
<file path=[Content_Types].xml><?xml version="1.0" encoding="utf-8"?>
<Types xmlns="http://schemas.openxmlformats.org/package/2006/content-types">
  <Override PartName="/ppt/slides/slide41.xml" ContentType="application/vnd.openxmlformats-officedocument.presentationml.slide+xml"/>
  <Override PartName="/ppt/notesSlides/notesSlide16.xml" ContentType="application/vnd.openxmlformats-officedocument.presentationml.notesSlide+xml"/>
  <Override PartName="/ppt/slides/slide50.xml" ContentType="application/vnd.openxmlformats-officedocument.presentationml.slide+xml"/>
  <Override PartName="/ppt/slides/slide18.xml" ContentType="application/vnd.openxmlformats-officedocument.presentationml.slide+xml"/>
  <Override PartName="/ppt/notesSlides/notesSlide26.xml" ContentType="application/vnd.openxmlformats-officedocument.presentationml.notesSlide+xml"/>
  <Override PartName="/ppt/embeddings/Microsoft_Equation3.bin" ContentType="application/vnd.openxmlformats-officedocument.oleObject"/>
  <Override PartName="/ppt/slides/slide60.xml" ContentType="application/vnd.openxmlformats-officedocument.presentationml.slide+xml"/>
  <Override PartName="/ppt/slides/slide28.xml" ContentType="application/vnd.openxmlformats-officedocument.presentationml.slide+xml"/>
  <Override PartName="/ppt/slides/slide37.xml" ContentType="application/vnd.openxmlformats-officedocument.presentationml.slide+xml"/>
  <Override PartName="/ppt/slides/slide70.xml" ContentType="application/vnd.openxmlformats-officedocument.presentationml.slide+xml"/>
  <Override PartName="/ppt/slides/slide9.xml" ContentType="application/vnd.openxmlformats-officedocument.presentationml.slide+xml"/>
  <Override PartName="/ppt/embeddings/Microsoft_Equation10.bin" ContentType="application/vnd.openxmlformats-officedocument.oleObject"/>
  <Override PartName="/ppt/slides/slide47.xml" ContentType="application/vnd.openxmlformats-officedocument.presentationml.slide+xml"/>
  <Override PartName="/ppt/embeddings/Microsoft_Equation20.bin" ContentType="application/vnd.openxmlformats-officedocument.oleObject"/>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Default Extension="vml" ContentType="application/vnd.openxmlformats-officedocument.vmlDrawing"/>
  <Override PartName="/ppt/slides/slide66.xml" ContentType="application/vnd.openxmlformats-officedocument.presentationml.slide+xml"/>
  <Override PartName="/ppt/theme/theme1.xml" ContentType="application/vnd.openxmlformats-officedocument.theme+xml"/>
  <Override PartName="/ppt/slideLayouts/slideLayout15.xml" ContentType="application/vnd.openxmlformats-officedocument.presentationml.slideLayout+xml"/>
  <Override PartName="/ppt/notesSlides/notesSlide2.xml" ContentType="application/vnd.openxmlformats-officedocument.presentationml.notesSlide+xml"/>
  <Override PartName="/ppt/slides/slide75.xml" ContentType="application/vnd.openxmlformats-officedocument.presentationml.slide+xml"/>
  <Override PartName="/ppt/slideLayouts/slideLayout24.xml" ContentType="application/vnd.openxmlformats-officedocument.presentationml.slideLayout+xml"/>
  <Override PartName="/ppt/embeddings/Microsoft_Equation9.bin" ContentType="application/vnd.openxmlformats-officedocument.oleObject"/>
  <Override PartName="/ppt/embeddings/Microsoft_Equation16.bin" ContentType="application/vnd.openxmlformats-officedocument.oleObject"/>
  <Override PartName="/ppt/slides/slide85.xml" ContentType="application/vnd.openxmlformats-officedocument.presentationml.slide+xml"/>
  <Override PartName="/ppt/embeddings/Microsoft_Equation35.bin" ContentType="application/vnd.openxmlformats-officedocument.oleObject"/>
  <Default Extension="jpeg" ContentType="image/jpeg"/>
  <Override PartName="/ppt/notesSlides/notesSlide11.xml" ContentType="application/vnd.openxmlformats-officedocument.presentationml.notesSlide+xml"/>
  <Override PartName="/ppt/slides/slide13.xml" ContentType="application/vnd.openxmlformats-officedocument.presentationml.slide+xml"/>
  <Override PartName="/ppt/notesSlides/notesSlide21.xml" ContentType="application/vnd.openxmlformats-officedocument.presentationml.notesSlide+xml"/>
  <Override PartName="/ppt/slides/slide23.xml" ContentType="application/vnd.openxmlformats-officedocument.presentationml.slide+xml"/>
  <Default Extension="doc" ContentType="application/msword"/>
  <Override PartName="/ppt/notesSlides/notesSlide31.xml" ContentType="application/vnd.openxmlformats-officedocument.presentationml.notesSlide+xml"/>
  <Override PartName="/ppt/slides/slide32.xml" ContentType="application/vnd.openxmlformats-officedocument.presentationml.slide+xml"/>
  <Override PartName="/ppt/slides/slide4.xml" ContentType="application/vnd.openxmlformats-officedocument.presentationml.slide+xml"/>
  <Override PartName="/ppt/slideLayouts/slideLayout5.xml" ContentType="application/vnd.openxmlformats-officedocument.presentationml.slideLayout+xml"/>
  <Override PartName="/ppt/slideMasters/slideMaster2.xml" ContentType="application/vnd.openxmlformats-officedocument.presentationml.slideMaster+xml"/>
  <Override PartName="/ppt/slides/slide42.xml" ContentType="application/vnd.openxmlformats-officedocument.presentationml.slide+xml"/>
  <Override PartName="/ppt/notesSlides/notesSlide17.xml" ContentType="application/vnd.openxmlformats-officedocument.presentationml.notesSlide+xml"/>
  <Override PartName="/ppt/slides/slide51.xml" ContentType="application/vnd.openxmlformats-officedocument.presentationml.slide+xml"/>
  <Override PartName="/ppt/slides/slide19.xml" ContentType="application/vnd.openxmlformats-officedocument.presentationml.slide+xml"/>
  <Override PartName="/ppt/notesSlides/notesSlide27.xml" ContentType="application/vnd.openxmlformats-officedocument.presentationml.notesSlide+xml"/>
  <Override PartName="/ppt/slideLayouts/slideLayout10.xml" ContentType="application/vnd.openxmlformats-officedocument.presentationml.slideLayout+xml"/>
  <Override PartName="/ppt/slides/slide61.xml" ContentType="application/vnd.openxmlformats-officedocument.presentationml.slide+xml"/>
  <Override PartName="/ppt/slides/slide29.xml" ContentType="application/vnd.openxmlformats-officedocument.presentationml.slide+xml"/>
  <Override PartName="/ppt/embeddings/Microsoft_Equation4.bin" ContentType="application/vnd.openxmlformats-officedocument.oleObject"/>
  <Override PartName="/ppt/slides/slide38.xml" ContentType="application/vnd.openxmlformats-officedocument.presentationml.slide+xml"/>
  <Override PartName="/ppt/slides/slide71.xml" ContentType="application/vnd.openxmlformats-officedocument.presentationml.slide+xml"/>
  <Override PartName="/ppt/embeddings/Microsoft_Equation11.bin" ContentType="application/vnd.openxmlformats-officedocument.oleObject"/>
  <Override PartName="/ppt/slides/slide80.xml" ContentType="application/vnd.openxmlformats-officedocument.presentationml.slide+xml"/>
  <Override PartName="/ppt/slides/slide48.xml" ContentType="application/vnd.openxmlformats-officedocument.presentationml.slide+xml"/>
  <Override PartName="/ppt/embeddings/Microsoft_Equation21.bin" ContentType="application/vnd.openxmlformats-officedocument.oleObject"/>
  <Override PartName="/ppt/slides/slide57.xml" ContentType="application/vnd.openxmlformats-officedocument.presentationml.slide+xml"/>
  <Override PartName="/ppt/slides/slide90.xml" ContentType="application/vnd.openxmlformats-officedocument.presentationml.slide+xml"/>
  <Override PartName="/ppt/embeddings/Microsoft_Equation30.bin" ContentType="application/vnd.openxmlformats-officedocument.oleObject"/>
  <Override PartName="/ppt/slideLayouts/slideLayout16.xml" ContentType="application/vnd.openxmlformats-officedocument.presentationml.slideLayout+xml"/>
  <Override PartName="/ppt/slides/slide67.xml" ContentType="application/vnd.openxmlformats-officedocument.presentationml.slide+xml"/>
  <Override PartName="/ppt/theme/theme2.xml" ContentType="application/vnd.openxmlformats-officedocument.theme+xml"/>
  <Override PartName="/ppt/notesSlides/notesSlide3.xml" ContentType="application/vnd.openxmlformats-officedocument.presentationml.notesSlide+xml"/>
  <Override PartName="/ppt/slides/slide76.xml" ContentType="application/vnd.openxmlformats-officedocument.presentationml.slide+xml"/>
  <Override PartName="/ppt/slideLayouts/slideLayout25.xml" ContentType="application/vnd.openxmlformats-officedocument.presentationml.slideLayout+xml"/>
  <Default Extension="emf" ContentType="image/x-emf"/>
  <Override PartName="/ppt/embeddings/Microsoft_Equation17.bin" ContentType="application/vnd.openxmlformats-officedocument.oleObject"/>
  <Override PartName="/ppt/slides/slide86.xml" ContentType="application/vnd.openxmlformats-officedocument.presentationml.slide+xml"/>
  <Override PartName="/ppt/embeddings/Microsoft_Equation26.bin" ContentType="application/vnd.openxmlformats-officedocument.oleObject"/>
  <Override PartName="/ppt/embeddings/Microsoft_Equation36.bin" ContentType="application/vnd.openxmlformats-officedocument.oleObject"/>
  <Override PartName="/ppt/notesSlides/notesSlide8.xml" ContentType="application/vnd.openxmlformats-officedocument.presentationml.notesSlide+xml"/>
  <Override PartName="/ppt/notesSlides/notesSlide12.xml" ContentType="application/vnd.openxmlformats-officedocument.presentationml.notesSlide+xml"/>
  <Override PartName="/ppt/slides/slide14.xml" ContentType="application/vnd.openxmlformats-officedocument.presentationml.slide+xml"/>
  <Override PartName="/ppt/notesSlides/notesSlide22.xml" ContentType="application/vnd.openxmlformats-officedocument.presentationml.notesSlide+xml"/>
  <Override PartName="/ppt/slides/slide24.xml" ContentType="application/vnd.openxmlformats-officedocument.presentationml.slide+xml"/>
  <Default Extension="bin" ContentType="application/vnd.openxmlformats-officedocument.presentationml.printerSettings"/>
  <Override PartName="/ppt/notesSlides/notesSlide32.xml" ContentType="application/vnd.openxmlformats-officedocument.presentationml.notesSlide+xml"/>
  <Override PartName="/ppt/slides/slide33.xml" ContentType="application/vnd.openxmlformats-officedocument.presentationml.slide+xml"/>
  <Override PartName="/ppt/slides/slide5.xml" ContentType="application/vnd.openxmlformats-officedocument.presentationml.slide+xml"/>
  <Default Extension="xml" ContentType="application/xml"/>
  <Override PartName="/ppt/slideLayouts/slideLayout6.xml" ContentType="application/vnd.openxmlformats-officedocument.presentationml.slideLayout+xml"/>
  <Override PartName="/ppt/tableStyles.xml" ContentType="application/vnd.openxmlformats-officedocument.presentationml.tableStyles+xml"/>
  <Override PartName="/ppt/slides/slide43.xml" ContentType="application/vnd.openxmlformats-officedocument.presentationml.slide+xml"/>
  <Override PartName="/ppt/notesSlides/notesSlide18.xml" ContentType="application/vnd.openxmlformats-officedocument.presentationml.notesSlide+xml"/>
  <Override PartName="/ppt/slides/slide52.xml" ContentType="application/vnd.openxmlformats-officedocument.presentationml.slide+xml"/>
  <Override PartName="/ppt/notesSlides/notesSlide28.xml" ContentType="application/vnd.openxmlformats-officedocument.presentationml.notesSlide+xml"/>
  <Override PartName="/ppt/embeddings/Microsoft_Equation5.bin" ContentType="application/vnd.openxmlformats-officedocument.oleObject"/>
  <Override PartName="/ppt/slides/slide62.xml" ContentType="application/vnd.openxmlformats-officedocument.presentationml.slide+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docProps/app.xml" ContentType="application/vnd.openxmlformats-officedocument.extended-properties+xml"/>
  <Override PartName="/ppt/slides/slide39.xml" ContentType="application/vnd.openxmlformats-officedocument.presentationml.slide+xml"/>
  <Override PartName="/ppt/embeddings/Microsoft_Equation12.bin" ContentType="application/vnd.openxmlformats-officedocument.oleObject"/>
  <Override PartName="/ppt/slides/slide81.xml" ContentType="application/vnd.openxmlformats-officedocument.presentationml.slide+xml"/>
  <Override PartName="/ppt/slides/slide49.xml" ContentType="application/vnd.openxmlformats-officedocument.presentationml.slide+xml"/>
  <Override PartName="/ppt/embeddings/Microsoft_Equation22.bin" ContentType="application/vnd.openxmlformats-officedocument.oleObject"/>
  <Override PartName="/ppt/slides/slide58.xml" ContentType="application/vnd.openxmlformats-officedocument.presentationml.slide+xml"/>
  <Override PartName="/ppt/slides/slide91.xml" ContentType="application/vnd.openxmlformats-officedocument.presentationml.slide+xml"/>
  <Override PartName="/docProps/core.xml" ContentType="application/vnd.openxmlformats-package.core-properties+xml"/>
  <Override PartName="/ppt/embeddings/Microsoft_Equation31.bin" ContentType="application/vnd.openxmlformats-officedocument.oleObject"/>
  <Override PartName="/ppt/slideLayouts/slideLayout17.xml" ContentType="application/vnd.openxmlformats-officedocument.presentationml.slideLayout+xml"/>
  <Override PartName="/ppt/slides/slide68.xml" ContentType="application/vnd.openxmlformats-officedocument.presentationml.slide+xml"/>
  <Override PartName="/ppt/theme/theme3.xml" ContentType="application/vnd.openxmlformats-officedocument.theme+xml"/>
  <Override PartName="/ppt/notesSlides/notesSlide4.xml" ContentType="application/vnd.openxmlformats-officedocument.presentationml.notesSlide+xml"/>
  <Override PartName="/ppt/slides/slide77.xml" ContentType="application/vnd.openxmlformats-officedocument.presentationml.slide+xml"/>
  <Override PartName="/ppt/slideLayouts/slideLayout26.xml" ContentType="application/vnd.openxmlformats-officedocument.presentationml.slideLayout+xml"/>
  <Override PartName="/ppt/embeddings/Microsoft_Equation18.bin" ContentType="application/vnd.openxmlformats-officedocument.oleObject"/>
  <Override PartName="/ppt/slides/slide87.xml" ContentType="application/vnd.openxmlformats-officedocument.presentationml.slide+xml"/>
  <Override PartName="/ppt/embeddings/Microsoft_Equation27.bin" ContentType="application/vnd.openxmlformats-officedocument.oleObject"/>
  <Override PartName="/ppt/embeddings/Microsoft_Equation37.bin" ContentType="application/vnd.openxmlformats-officedocument.oleObject"/>
  <Override PartName="/ppt/slideLayouts/slideLayout1.xml" ContentType="application/vnd.openxmlformats-officedocument.presentationml.slideLayout+xml"/>
  <Override PartName="/ppt/notesSlides/notesSlide9.xml" ContentType="application/vnd.openxmlformats-officedocument.presentationml.notesSlide+xml"/>
  <Override PartName="/ppt/notesSlides/notesSlide13.xml" ContentType="application/vnd.openxmlformats-officedocument.presentationml.notesSlide+xml"/>
  <Override PartName="/ppt/slides/slide15.xml" ContentType="application/vnd.openxmlformats-officedocument.presentationml.slide+xml"/>
  <Override PartName="/ppt/notesSlides/notesSlide23.xml" ContentType="application/vnd.openxmlformats-officedocument.presentationml.notesSlide+xml"/>
  <Override PartName="/ppt/slides/slide25.xml" ContentType="application/vnd.openxmlformats-officedocument.presentationml.slide+xml"/>
  <Override PartName="/ppt/slides/slide34.xml" ContentType="application/vnd.openxmlformats-officedocument.presentationml.slide+xml"/>
  <Override PartName="/ppt/slides/slide6.xml" ContentType="application/vnd.openxmlformats-officedocument.presentationml.slide+xml"/>
  <Default Extension="png" ContentType="image/png"/>
  <Override PartName="/ppt/slideLayouts/slideLayout7.xml" ContentType="application/vnd.openxmlformats-officedocument.presentationml.slideLayout+xml"/>
  <Override PartName="/ppt/slides/slide44.xml" ContentType="application/vnd.openxmlformats-officedocument.presentationml.slide+xml"/>
  <Override PartName="/ppt/notesSlides/notesSlide19.xml" ContentType="application/vnd.openxmlformats-officedocument.presentationml.notesSlide+xml"/>
  <Override PartName="/ppt/slides/slide53.xml" ContentType="application/vnd.openxmlformats-officedocument.presentationml.slide+xml"/>
  <Override PartName="/ppt/notesSlides/notesSlide29.xml" ContentType="application/vnd.openxmlformats-officedocument.presentationml.notesSlide+xml"/>
  <Override PartName="/ppt/embeddings/Microsoft_Equation6.bin" ContentType="application/vnd.openxmlformats-officedocument.oleObject"/>
  <Override PartName="/ppt/slides/slide63.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s/slide72.xml" ContentType="application/vnd.openxmlformats-officedocument.presentationml.slide+xml"/>
  <Override PartName="/ppt/embeddings/Microsoft_Equation13.bin" ContentType="application/vnd.openxmlformats-officedocument.oleObject"/>
  <Override PartName="/ppt/slides/slide82.xml" ContentType="application/vnd.openxmlformats-officedocument.presentationml.slide+xml"/>
  <Override PartName="/ppt/embeddings/Microsoft_Equation23.bin" ContentType="application/vnd.openxmlformats-officedocument.oleObject"/>
  <Override PartName="/ppt/slides/slide59.xml" ContentType="application/vnd.openxmlformats-officedocument.presentationml.slide+xml"/>
  <Override PartName="/ppt/embeddings/Microsoft_Equation32.bin" ContentType="application/vnd.openxmlformats-officedocument.oleObject"/>
  <Override PartName="/ppt/slideLayouts/slideLayout18.xml" ContentType="application/vnd.openxmlformats-officedocument.presentationml.slideLayout+xml"/>
  <Override PartName="/ppt/slides/slide69.xml" ContentType="application/vnd.openxmlformats-officedocument.presentationml.slide+xml"/>
  <Override PartName="/ppt/theme/theme4.xml" ContentType="application/vnd.openxmlformats-officedocument.theme+xml"/>
  <Override PartName="/ppt/notesSlides/notesSlide5.xml" ContentType="application/vnd.openxmlformats-officedocument.presentationml.notesSlide+xml"/>
  <Override PartName="/ppt/slides/slide78.xml" ContentType="application/vnd.openxmlformats-officedocument.presentationml.slide+xml"/>
  <Override PartName="/ppt/slideLayouts/slideLayout27.xml" ContentType="application/vnd.openxmlformats-officedocument.presentationml.slideLayout+xml"/>
  <Override PartName="/ppt/slides/slide10.xml" ContentType="application/vnd.openxmlformats-officedocument.presentationml.slide+xml"/>
  <Override PartName="/ppt/embeddings/Microsoft_Equation19.bin" ContentType="application/vnd.openxmlformats-officedocument.oleObject"/>
  <Override PartName="/ppt/slides/slide88.xml" ContentType="application/vnd.openxmlformats-officedocument.presentationml.slide+xml"/>
  <Override PartName="/ppt/slides/slide20.xml" ContentType="application/vnd.openxmlformats-officedocument.presentationml.slide+xml"/>
  <Override PartName="/ppt/embeddings/Microsoft_Equation28.bin" ContentType="application/vnd.openxmlformats-officedocument.oleObject"/>
  <Override PartName="/ppt/slides/slide1.xml" ContentType="application/vnd.openxmlformats-officedocument.presentationml.slide+xml"/>
  <Override PartName="/ppt/slideLayouts/slideLayout2.xml" ContentType="application/vnd.openxmlformats-officedocument.presentationml.slideLayout+xml"/>
  <Override PartName="/ppt/notesSlides/notesSlide14.xml" ContentType="application/vnd.openxmlformats-officedocument.presentationml.notesSlide+xml"/>
  <Override PartName="/ppt/slides/slide16.xml" ContentType="application/vnd.openxmlformats-officedocument.presentationml.slide+xml"/>
  <Override PartName="/ppt/viewProps.xml" ContentType="application/vnd.openxmlformats-officedocument.presentationml.viewProps+xml"/>
  <Override PartName="/ppt/embeddings/Microsoft_Equation1.bin" ContentType="application/vnd.openxmlformats-officedocument.oleObject"/>
  <Override PartName="/ppt/notesSlides/notesSlide24.xml" ContentType="application/vnd.openxmlformats-officedocument.presentationml.notesSlide+xml"/>
  <Override PartName="/ppt/slides/slide26.xml" ContentType="application/vnd.openxmlformats-officedocument.presentationml.slide+xml"/>
  <Default Extension="pict" ContentType="image/pict"/>
  <Default Extension="rels" ContentType="application/vnd.openxmlformats-package.relationships+xml"/>
  <Default Extension="wmf" ContentType="image/x-wmf"/>
  <Override PartName="/ppt/slides/slide7.xml" ContentType="application/vnd.openxmlformats-officedocument.presentationml.slide+xml"/>
  <Override PartName="/ppt/slides/slide35.xml" ContentType="application/vnd.openxmlformats-officedocument.presentationml.slide+xml"/>
  <Override PartName="/ppt/slideLayouts/slideLayout8.xml" ContentType="application/vnd.openxmlformats-officedocument.presentationml.slideLayout+xml"/>
  <Override PartName="/ppt/slides/slide45.xml" ContentType="application/vnd.openxmlformats-officedocument.presentationml.slide+xml"/>
  <Override PartName="/ppt/slides/slide54.xml" ContentType="application/vnd.openxmlformats-officedocument.presentationml.slide+xml"/>
  <Override PartName="/ppt/slideLayouts/slideLayout13.xml" ContentType="application/vnd.openxmlformats-officedocument.presentationml.slideLayout+xml"/>
  <Override PartName="/ppt/slides/slide64.xml" ContentType="application/vnd.openxmlformats-officedocument.presentationml.slide+xml"/>
  <Override PartName="/ppt/presProps.xml" ContentType="application/vnd.openxmlformats-officedocument.presentationml.presProps+xml"/>
  <Override PartName="/ppt/embeddings/Microsoft_Equation7.bin" ContentType="application/vnd.openxmlformats-officedocument.oleObject"/>
  <Override PartName="/ppt/slideLayouts/slideLayout22.xml" ContentType="application/vnd.openxmlformats-officedocument.presentationml.slideLayout+xml"/>
  <Override PartName="/ppt/slides/slide73.xml" ContentType="application/vnd.openxmlformats-officedocument.presentationml.slide+xml"/>
  <Override PartName="/ppt/presentation.xml" ContentType="application/vnd.openxmlformats-officedocument.presentationml.presentation.main+xml"/>
  <Override PartName="/ppt/embeddings/Microsoft_Equation14.bin" ContentType="application/vnd.openxmlformats-officedocument.oleObject"/>
  <Override PartName="/ppt/slides/slide83.xml" ContentType="application/vnd.openxmlformats-officedocument.presentationml.slide+xml"/>
  <Default Extension="tiff" ContentType="image/tiff"/>
  <Override PartName="/ppt/embeddings/Microsoft_Equation24.bin" ContentType="application/vnd.openxmlformats-officedocument.oleObject"/>
  <Override PartName="/ppt/embeddings/Microsoft_Equation33.bin" ContentType="application/vnd.openxmlformats-officedocument.oleObject"/>
  <Override PartName="/ppt/slideLayouts/slideLayout19.xml" ContentType="application/vnd.openxmlformats-officedocument.presentationml.slideLayout+xml"/>
  <Override PartName="/ppt/notesSlides/notesSlide6.xml" ContentType="application/vnd.openxmlformats-officedocument.presentationml.notesSlide+xml"/>
  <Override PartName="/ppt/slides/slide79.xml" ContentType="application/vnd.openxmlformats-officedocument.presentationml.slide+xml"/>
  <Override PartName="/ppt/slideLayouts/slideLayout28.xml" ContentType="application/vnd.openxmlformats-officedocument.presentationml.slideLayout+xml"/>
  <Override PartName="/ppt/slides/slide11.xml" ContentType="application/vnd.openxmlformats-officedocument.presentationml.slide+xml"/>
  <Override PartName="/ppt/notesSlides/notesSlide10.xml" ContentType="application/vnd.openxmlformats-officedocument.presentationml.notesSlide+xml"/>
  <Override PartName="/ppt/slides/slide89.xml" ContentType="application/vnd.openxmlformats-officedocument.presentationml.slide+xml"/>
  <Override PartName="/ppt/slides/slide21.xml" ContentType="application/vnd.openxmlformats-officedocument.presentationml.slide+xml"/>
  <Override PartName="/ppt/embeddings/Microsoft_Equation29.bin" ContentType="application/vnd.openxmlformats-officedocument.oleObject"/>
  <Override PartName="/ppt/slides/slide30.xml" ContentType="application/vnd.openxmlformats-officedocument.presentationml.slide+xml"/>
  <Override PartName="/ppt/slides/slide2.xml" ContentType="application/vnd.openxmlformats-officedocument.presentationml.slide+xml"/>
  <Override PartName="/ppt/handoutMasters/handoutMaster1.xml" ContentType="application/vnd.openxmlformats-officedocument.presentationml.handoutMaster+xml"/>
  <Override PartName="/ppt/slideLayouts/slideLayout3.xml" ContentType="application/vnd.openxmlformats-officedocument.presentationml.slideLayout+xml"/>
  <Override PartName="/ppt/slides/slide40.xml" ContentType="application/vnd.openxmlformats-officedocument.presentationml.slide+xml"/>
  <Override PartName="/ppt/notesSlides/notesSlide15.xml" ContentType="application/vnd.openxmlformats-officedocument.presentationml.notesSlide+xml"/>
  <Override PartName="/ppt/slides/slide17.xml" ContentType="application/vnd.openxmlformats-officedocument.presentationml.slide+xml"/>
  <Override PartName="/ppt/notesSlides/notesSlide25.xml" ContentType="application/vnd.openxmlformats-officedocument.presentationml.notesSlide+xml"/>
  <Override PartName="/ppt/embeddings/Microsoft_Equation2.bin" ContentType="application/vnd.openxmlformats-officedocument.oleObject"/>
  <Override PartName="/ppt/slides/slide27.xml" ContentType="application/vnd.openxmlformats-officedocument.presentationml.slide+xml"/>
  <Override PartName="/ppt/slides/slide36.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46.xml" ContentType="application/vnd.openxmlformats-officedocument.presentationml.slide+xml"/>
  <Override PartName="/ppt/slides/slide55.xml" ContentType="application/vnd.openxmlformats-officedocument.presentationml.slide+xml"/>
  <Override PartName="/ppt/slideLayouts/slideLayout14.xml" ContentType="application/vnd.openxmlformats-officedocument.presentationml.slideLayout+xml"/>
  <Override PartName="/ppt/slides/slide65.xml" ContentType="application/vnd.openxmlformats-officedocument.presentationml.slide+xml"/>
  <Override PartName="/ppt/embeddings/Microsoft_Equation8.bin" ContentType="application/vnd.openxmlformats-officedocument.oleObject"/>
  <Override PartName="/ppt/notesSlides/notesSlide1.xml" ContentType="application/vnd.openxmlformats-officedocument.presentationml.notesSlide+xml"/>
  <Override PartName="/ppt/slides/slide74.xml" ContentType="application/vnd.openxmlformats-officedocument.presentationml.slide+xml"/>
  <Override PartName="/ppt/slideLayouts/slideLayout23.xml" ContentType="application/vnd.openxmlformats-officedocument.presentationml.slideLayout+xml"/>
  <Override PartName="/ppt/slides/slide84.xml" ContentType="application/vnd.openxmlformats-officedocument.presentationml.slide+xml"/>
  <Override PartName="/ppt/embeddings/Microsoft_Equation25.bin" ContentType="application/vnd.openxmlformats-officedocument.oleObject"/>
  <Override PartName="/ppt/embeddings/Microsoft_Equation34.bin" ContentType="application/vnd.openxmlformats-officedocument.oleObject"/>
  <Override PartName="/ppt/notesSlides/notesSlide7.xml" ContentType="application/vnd.openxmlformats-officedocument.presentationml.notesSlide+xml"/>
  <Override PartName="/ppt/slides/slide12.xml" ContentType="application/vnd.openxmlformats-officedocument.presentationml.slide+xml"/>
  <Override PartName="/ppt/notesSlides/notesSlide20.xml" ContentType="application/vnd.openxmlformats-officedocument.presentationml.notesSlide+xml"/>
  <Override PartName="/ppt/slides/slide22.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slides/slide3.xml" ContentType="application/vnd.openxmlformats-officedocument.presentationml.slide+xml"/>
  <Override PartName="/ppt/slideLayouts/slideLayout4.xml" ContentType="application/vnd.openxmlformats-officedocument.presentationml.slideLayout+xml"/>
  <Override PartName="/ppt/slideMasters/slideMaster1.xml" ContentType="application/vnd.openxmlformats-officedocument.presentationml.slideMaster+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48" r:id="rId1"/>
    <p:sldMasterId id="2147483663" r:id="rId2"/>
  </p:sldMasterIdLst>
  <p:notesMasterIdLst>
    <p:notesMasterId r:id="rId94"/>
  </p:notesMasterIdLst>
  <p:handoutMasterIdLst>
    <p:handoutMasterId r:id="rId95"/>
  </p:handoutMasterIdLst>
  <p:sldIdLst>
    <p:sldId id="288" r:id="rId3"/>
    <p:sldId id="1118" r:id="rId4"/>
    <p:sldId id="1112" r:id="rId5"/>
    <p:sldId id="1115" r:id="rId6"/>
    <p:sldId id="931" r:id="rId7"/>
    <p:sldId id="932" r:id="rId8"/>
    <p:sldId id="933" r:id="rId9"/>
    <p:sldId id="948" r:id="rId10"/>
    <p:sldId id="947" r:id="rId11"/>
    <p:sldId id="994" r:id="rId12"/>
    <p:sldId id="990" r:id="rId13"/>
    <p:sldId id="993" r:id="rId14"/>
    <p:sldId id="995" r:id="rId15"/>
    <p:sldId id="996" r:id="rId16"/>
    <p:sldId id="998" r:id="rId17"/>
    <p:sldId id="1117" r:id="rId18"/>
    <p:sldId id="1104" r:id="rId19"/>
    <p:sldId id="1105" r:id="rId20"/>
    <p:sldId id="999" r:id="rId21"/>
    <p:sldId id="1000" r:id="rId22"/>
    <p:sldId id="1040" r:id="rId23"/>
    <p:sldId id="1101" r:id="rId24"/>
    <p:sldId id="1001" r:id="rId25"/>
    <p:sldId id="1002" r:id="rId26"/>
    <p:sldId id="1096" r:id="rId27"/>
    <p:sldId id="1106" r:id="rId28"/>
    <p:sldId id="1150" r:id="rId29"/>
    <p:sldId id="1151" r:id="rId30"/>
    <p:sldId id="1149" r:id="rId31"/>
    <p:sldId id="1148" r:id="rId32"/>
    <p:sldId id="1093" r:id="rId33"/>
    <p:sldId id="1122" r:id="rId34"/>
    <p:sldId id="1152" r:id="rId35"/>
    <p:sldId id="1103" r:id="rId36"/>
    <p:sldId id="1139" r:id="rId37"/>
    <p:sldId id="1108" r:id="rId38"/>
    <p:sldId id="1136" r:id="rId39"/>
    <p:sldId id="1140" r:id="rId40"/>
    <p:sldId id="1137" r:id="rId41"/>
    <p:sldId id="1141" r:id="rId42"/>
    <p:sldId id="1142" r:id="rId43"/>
    <p:sldId id="1143" r:id="rId44"/>
    <p:sldId id="1147" r:id="rId45"/>
    <p:sldId id="1145" r:id="rId46"/>
    <p:sldId id="1146" r:id="rId47"/>
    <p:sldId id="1144" r:id="rId48"/>
    <p:sldId id="1153" r:id="rId49"/>
    <p:sldId id="1154" r:id="rId50"/>
    <p:sldId id="1107" r:id="rId51"/>
    <p:sldId id="1120" r:id="rId52"/>
    <p:sldId id="1102" r:id="rId53"/>
    <p:sldId id="1126" r:id="rId54"/>
    <p:sldId id="1127" r:id="rId55"/>
    <p:sldId id="1128" r:id="rId56"/>
    <p:sldId id="1129" r:id="rId57"/>
    <p:sldId id="1130" r:id="rId58"/>
    <p:sldId id="1131" r:id="rId59"/>
    <p:sldId id="1132" r:id="rId60"/>
    <p:sldId id="1133" r:id="rId61"/>
    <p:sldId id="1134" r:id="rId62"/>
    <p:sldId id="1125" r:id="rId63"/>
    <p:sldId id="1098" r:id="rId64"/>
    <p:sldId id="1099" r:id="rId65"/>
    <p:sldId id="1100" r:id="rId66"/>
    <p:sldId id="1119" r:id="rId67"/>
    <p:sldId id="1123" r:id="rId68"/>
    <p:sldId id="1095" r:id="rId69"/>
    <p:sldId id="1003" r:id="rId70"/>
    <p:sldId id="1061" r:id="rId71"/>
    <p:sldId id="1017" r:id="rId72"/>
    <p:sldId id="1088" r:id="rId73"/>
    <p:sldId id="1089" r:id="rId74"/>
    <p:sldId id="1090" r:id="rId75"/>
    <p:sldId id="1004" r:id="rId76"/>
    <p:sldId id="1058" r:id="rId77"/>
    <p:sldId id="1006" r:id="rId78"/>
    <p:sldId id="1012" r:id="rId79"/>
    <p:sldId id="1060" r:id="rId80"/>
    <p:sldId id="1086" r:id="rId81"/>
    <p:sldId id="1059" r:id="rId82"/>
    <p:sldId id="1063" r:id="rId83"/>
    <p:sldId id="1064" r:id="rId84"/>
    <p:sldId id="1092" r:id="rId85"/>
    <p:sldId id="1066" r:id="rId86"/>
    <p:sldId id="1076" r:id="rId87"/>
    <p:sldId id="1080" r:id="rId88"/>
    <p:sldId id="1091" r:id="rId89"/>
    <p:sldId id="1109" r:id="rId90"/>
    <p:sldId id="989" r:id="rId91"/>
    <p:sldId id="1124" r:id="rId92"/>
    <p:sldId id="1116" r:id="rId93"/>
  </p:sldIdLst>
  <p:sldSz cx="9144000" cy="6858000" type="screen4x3"/>
  <p:notesSz cx="6934200" cy="9232900"/>
  <p:custDataLst>
    <p:tags r:id="rId97"/>
  </p:custDataLst>
  <p:defaultTextStyle>
    <a:defPPr>
      <a:defRPr lang="en-US"/>
    </a:defPPr>
    <a:lvl1pPr algn="ctr" rtl="0" fontAlgn="base">
      <a:spcBef>
        <a:spcPct val="0"/>
      </a:spcBef>
      <a:spcAft>
        <a:spcPct val="0"/>
      </a:spcAft>
      <a:defRPr sz="2800" b="1" kern="1200">
        <a:solidFill>
          <a:schemeClr val="accent2"/>
        </a:solidFill>
        <a:latin typeface="Times New Roman" charset="0"/>
        <a:ea typeface="ＭＳ Ｐゴシック" charset="-128"/>
        <a:cs typeface="+mn-cs"/>
      </a:defRPr>
    </a:lvl1pPr>
    <a:lvl2pPr marL="457200" algn="ctr" rtl="0" fontAlgn="base">
      <a:spcBef>
        <a:spcPct val="0"/>
      </a:spcBef>
      <a:spcAft>
        <a:spcPct val="0"/>
      </a:spcAft>
      <a:defRPr sz="2800" b="1" kern="1200">
        <a:solidFill>
          <a:schemeClr val="accent2"/>
        </a:solidFill>
        <a:latin typeface="Times New Roman" charset="0"/>
        <a:ea typeface="ＭＳ Ｐゴシック" charset="-128"/>
        <a:cs typeface="+mn-cs"/>
      </a:defRPr>
    </a:lvl2pPr>
    <a:lvl3pPr marL="914400" algn="ctr" rtl="0" fontAlgn="base">
      <a:spcBef>
        <a:spcPct val="0"/>
      </a:spcBef>
      <a:spcAft>
        <a:spcPct val="0"/>
      </a:spcAft>
      <a:defRPr sz="2800" b="1" kern="1200">
        <a:solidFill>
          <a:schemeClr val="accent2"/>
        </a:solidFill>
        <a:latin typeface="Times New Roman" charset="0"/>
        <a:ea typeface="ＭＳ Ｐゴシック" charset="-128"/>
        <a:cs typeface="+mn-cs"/>
      </a:defRPr>
    </a:lvl3pPr>
    <a:lvl4pPr marL="1371600" algn="ctr" rtl="0" fontAlgn="base">
      <a:spcBef>
        <a:spcPct val="0"/>
      </a:spcBef>
      <a:spcAft>
        <a:spcPct val="0"/>
      </a:spcAft>
      <a:defRPr sz="2800" b="1" kern="1200">
        <a:solidFill>
          <a:schemeClr val="accent2"/>
        </a:solidFill>
        <a:latin typeface="Times New Roman" charset="0"/>
        <a:ea typeface="ＭＳ Ｐゴシック" charset="-128"/>
        <a:cs typeface="+mn-cs"/>
      </a:defRPr>
    </a:lvl4pPr>
    <a:lvl5pPr marL="1828800" algn="ctr" rtl="0" fontAlgn="base">
      <a:spcBef>
        <a:spcPct val="0"/>
      </a:spcBef>
      <a:spcAft>
        <a:spcPct val="0"/>
      </a:spcAft>
      <a:defRPr sz="2800" b="1" kern="1200">
        <a:solidFill>
          <a:schemeClr val="accent2"/>
        </a:solidFill>
        <a:latin typeface="Times New Roman" charset="0"/>
        <a:ea typeface="ＭＳ Ｐゴシック" charset="-128"/>
        <a:cs typeface="+mn-cs"/>
      </a:defRPr>
    </a:lvl5pPr>
    <a:lvl6pPr marL="2286000" algn="l" defTabSz="914400" rtl="0" eaLnBrk="1" latinLnBrk="0" hangingPunct="1">
      <a:defRPr sz="2800" b="1" kern="1200">
        <a:solidFill>
          <a:schemeClr val="accent2"/>
        </a:solidFill>
        <a:latin typeface="Times New Roman" charset="0"/>
        <a:ea typeface="ＭＳ Ｐゴシック" charset="-128"/>
        <a:cs typeface="+mn-cs"/>
      </a:defRPr>
    </a:lvl6pPr>
    <a:lvl7pPr marL="2743200" algn="l" defTabSz="914400" rtl="0" eaLnBrk="1" latinLnBrk="0" hangingPunct="1">
      <a:defRPr sz="2800" b="1" kern="1200">
        <a:solidFill>
          <a:schemeClr val="accent2"/>
        </a:solidFill>
        <a:latin typeface="Times New Roman" charset="0"/>
        <a:ea typeface="ＭＳ Ｐゴシック" charset="-128"/>
        <a:cs typeface="+mn-cs"/>
      </a:defRPr>
    </a:lvl7pPr>
    <a:lvl8pPr marL="3200400" algn="l" defTabSz="914400" rtl="0" eaLnBrk="1" latinLnBrk="0" hangingPunct="1">
      <a:defRPr sz="2800" b="1" kern="1200">
        <a:solidFill>
          <a:schemeClr val="accent2"/>
        </a:solidFill>
        <a:latin typeface="Times New Roman" charset="0"/>
        <a:ea typeface="ＭＳ Ｐゴシック" charset="-128"/>
        <a:cs typeface="+mn-cs"/>
      </a:defRPr>
    </a:lvl8pPr>
    <a:lvl9pPr marL="3657600" algn="l" defTabSz="914400" rtl="0" eaLnBrk="1" latinLnBrk="0" hangingPunct="1">
      <a:defRPr sz="2800" b="1" kern="1200">
        <a:solidFill>
          <a:schemeClr val="accent2"/>
        </a:solidFill>
        <a:latin typeface="Times New Roman"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3300"/>
    <a:srgbClr val="6CC8FF"/>
    <a:srgbClr val="66FF33"/>
    <a:srgbClr val="FFFFFF"/>
    <a:srgbClr val="996633"/>
    <a:srgbClr val="FFFF99"/>
    <a:srgbClr val="808000"/>
    <a:srgbClr val="00CC00"/>
  </p:clrMru>
  <p:extLst>
    <p:ext uri="{E76CE94A-603C-4142-B9EB-6D1370010A27}">
      <p14:discardImageEditData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8383" autoAdjust="0"/>
    <p:restoredTop sz="91615" autoAdjust="0"/>
  </p:normalViewPr>
  <p:slideViewPr>
    <p:cSldViewPr>
      <p:cViewPr varScale="1">
        <p:scale>
          <a:sx n="141" d="100"/>
          <a:sy n="141" d="100"/>
        </p:scale>
        <p:origin x="-1896" y="-104"/>
      </p:cViewPr>
      <p:guideLst>
        <p:guide orient="horz" pos="2281"/>
        <p:guide pos="2880"/>
      </p:guideLst>
    </p:cSldViewPr>
  </p:slideViewPr>
  <p:outlineViewPr>
    <p:cViewPr>
      <p:scale>
        <a:sx n="25" d="100"/>
        <a:sy n="25" d="100"/>
      </p:scale>
      <p:origin x="0" y="0"/>
    </p:cViewPr>
  </p:outlineViewPr>
  <p:notesTextViewPr>
    <p:cViewPr>
      <p:scale>
        <a:sx n="120" d="100"/>
        <a:sy n="120" d="100"/>
      </p:scale>
      <p:origin x="0" y="0"/>
    </p:cViewPr>
  </p:notesTextViewPr>
  <p:sorterViewPr>
    <p:cViewPr>
      <p:scale>
        <a:sx n="200" d="100"/>
        <a:sy n="200" d="100"/>
      </p:scale>
      <p:origin x="0" y="17680"/>
    </p:cViewPr>
  </p:sorterViewPr>
  <p:gridSpacing cx="39327138" cy="39327138"/>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notesMaster" Target="notesMasters/notesMaster1.xml"/><Relationship Id="rId95" Type="http://schemas.openxmlformats.org/officeDocument/2006/relationships/handoutMaster" Target="handoutMasters/handoutMaster1.xml"/><Relationship Id="rId96" Type="http://schemas.openxmlformats.org/officeDocument/2006/relationships/printerSettings" Target="printerSettings/printerSettings1.bin"/><Relationship Id="rId97" Type="http://schemas.openxmlformats.org/officeDocument/2006/relationships/tags" Target="tags/tag1.xml"/><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theme" Target="theme/theme1.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ict"/></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1" Type="http://schemas.openxmlformats.org/officeDocument/2006/relationships/image" Target="../media/image59.emf"/><Relationship Id="rId2" Type="http://schemas.openxmlformats.org/officeDocument/2006/relationships/image" Target="../media/image6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5.wmf"/><Relationship Id="rId2" Type="http://schemas.openxmlformats.org/officeDocument/2006/relationships/image" Target="../media/image66.wmf"/><Relationship Id="rId3" Type="http://schemas.openxmlformats.org/officeDocument/2006/relationships/image" Target="../media/image6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8.emf"/><Relationship Id="rId2" Type="http://schemas.openxmlformats.org/officeDocument/2006/relationships/image" Target="../media/image6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0.wmf"/><Relationship Id="rId2" Type="http://schemas.openxmlformats.org/officeDocument/2006/relationships/image" Target="../media/image71.wmf"/><Relationship Id="rId3" Type="http://schemas.openxmlformats.org/officeDocument/2006/relationships/image" Target="../media/image7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3.wmf"/><Relationship Id="rId2" Type="http://schemas.openxmlformats.org/officeDocument/2006/relationships/image" Target="../media/image74.emf"/><Relationship Id="rId3" Type="http://schemas.openxmlformats.org/officeDocument/2006/relationships/image" Target="../media/image7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20.wmf"/><Relationship Id="rId2" Type="http://schemas.openxmlformats.org/officeDocument/2006/relationships/image" Target="../media/image1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 Id="rId2"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wmf"/><Relationship Id="rId2" Type="http://schemas.openxmlformats.org/officeDocument/2006/relationships/image" Target="../media/image3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3.emf"/><Relationship Id="rId2" Type="http://schemas.openxmlformats.org/officeDocument/2006/relationships/image" Target="../media/image4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7.pict"/><Relationship Id="rId2" Type="http://schemas.openxmlformats.org/officeDocument/2006/relationships/image" Target="../media/image48.pict"/></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006283" cy="461331"/>
          </a:xfrm>
          <a:prstGeom prst="rect">
            <a:avLst/>
          </a:prstGeom>
          <a:noFill/>
          <a:ln w="9525">
            <a:noFill/>
            <a:miter lim="800000"/>
            <a:headEnd/>
            <a:tailEnd/>
          </a:ln>
          <a:effectLst/>
        </p:spPr>
        <p:txBody>
          <a:bodyPr vert="horz" wrap="square" lIns="95675" tIns="47838" rIns="95675" bIns="47838" numCol="1" anchor="t" anchorCtr="0" compatLnSpc="1">
            <a:prstTxWarp prst="textNoShape">
              <a:avLst/>
            </a:prstTxWarp>
          </a:bodyPr>
          <a:lstStyle>
            <a:lvl1pPr algn="l" defTabSz="956927">
              <a:defRPr sz="1300" b="0">
                <a:solidFill>
                  <a:schemeClr val="tx1"/>
                </a:solidFill>
              </a:defRPr>
            </a:lvl1pPr>
          </a:lstStyle>
          <a:p>
            <a:pPr>
              <a:defRPr/>
            </a:pPr>
            <a:endParaRPr lang="en-US"/>
          </a:p>
        </p:txBody>
      </p:sp>
      <p:sp>
        <p:nvSpPr>
          <p:cNvPr id="9219" name="Rectangle 3"/>
          <p:cNvSpPr>
            <a:spLocks noGrp="1" noChangeArrowheads="1"/>
          </p:cNvSpPr>
          <p:nvPr>
            <p:ph type="dt" sz="quarter" idx="1"/>
          </p:nvPr>
        </p:nvSpPr>
        <p:spPr bwMode="auto">
          <a:xfrm>
            <a:off x="3927918" y="0"/>
            <a:ext cx="3006283" cy="461331"/>
          </a:xfrm>
          <a:prstGeom prst="rect">
            <a:avLst/>
          </a:prstGeom>
          <a:noFill/>
          <a:ln w="9525">
            <a:noFill/>
            <a:miter lim="800000"/>
            <a:headEnd/>
            <a:tailEnd/>
          </a:ln>
          <a:effectLst/>
        </p:spPr>
        <p:txBody>
          <a:bodyPr vert="horz" wrap="square" lIns="95675" tIns="47838" rIns="95675" bIns="47838" numCol="1" anchor="t" anchorCtr="0" compatLnSpc="1">
            <a:prstTxWarp prst="textNoShape">
              <a:avLst/>
            </a:prstTxWarp>
          </a:bodyPr>
          <a:lstStyle>
            <a:lvl1pPr algn="r" defTabSz="956927">
              <a:defRPr sz="1300" b="0">
                <a:solidFill>
                  <a:schemeClr val="tx1"/>
                </a:solidFill>
              </a:defRPr>
            </a:lvl1pPr>
          </a:lstStyle>
          <a:p>
            <a:pPr>
              <a:defRPr/>
            </a:pPr>
            <a:endParaRPr lang="en-US"/>
          </a:p>
        </p:txBody>
      </p:sp>
      <p:sp>
        <p:nvSpPr>
          <p:cNvPr id="9220" name="Rectangle 4"/>
          <p:cNvSpPr>
            <a:spLocks noGrp="1" noChangeArrowheads="1"/>
          </p:cNvSpPr>
          <p:nvPr>
            <p:ph type="ftr" sz="quarter" idx="2"/>
          </p:nvPr>
        </p:nvSpPr>
        <p:spPr bwMode="auto">
          <a:xfrm>
            <a:off x="0" y="8771571"/>
            <a:ext cx="3006283" cy="461330"/>
          </a:xfrm>
          <a:prstGeom prst="rect">
            <a:avLst/>
          </a:prstGeom>
          <a:noFill/>
          <a:ln w="9525">
            <a:noFill/>
            <a:miter lim="800000"/>
            <a:headEnd/>
            <a:tailEnd/>
          </a:ln>
          <a:effectLst/>
        </p:spPr>
        <p:txBody>
          <a:bodyPr vert="horz" wrap="square" lIns="95675" tIns="47838" rIns="95675" bIns="47838" numCol="1" anchor="b" anchorCtr="0" compatLnSpc="1">
            <a:prstTxWarp prst="textNoShape">
              <a:avLst/>
            </a:prstTxWarp>
          </a:bodyPr>
          <a:lstStyle>
            <a:lvl1pPr algn="l" defTabSz="956927">
              <a:defRPr sz="1300" b="0">
                <a:solidFill>
                  <a:schemeClr val="tx1"/>
                </a:solidFill>
              </a:defRPr>
            </a:lvl1pPr>
          </a:lstStyle>
          <a:p>
            <a:pPr>
              <a:defRPr/>
            </a:pPr>
            <a:endParaRPr lang="en-US"/>
          </a:p>
        </p:txBody>
      </p:sp>
      <p:sp>
        <p:nvSpPr>
          <p:cNvPr id="9221" name="Rectangle 5"/>
          <p:cNvSpPr>
            <a:spLocks noGrp="1" noChangeArrowheads="1"/>
          </p:cNvSpPr>
          <p:nvPr>
            <p:ph type="sldNum" sz="quarter" idx="3"/>
          </p:nvPr>
        </p:nvSpPr>
        <p:spPr bwMode="auto">
          <a:xfrm>
            <a:off x="3927918" y="8771571"/>
            <a:ext cx="3006283" cy="461330"/>
          </a:xfrm>
          <a:prstGeom prst="rect">
            <a:avLst/>
          </a:prstGeom>
          <a:noFill/>
          <a:ln w="9525">
            <a:noFill/>
            <a:miter lim="800000"/>
            <a:headEnd/>
            <a:tailEnd/>
          </a:ln>
          <a:effectLst/>
        </p:spPr>
        <p:txBody>
          <a:bodyPr vert="horz" wrap="square" lIns="95675" tIns="47838" rIns="95675" bIns="47838" numCol="1" anchor="b" anchorCtr="0" compatLnSpc="1">
            <a:prstTxWarp prst="textNoShape">
              <a:avLst/>
            </a:prstTxWarp>
          </a:bodyPr>
          <a:lstStyle>
            <a:lvl1pPr algn="r" defTabSz="956927">
              <a:defRPr sz="1300" b="0">
                <a:solidFill>
                  <a:schemeClr val="tx1"/>
                </a:solidFill>
              </a:defRPr>
            </a:lvl1pPr>
          </a:lstStyle>
          <a:p>
            <a:pPr>
              <a:defRPr/>
            </a:pPr>
            <a:fld id="{FB0E396C-9AD2-4C02-B45C-10FA6EBC67E4}" type="slidenum">
              <a:rPr lang="en-US"/>
              <a:pPr>
                <a:defRPr/>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430794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06283" cy="461331"/>
          </a:xfrm>
          <a:prstGeom prst="rect">
            <a:avLst/>
          </a:prstGeom>
          <a:noFill/>
          <a:ln w="9525">
            <a:noFill/>
            <a:miter lim="800000"/>
            <a:headEnd/>
            <a:tailEnd/>
          </a:ln>
          <a:effectLst/>
        </p:spPr>
        <p:txBody>
          <a:bodyPr vert="horz" wrap="square" lIns="95675" tIns="47838" rIns="95675" bIns="47838" numCol="1" anchor="t" anchorCtr="0" compatLnSpc="1">
            <a:prstTxWarp prst="textNoShape">
              <a:avLst/>
            </a:prstTxWarp>
          </a:bodyPr>
          <a:lstStyle>
            <a:lvl1pPr algn="l" defTabSz="956927">
              <a:defRPr sz="1300" b="0">
                <a:solidFill>
                  <a:schemeClr val="tx1"/>
                </a:solidFill>
              </a:defRPr>
            </a:lvl1pPr>
          </a:lstStyle>
          <a:p>
            <a:pPr>
              <a:defRPr/>
            </a:pPr>
            <a:endParaRPr lang="en-US"/>
          </a:p>
        </p:txBody>
      </p:sp>
      <p:sp>
        <p:nvSpPr>
          <p:cNvPr id="10243" name="Rectangle 3"/>
          <p:cNvSpPr>
            <a:spLocks noGrp="1" noChangeArrowheads="1"/>
          </p:cNvSpPr>
          <p:nvPr>
            <p:ph type="dt" idx="1"/>
          </p:nvPr>
        </p:nvSpPr>
        <p:spPr bwMode="auto">
          <a:xfrm>
            <a:off x="3927918" y="0"/>
            <a:ext cx="3006283" cy="461331"/>
          </a:xfrm>
          <a:prstGeom prst="rect">
            <a:avLst/>
          </a:prstGeom>
          <a:noFill/>
          <a:ln w="9525">
            <a:noFill/>
            <a:miter lim="800000"/>
            <a:headEnd/>
            <a:tailEnd/>
          </a:ln>
          <a:effectLst/>
        </p:spPr>
        <p:txBody>
          <a:bodyPr vert="horz" wrap="square" lIns="95675" tIns="47838" rIns="95675" bIns="47838" numCol="1" anchor="t" anchorCtr="0" compatLnSpc="1">
            <a:prstTxWarp prst="textNoShape">
              <a:avLst/>
            </a:prstTxWarp>
          </a:bodyPr>
          <a:lstStyle>
            <a:lvl1pPr algn="r" defTabSz="956927">
              <a:defRPr sz="1300" b="0">
                <a:solidFill>
                  <a:schemeClr val="tx1"/>
                </a:solidFill>
              </a:defRPr>
            </a:lvl1pPr>
          </a:lstStyle>
          <a:p>
            <a:pPr>
              <a:defRPr/>
            </a:pPr>
            <a:endParaRPr lang="en-US"/>
          </a:p>
        </p:txBody>
      </p:sp>
      <p:sp>
        <p:nvSpPr>
          <p:cNvPr id="100356" name="Rectangle 4"/>
          <p:cNvSpPr>
            <a:spLocks noGrp="1" noRot="1" noChangeAspect="1" noChangeArrowheads="1" noTextEdit="1"/>
          </p:cNvSpPr>
          <p:nvPr>
            <p:ph type="sldImg" idx="2"/>
          </p:nvPr>
        </p:nvSpPr>
        <p:spPr bwMode="auto">
          <a:xfrm>
            <a:off x="1160463" y="692150"/>
            <a:ext cx="4616450" cy="3462338"/>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924769" y="4386573"/>
            <a:ext cx="5084662" cy="4153545"/>
          </a:xfrm>
          <a:prstGeom prst="rect">
            <a:avLst/>
          </a:prstGeom>
          <a:noFill/>
          <a:ln w="9525">
            <a:noFill/>
            <a:miter lim="800000"/>
            <a:headEnd/>
            <a:tailEnd/>
          </a:ln>
          <a:effectLst/>
        </p:spPr>
        <p:txBody>
          <a:bodyPr vert="horz" wrap="square" lIns="95675" tIns="47838" rIns="95675" bIns="47838"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0246" name="Rectangle 6"/>
          <p:cNvSpPr>
            <a:spLocks noGrp="1" noChangeArrowheads="1"/>
          </p:cNvSpPr>
          <p:nvPr>
            <p:ph type="ftr" sz="quarter" idx="4"/>
          </p:nvPr>
        </p:nvSpPr>
        <p:spPr bwMode="auto">
          <a:xfrm>
            <a:off x="0" y="8771571"/>
            <a:ext cx="3006283" cy="461330"/>
          </a:xfrm>
          <a:prstGeom prst="rect">
            <a:avLst/>
          </a:prstGeom>
          <a:noFill/>
          <a:ln w="9525">
            <a:noFill/>
            <a:miter lim="800000"/>
            <a:headEnd/>
            <a:tailEnd/>
          </a:ln>
          <a:effectLst/>
        </p:spPr>
        <p:txBody>
          <a:bodyPr vert="horz" wrap="square" lIns="95675" tIns="47838" rIns="95675" bIns="47838" numCol="1" anchor="b" anchorCtr="0" compatLnSpc="1">
            <a:prstTxWarp prst="textNoShape">
              <a:avLst/>
            </a:prstTxWarp>
          </a:bodyPr>
          <a:lstStyle>
            <a:lvl1pPr algn="l" defTabSz="956927">
              <a:defRPr sz="1300" b="0">
                <a:solidFill>
                  <a:schemeClr val="tx1"/>
                </a:solidFill>
              </a:defRPr>
            </a:lvl1pPr>
          </a:lstStyle>
          <a:p>
            <a:pPr>
              <a:defRPr/>
            </a:pPr>
            <a:endParaRPr lang="en-US"/>
          </a:p>
        </p:txBody>
      </p:sp>
      <p:sp>
        <p:nvSpPr>
          <p:cNvPr id="10247" name="Rectangle 7"/>
          <p:cNvSpPr>
            <a:spLocks noGrp="1" noChangeArrowheads="1"/>
          </p:cNvSpPr>
          <p:nvPr>
            <p:ph type="sldNum" sz="quarter" idx="5"/>
          </p:nvPr>
        </p:nvSpPr>
        <p:spPr bwMode="auto">
          <a:xfrm>
            <a:off x="3927918" y="8771571"/>
            <a:ext cx="3006283" cy="461330"/>
          </a:xfrm>
          <a:prstGeom prst="rect">
            <a:avLst/>
          </a:prstGeom>
          <a:noFill/>
          <a:ln w="9525">
            <a:noFill/>
            <a:miter lim="800000"/>
            <a:headEnd/>
            <a:tailEnd/>
          </a:ln>
          <a:effectLst/>
        </p:spPr>
        <p:txBody>
          <a:bodyPr vert="horz" wrap="square" lIns="95675" tIns="47838" rIns="95675" bIns="47838" numCol="1" anchor="b" anchorCtr="0" compatLnSpc="1">
            <a:prstTxWarp prst="textNoShape">
              <a:avLst/>
            </a:prstTxWarp>
          </a:bodyPr>
          <a:lstStyle>
            <a:lvl1pPr algn="r" defTabSz="956927">
              <a:defRPr sz="1300" b="0">
                <a:solidFill>
                  <a:schemeClr val="tx1"/>
                </a:solidFill>
              </a:defRPr>
            </a:lvl1pPr>
          </a:lstStyle>
          <a:p>
            <a:pPr>
              <a:defRPr/>
            </a:pPr>
            <a:fld id="{0108082B-768D-4F28-B8A7-D7827FA87E6A}" type="slidenum">
              <a:rPr lang="en-US"/>
              <a:pPr>
                <a:defRPr/>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7133429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898DB492-5583-4FD2-A0FE-390FF128BF8E}" type="slidenum">
              <a:rPr lang="en-US" smtClean="0"/>
              <a:pPr/>
              <a:t>1</a:t>
            </a:fld>
            <a:endParaRPr lang="en-US" smtClean="0"/>
          </a:p>
        </p:txBody>
      </p:sp>
      <p:sp>
        <p:nvSpPr>
          <p:cNvPr id="101379" name="Rectangle 2"/>
          <p:cNvSpPr>
            <a:spLocks noGrp="1" noRot="1" noChangeAspect="1" noChangeArrowheads="1" noTextEdit="1"/>
          </p:cNvSpPr>
          <p:nvPr>
            <p:ph type="sldImg"/>
          </p:nvPr>
        </p:nvSpPr>
        <p:spPr>
          <a:solidFill>
            <a:srgbClr val="FFFFFF"/>
          </a:solidFill>
          <a:ln/>
        </p:spPr>
      </p:sp>
      <p:sp>
        <p:nvSpPr>
          <p:cNvPr id="10138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z="1000" dirty="0" smtClean="0">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p:spPr>
        <p:txBody>
          <a:bodyPr/>
          <a:lstStyle/>
          <a:p>
            <a:endParaRPr lang="en-US" smtClean="0">
              <a:latin typeface="Times New Roman" charset="0"/>
            </a:endParaRPr>
          </a:p>
        </p:txBody>
      </p:sp>
      <p:sp>
        <p:nvSpPr>
          <p:cNvPr id="114692" name="Slide Number Placeholder 3"/>
          <p:cNvSpPr>
            <a:spLocks noGrp="1"/>
          </p:cNvSpPr>
          <p:nvPr>
            <p:ph type="sldNum" sz="quarter" idx="5"/>
          </p:nvPr>
        </p:nvSpPr>
        <p:spPr>
          <a:noFill/>
        </p:spPr>
        <p:txBody>
          <a:bodyPr/>
          <a:lstStyle/>
          <a:p>
            <a:fld id="{B9997C11-6BC8-403F-B166-D63FD8D0E995}" type="slidenum">
              <a:rPr lang="en-US" smtClean="0"/>
              <a:pPr/>
              <a:t>19</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p:spPr>
        <p:txBody>
          <a:bodyPr/>
          <a:lstStyle/>
          <a:p>
            <a:endParaRPr lang="en-US" smtClean="0">
              <a:latin typeface="Times New Roman" charset="0"/>
            </a:endParaRPr>
          </a:p>
        </p:txBody>
      </p:sp>
      <p:sp>
        <p:nvSpPr>
          <p:cNvPr id="115716" name="Slide Number Placeholder 3"/>
          <p:cNvSpPr>
            <a:spLocks noGrp="1"/>
          </p:cNvSpPr>
          <p:nvPr>
            <p:ph type="sldNum" sz="quarter" idx="5"/>
          </p:nvPr>
        </p:nvSpPr>
        <p:spPr>
          <a:noFill/>
        </p:spPr>
        <p:txBody>
          <a:bodyPr/>
          <a:lstStyle/>
          <a:p>
            <a:fld id="{BBFDD89F-DBCA-4F7C-9C83-3CDA6A5A624B}" type="slidenum">
              <a:rPr lang="en-US" smtClean="0"/>
              <a:pPr/>
              <a:t>20</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108082B-768D-4F28-B8A7-D7827FA87E6A}" type="slidenum">
              <a:rPr lang="en-US" smtClean="0"/>
              <a:pPr>
                <a:defRPr/>
              </a:pPr>
              <a:t>21</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p:spPr>
        <p:txBody>
          <a:bodyPr/>
          <a:lstStyle/>
          <a:p>
            <a:endParaRPr lang="en-US" smtClean="0">
              <a:latin typeface="Times New Roman" charset="0"/>
            </a:endParaRPr>
          </a:p>
        </p:txBody>
      </p:sp>
      <p:sp>
        <p:nvSpPr>
          <p:cNvPr id="116740" name="Slide Number Placeholder 3"/>
          <p:cNvSpPr>
            <a:spLocks noGrp="1"/>
          </p:cNvSpPr>
          <p:nvPr>
            <p:ph type="sldNum" sz="quarter" idx="5"/>
          </p:nvPr>
        </p:nvSpPr>
        <p:spPr>
          <a:noFill/>
        </p:spPr>
        <p:txBody>
          <a:bodyPr/>
          <a:lstStyle/>
          <a:p>
            <a:fld id="{96E7DBF5-34C3-4E76-B21F-DDB294383984}" type="slidenum">
              <a:rPr lang="en-US" smtClean="0"/>
              <a:pPr/>
              <a:t>23</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p:spPr>
        <p:txBody>
          <a:bodyPr/>
          <a:lstStyle/>
          <a:p>
            <a:endParaRPr lang="en-US" smtClean="0">
              <a:latin typeface="Times New Roman" charset="0"/>
            </a:endParaRPr>
          </a:p>
        </p:txBody>
      </p:sp>
      <p:sp>
        <p:nvSpPr>
          <p:cNvPr id="117764" name="Slide Number Placeholder 3"/>
          <p:cNvSpPr>
            <a:spLocks noGrp="1"/>
          </p:cNvSpPr>
          <p:nvPr>
            <p:ph type="sldNum" sz="quarter" idx="5"/>
          </p:nvPr>
        </p:nvSpPr>
        <p:spPr>
          <a:noFill/>
        </p:spPr>
        <p:txBody>
          <a:bodyPr/>
          <a:lstStyle/>
          <a:p>
            <a:fld id="{748BEA28-39C4-40F6-83AF-EA1D0898A5A2}" type="slidenum">
              <a:rPr lang="en-US" smtClean="0"/>
              <a:pPr/>
              <a:t>24</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noFill/>
          <a:ln/>
        </p:spPr>
        <p:txBody>
          <a:bodyPr/>
          <a:lstStyle/>
          <a:p>
            <a:r>
              <a:rPr lang="en-US" dirty="0" smtClean="0">
                <a:solidFill>
                  <a:schemeClr val="bg2"/>
                </a:solidFill>
                <a:latin typeface="Times New Roman" charset="0"/>
                <a:ea typeface="宋体" charset="-122"/>
              </a:rPr>
              <a:t> Prediction of our hypothesis, the effect of network robustness on the rate of aging </a:t>
            </a:r>
            <a:r>
              <a:rPr lang="en-US" i="1" dirty="0" smtClean="0">
                <a:solidFill>
                  <a:schemeClr val="bg2"/>
                </a:solidFill>
                <a:latin typeface="Times New Roman" charset="0"/>
                <a:ea typeface="宋体" charset="-122"/>
              </a:rPr>
              <a:t>G</a:t>
            </a:r>
            <a:r>
              <a:rPr lang="en-US" dirty="0" smtClean="0">
                <a:solidFill>
                  <a:schemeClr val="bg2"/>
                </a:solidFill>
                <a:latin typeface="Times New Roman" charset="0"/>
                <a:ea typeface="宋体" charset="-122"/>
              </a:rPr>
              <a:t>, is shown by changes of the Gompertz survival curves. Increased robustness leads to larger </a:t>
            </a:r>
            <a:r>
              <a:rPr lang="en-US" i="1" dirty="0" smtClean="0">
                <a:solidFill>
                  <a:schemeClr val="bg2"/>
                </a:solidFill>
                <a:latin typeface="Times New Roman" charset="0"/>
                <a:ea typeface="宋体" charset="-122"/>
              </a:rPr>
              <a:t>G</a:t>
            </a:r>
            <a:r>
              <a:rPr lang="en-US" dirty="0" smtClean="0">
                <a:solidFill>
                  <a:schemeClr val="bg2"/>
                </a:solidFill>
                <a:latin typeface="Times New Roman" charset="0"/>
                <a:ea typeface="宋体" charset="-122"/>
              </a:rPr>
              <a:t> and faster aging, shown by the sharper transition of the dying off phase, whereas decreased robustness leads to smaller </a:t>
            </a:r>
            <a:r>
              <a:rPr lang="en-US" i="1" dirty="0" smtClean="0">
                <a:solidFill>
                  <a:schemeClr val="bg2"/>
                </a:solidFill>
                <a:latin typeface="Times New Roman" charset="0"/>
                <a:ea typeface="宋体" charset="-122"/>
              </a:rPr>
              <a:t>G</a:t>
            </a:r>
            <a:r>
              <a:rPr lang="en-US" dirty="0" smtClean="0">
                <a:solidFill>
                  <a:schemeClr val="bg2"/>
                </a:solidFill>
                <a:latin typeface="Times New Roman" charset="0"/>
                <a:ea typeface="宋体" charset="-122"/>
              </a:rPr>
              <a:t> and slower aging, shown by the slower dying off phase. For illustration purposes, the average life spans are unchanged</a:t>
            </a:r>
            <a:r>
              <a:rPr lang="en-US" sz="1100" dirty="0" smtClean="0">
                <a:solidFill>
                  <a:schemeClr val="bg2"/>
                </a:solidFill>
                <a:latin typeface="Times New Roman" charset="0"/>
                <a:ea typeface="宋体" charset="-122"/>
              </a:rPr>
              <a:t>. </a:t>
            </a:r>
            <a:endParaRPr lang="en-US" dirty="0" smtClean="0">
              <a:solidFill>
                <a:schemeClr val="bg2"/>
              </a:solidFill>
              <a:latin typeface="Times New Roman" charset="0"/>
              <a:ea typeface="宋体" charset="-122"/>
            </a:endParaRPr>
          </a:p>
          <a:p>
            <a:endParaRPr lang="en-US" dirty="0" smtClean="0">
              <a:latin typeface="Times New Roman" charset="0"/>
            </a:endParaRPr>
          </a:p>
        </p:txBody>
      </p:sp>
      <p:sp>
        <p:nvSpPr>
          <p:cNvPr id="120836" name="Slide Number Placeholder 3"/>
          <p:cNvSpPr>
            <a:spLocks noGrp="1"/>
          </p:cNvSpPr>
          <p:nvPr>
            <p:ph type="sldNum" sz="quarter" idx="5"/>
          </p:nvPr>
        </p:nvSpPr>
        <p:spPr>
          <a:noFill/>
        </p:spPr>
        <p:txBody>
          <a:bodyPr/>
          <a:lstStyle/>
          <a:p>
            <a:fld id="{0BE5627B-53DE-4872-B4FD-1E66B458B4DF}" type="slidenum">
              <a:rPr lang="en-US" smtClean="0"/>
              <a:pPr/>
              <a:t>25</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my </a:t>
            </a:r>
            <a:r>
              <a:rPr lang="en-US" dirty="0" err="1" smtClean="0"/>
              <a:t>Tg</a:t>
            </a:r>
            <a:r>
              <a:rPr lang="en-US" dirty="0" smtClean="0"/>
              <a:t>/C results,</a:t>
            </a:r>
            <a:r>
              <a:rPr lang="en-US" baseline="0" dirty="0" smtClean="0"/>
              <a:t> </a:t>
            </a:r>
            <a:r>
              <a:rPr lang="en-US" dirty="0" smtClean="0"/>
              <a:t>R0 is negatively correlated. But G</a:t>
            </a:r>
            <a:r>
              <a:rPr lang="en-US" baseline="0" dirty="0" smtClean="0"/>
              <a:t> is not significantly correlated in partial regression. I need more data. So </a:t>
            </a:r>
            <a:r>
              <a:rPr lang="en-US" baseline="0" dirty="0" err="1" smtClean="0"/>
              <a:t>Kaberlein’s</a:t>
            </a:r>
            <a:r>
              <a:rPr lang="en-US" baseline="0" dirty="0" smtClean="0"/>
              <a:t> data is really a </a:t>
            </a:r>
            <a:r>
              <a:rPr lang="en-US" baseline="0" dirty="0" err="1" smtClean="0"/>
              <a:t>geneous</a:t>
            </a:r>
            <a:r>
              <a:rPr lang="en-US" baseline="0" dirty="0" smtClean="0"/>
              <a:t> gift to me. I can measure the oxidative tolerance of these strains, or mutational tolerance </a:t>
            </a:r>
            <a:r>
              <a:rPr lang="en-US" baseline="0" dirty="0" err="1" smtClean="0"/>
              <a:t>Tg</a:t>
            </a:r>
            <a:r>
              <a:rPr lang="en-US" baseline="0" dirty="0" smtClean="0"/>
              <a:t>/</a:t>
            </a:r>
            <a:r>
              <a:rPr lang="en-US" baseline="0" dirty="0" err="1" smtClean="0"/>
              <a:t>Tc</a:t>
            </a:r>
            <a:r>
              <a:rPr lang="en-US" baseline="0" dirty="0" smtClean="0"/>
              <a:t> of these strains.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0108082B-768D-4F28-B8A7-D7827FA87E6A}" type="slidenum">
              <a:rPr lang="en-US" smtClean="0"/>
              <a:pPr>
                <a:defRPr/>
              </a:pPr>
              <a:t>27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108082B-768D-4F28-B8A7-D7827FA87E6A}" type="slidenum">
              <a:rPr lang="en-US" smtClean="0"/>
              <a:pPr>
                <a:defRPr/>
              </a:pPr>
              <a:t>32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normalization ‘</a:t>
            </a:r>
            <a:r>
              <a:rPr lang="en-US" dirty="0" err="1" smtClean="0"/>
              <a:t>c</a:t>
            </a:r>
            <a:r>
              <a:rPr lang="en-US" dirty="0" smtClean="0"/>
              <a:t>’ is a variable of </a:t>
            </a:r>
            <a:r>
              <a:rPr lang="en-US" dirty="0" err="1" smtClean="0"/>
              <a:t>p</a:t>
            </a:r>
            <a:r>
              <a:rPr lang="en-US" dirty="0" smtClean="0"/>
              <a:t> and </a:t>
            </a:r>
            <a:r>
              <a:rPr lang="en-US" dirty="0" err="1" smtClean="0"/>
              <a:t>n</a:t>
            </a:r>
            <a:r>
              <a:rPr lang="en-US" dirty="0" smtClean="0"/>
              <a:t>,</a:t>
            </a:r>
            <a:r>
              <a:rPr lang="en-US" baseline="0" dirty="0" smtClean="0"/>
              <a:t> and should be inside of the summation part at the first step</a:t>
            </a:r>
            <a:r>
              <a:rPr lang="en-US" baseline="0" smtClean="0"/>
              <a:t>.  </a:t>
            </a:r>
          </a:p>
          <a:p>
            <a:endParaRPr lang="en-US" dirty="0"/>
          </a:p>
        </p:txBody>
      </p:sp>
      <p:sp>
        <p:nvSpPr>
          <p:cNvPr id="4" name="Slide Number Placeholder 3"/>
          <p:cNvSpPr>
            <a:spLocks noGrp="1"/>
          </p:cNvSpPr>
          <p:nvPr>
            <p:ph type="sldNum" sz="quarter" idx="10"/>
          </p:nvPr>
        </p:nvSpPr>
        <p:spPr/>
        <p:txBody>
          <a:bodyPr/>
          <a:lstStyle/>
          <a:p>
            <a:pPr>
              <a:defRPr/>
            </a:pPr>
            <a:fld id="{0108082B-768D-4F28-B8A7-D7827FA87E6A}" type="slidenum">
              <a:rPr lang="en-US" smtClean="0"/>
              <a:pPr>
                <a:defRPr/>
              </a:pPr>
              <a:t>38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can add synthetic lethal pairs into </a:t>
            </a:r>
            <a:r>
              <a:rPr lang="en-US" smtClean="0"/>
              <a:t>the model. </a:t>
            </a:r>
            <a:endParaRPr lang="en-US"/>
          </a:p>
        </p:txBody>
      </p:sp>
      <p:sp>
        <p:nvSpPr>
          <p:cNvPr id="4" name="Slide Number Placeholder 3"/>
          <p:cNvSpPr>
            <a:spLocks noGrp="1"/>
          </p:cNvSpPr>
          <p:nvPr>
            <p:ph type="sldNum" sz="quarter" idx="10"/>
          </p:nvPr>
        </p:nvSpPr>
        <p:spPr/>
        <p:txBody>
          <a:bodyPr/>
          <a:lstStyle/>
          <a:p>
            <a:pPr>
              <a:defRPr/>
            </a:pPr>
            <a:fld id="{0108082B-768D-4F28-B8A7-D7827FA87E6A}" type="slidenum">
              <a:rPr lang="en-US" smtClean="0"/>
              <a:pPr>
                <a:defRPr/>
              </a:pPr>
              <a:t>40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27CC0880-398C-422A-ADF5-BF03A773AB04}" type="slidenum">
              <a:rPr lang="en-US" smtClean="0"/>
              <a:pPr/>
              <a:t>3</a:t>
            </a:fld>
            <a:endParaRPr lang="en-US"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r>
              <a:rPr lang="en-US" dirty="0" smtClean="0">
                <a:latin typeface="Times New Roman" charset="0"/>
              </a:rPr>
              <a:t>Gompertz mortality model (constant hazard model)</a:t>
            </a:r>
          </a:p>
          <a:p>
            <a:endParaRPr lang="en-US" dirty="0" smtClean="0">
              <a:latin typeface="Times New Roman" charset="0"/>
            </a:endParaRPr>
          </a:p>
          <a:p>
            <a:pPr lvl="1"/>
            <a:r>
              <a:rPr lang="en-US" sz="1400" dirty="0" smtClean="0">
                <a:latin typeface="Times New Roman" charset="0"/>
              </a:rPr>
              <a:t>Mortality Rate:	m = - (</a:t>
            </a:r>
            <a:r>
              <a:rPr lang="en-US" sz="1400" dirty="0" err="1" smtClean="0">
                <a:latin typeface="Times New Roman" charset="0"/>
              </a:rPr>
              <a:t>ds</a:t>
            </a:r>
            <a:r>
              <a:rPr lang="en-US" sz="1400" dirty="0" smtClean="0">
                <a:latin typeface="Times New Roman" charset="0"/>
              </a:rPr>
              <a:t>/</a:t>
            </a:r>
            <a:r>
              <a:rPr lang="en-US" sz="1400" dirty="0" err="1" smtClean="0">
                <a:latin typeface="Times New Roman" charset="0"/>
              </a:rPr>
              <a:t>dt</a:t>
            </a:r>
            <a:r>
              <a:rPr lang="en-US" sz="1400" dirty="0" smtClean="0">
                <a:latin typeface="Times New Roman" charset="0"/>
              </a:rPr>
              <a:t>)(1/s) = I</a:t>
            </a:r>
            <a:r>
              <a:rPr lang="en-US" baseline="-25000" dirty="0" smtClean="0">
                <a:latin typeface="Times New Roman" charset="0"/>
              </a:rPr>
              <a:t>0</a:t>
            </a:r>
            <a:r>
              <a:rPr lang="en-US" sz="1400" dirty="0" smtClean="0">
                <a:latin typeface="Times New Roman" charset="0"/>
              </a:rPr>
              <a:t> </a:t>
            </a:r>
            <a:r>
              <a:rPr lang="en-US" sz="1400" i="1" dirty="0" err="1" smtClean="0">
                <a:latin typeface="Times New Roman" charset="0"/>
              </a:rPr>
              <a:t>e</a:t>
            </a:r>
            <a:r>
              <a:rPr lang="en-US" sz="1400" baseline="30000" dirty="0" err="1" smtClean="0">
                <a:latin typeface="Times New Roman" charset="0"/>
              </a:rPr>
              <a:t>Gt</a:t>
            </a:r>
            <a:endParaRPr lang="en-US" sz="1400" dirty="0" smtClean="0">
              <a:latin typeface="Times New Roman" charset="0"/>
            </a:endParaRPr>
          </a:p>
          <a:p>
            <a:pPr lvl="1"/>
            <a:r>
              <a:rPr lang="en-US" sz="1400" dirty="0" smtClean="0">
                <a:latin typeface="Times New Roman" charset="0"/>
              </a:rPr>
              <a:t>Viability:          s = exp[ (I</a:t>
            </a:r>
            <a:r>
              <a:rPr lang="en-US" baseline="-25000" dirty="0" smtClean="0">
                <a:latin typeface="Times New Roman" charset="0"/>
              </a:rPr>
              <a:t>0</a:t>
            </a:r>
            <a:r>
              <a:rPr lang="en-US" sz="1400" dirty="0" smtClean="0">
                <a:latin typeface="Times New Roman" charset="0"/>
              </a:rPr>
              <a:t> /G) ( 1 - </a:t>
            </a:r>
            <a:r>
              <a:rPr lang="en-US" sz="1400" i="1" dirty="0" err="1" smtClean="0">
                <a:latin typeface="Times New Roman" charset="0"/>
              </a:rPr>
              <a:t>e</a:t>
            </a:r>
            <a:r>
              <a:rPr lang="en-US" sz="1400" baseline="30000" dirty="0" err="1" smtClean="0">
                <a:latin typeface="Times New Roman" charset="0"/>
              </a:rPr>
              <a:t>Gt</a:t>
            </a:r>
            <a:r>
              <a:rPr lang="en-US" sz="1400" dirty="0" smtClean="0">
                <a:latin typeface="Times New Roman" charset="0"/>
              </a:rPr>
              <a:t>) ]</a:t>
            </a:r>
            <a:endParaRPr lang="en-US" dirty="0" smtClean="0">
              <a:latin typeface="Times New Roman"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product viability forms can be used to evaluate whether two loci </a:t>
            </a:r>
            <a:r>
              <a:rPr lang="en-US" baseline="0" smtClean="0"/>
              <a:t>are independent </a:t>
            </a:r>
            <a:r>
              <a:rPr lang="en-US" baseline="0" dirty="0" smtClean="0"/>
              <a:t>or not. </a:t>
            </a:r>
            <a:endParaRPr lang="en-US" dirty="0"/>
          </a:p>
        </p:txBody>
      </p:sp>
      <p:sp>
        <p:nvSpPr>
          <p:cNvPr id="4" name="Slide Number Placeholder 3"/>
          <p:cNvSpPr>
            <a:spLocks noGrp="1"/>
          </p:cNvSpPr>
          <p:nvPr>
            <p:ph type="sldNum" sz="quarter" idx="10"/>
          </p:nvPr>
        </p:nvSpPr>
        <p:spPr/>
        <p:txBody>
          <a:bodyPr/>
          <a:lstStyle/>
          <a:p>
            <a:pPr>
              <a:defRPr/>
            </a:pPr>
            <a:fld id="{0108082B-768D-4F28-B8A7-D7827FA87E6A}" type="slidenum">
              <a:rPr lang="en-US" smtClean="0"/>
              <a:pPr>
                <a:defRPr/>
              </a:pPr>
              <a:t>42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108082B-768D-4F28-B8A7-D7827FA87E6A}" type="slidenum">
              <a:rPr lang="en-US" smtClean="0"/>
              <a:pPr>
                <a:defRPr/>
              </a:pPr>
              <a:t>43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r>
              <a:rPr lang="en-US" smtClean="0">
                <a:latin typeface="Times New Roman" charset="0"/>
              </a:rPr>
              <a:t>WHI5 (Rb) initially should be high to inhibit SBF (Yao 08, Nature Cell Biology). When growth triggers CLN3, CLN3 will quickly phosphorylate whi5 and move it to cytosol. </a:t>
            </a:r>
          </a:p>
          <a:p>
            <a:endParaRPr lang="en-US" smtClean="0">
              <a:latin typeface="Times New Roman" charset="0"/>
            </a:endParaRPr>
          </a:p>
          <a:p>
            <a:r>
              <a:rPr lang="en-US" smtClean="0">
                <a:latin typeface="Times New Roman" charset="0"/>
              </a:rPr>
              <a:t>Aging will slow down nuclear-cytol traffic. </a:t>
            </a:r>
          </a:p>
          <a:p>
            <a:endParaRPr lang="en-US" smtClean="0">
              <a:latin typeface="Times New Roman" charset="0"/>
            </a:endParaRPr>
          </a:p>
          <a:p>
            <a:r>
              <a:rPr lang="en-US" smtClean="0">
                <a:latin typeface="Times New Roman" charset="0"/>
              </a:rPr>
              <a:t>SBF autoregulates itsself through Cln1/2(CycE)</a:t>
            </a:r>
          </a:p>
          <a:p>
            <a:endParaRPr lang="en-US" smtClean="0">
              <a:latin typeface="Times New Roman" charset="0"/>
            </a:endParaRPr>
          </a:p>
          <a:p>
            <a:endParaRPr lang="en-US" smtClean="0">
              <a:latin typeface="Times New Roman" charset="0"/>
            </a:endParaRPr>
          </a:p>
        </p:txBody>
      </p:sp>
      <p:sp>
        <p:nvSpPr>
          <p:cNvPr id="102404" name="Slide Number Placeholder 3"/>
          <p:cNvSpPr>
            <a:spLocks noGrp="1"/>
          </p:cNvSpPr>
          <p:nvPr>
            <p:ph type="sldNum" sz="quarter" idx="5"/>
          </p:nvPr>
        </p:nvSpPr>
        <p:spPr>
          <a:noFill/>
        </p:spPr>
        <p:txBody>
          <a:bodyPr/>
          <a:lstStyle/>
          <a:p>
            <a:fld id="{C9D9C8FB-C7A0-4C82-9970-90270DA504AB}" type="slidenum">
              <a:rPr lang="en-US" smtClean="0"/>
              <a:pPr/>
              <a:t>54</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p:spPr>
        <p:txBody>
          <a:bodyPr/>
          <a:lstStyle/>
          <a:p>
            <a:r>
              <a:rPr lang="en-US" smtClean="0">
                <a:latin typeface="Times New Roman" charset="0"/>
              </a:rPr>
              <a:t>WHI5 (Rb) initially should be high to inhibit SBF (Yao 08, Nature Cell Biology). When growth triggers CLN3, CLN3 will quickly phosphorylate whi5 and move it to cytosol. </a:t>
            </a:r>
          </a:p>
          <a:p>
            <a:endParaRPr lang="en-US" smtClean="0">
              <a:latin typeface="Times New Roman" charset="0"/>
            </a:endParaRPr>
          </a:p>
          <a:p>
            <a:r>
              <a:rPr lang="en-US" smtClean="0">
                <a:latin typeface="Times New Roman" charset="0"/>
              </a:rPr>
              <a:t>Aging will slow down nuclear-cytol traffic. </a:t>
            </a:r>
          </a:p>
          <a:p>
            <a:endParaRPr lang="en-US" smtClean="0">
              <a:latin typeface="Times New Roman" charset="0"/>
            </a:endParaRPr>
          </a:p>
          <a:p>
            <a:r>
              <a:rPr lang="en-US" smtClean="0">
                <a:latin typeface="Times New Roman" charset="0"/>
              </a:rPr>
              <a:t>SBF autoregulates itsself through Cln1/2(CycE)</a:t>
            </a:r>
          </a:p>
          <a:p>
            <a:endParaRPr lang="en-US" smtClean="0">
              <a:latin typeface="Times New Roman" charset="0"/>
            </a:endParaRPr>
          </a:p>
          <a:p>
            <a:endParaRPr lang="en-US" smtClean="0">
              <a:latin typeface="Times New Roman" charset="0"/>
            </a:endParaRPr>
          </a:p>
        </p:txBody>
      </p:sp>
      <p:sp>
        <p:nvSpPr>
          <p:cNvPr id="104452" name="Slide Number Placeholder 3"/>
          <p:cNvSpPr>
            <a:spLocks noGrp="1"/>
          </p:cNvSpPr>
          <p:nvPr>
            <p:ph type="sldNum" sz="quarter" idx="5"/>
          </p:nvPr>
        </p:nvSpPr>
        <p:spPr>
          <a:noFill/>
        </p:spPr>
        <p:txBody>
          <a:bodyPr/>
          <a:lstStyle/>
          <a:p>
            <a:fld id="{F778DD79-87E6-4698-B2A1-152F420B8DC8}" type="slidenum">
              <a:rPr lang="en-US" smtClean="0"/>
              <a:pPr/>
              <a:t>55</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p:spPr>
        <p:txBody>
          <a:bodyPr/>
          <a:lstStyle/>
          <a:p>
            <a:r>
              <a:rPr lang="en-US" smtClean="0">
                <a:latin typeface="Times New Roman" charset="0"/>
              </a:rPr>
              <a:t>WHI5 (Rb) initially should be high to inhibit SBF (Yao 08, Nature Cell Biology). When growth triggers CLN3, CLN3 will quickly phosphorylate whi5 and move it to cytosol. </a:t>
            </a:r>
          </a:p>
          <a:p>
            <a:endParaRPr lang="en-US" smtClean="0">
              <a:latin typeface="Times New Roman" charset="0"/>
            </a:endParaRPr>
          </a:p>
          <a:p>
            <a:r>
              <a:rPr lang="en-US" smtClean="0">
                <a:latin typeface="Times New Roman" charset="0"/>
              </a:rPr>
              <a:t>Aging will slow down nuclear-cytol traffic. </a:t>
            </a:r>
          </a:p>
          <a:p>
            <a:endParaRPr lang="en-US" smtClean="0">
              <a:latin typeface="Times New Roman" charset="0"/>
            </a:endParaRPr>
          </a:p>
          <a:p>
            <a:r>
              <a:rPr lang="en-US" smtClean="0">
                <a:latin typeface="Times New Roman" charset="0"/>
              </a:rPr>
              <a:t>SBF autoregulates itsself through Cln1/2(CycE)</a:t>
            </a:r>
          </a:p>
          <a:p>
            <a:endParaRPr lang="en-US" smtClean="0">
              <a:latin typeface="Times New Roman" charset="0"/>
            </a:endParaRPr>
          </a:p>
          <a:p>
            <a:endParaRPr lang="en-US" smtClean="0">
              <a:latin typeface="Times New Roman" charset="0"/>
            </a:endParaRPr>
          </a:p>
        </p:txBody>
      </p:sp>
      <p:sp>
        <p:nvSpPr>
          <p:cNvPr id="105476" name="Slide Number Placeholder 3"/>
          <p:cNvSpPr>
            <a:spLocks noGrp="1"/>
          </p:cNvSpPr>
          <p:nvPr>
            <p:ph type="sldNum" sz="quarter" idx="5"/>
          </p:nvPr>
        </p:nvSpPr>
        <p:spPr>
          <a:noFill/>
        </p:spPr>
        <p:txBody>
          <a:bodyPr/>
          <a:lstStyle/>
          <a:p>
            <a:fld id="{D104A5B3-944D-4876-A40C-C45E37B76B3C}" type="slidenum">
              <a:rPr lang="en-US" smtClean="0"/>
              <a:pPr/>
              <a:t>58</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5D4A9BE5-2B97-4FFF-A52B-5AF37493E34E}" type="slidenum">
              <a:rPr lang="en-US">
                <a:solidFill>
                  <a:srgbClr val="C0504D"/>
                </a:solidFill>
              </a:rPr>
              <a:pPr/>
              <a:t>66</a:t>
            </a:fld>
            <a:endParaRPr lang="en-US" dirty="0">
              <a:solidFill>
                <a:srgbClr val="C0504D"/>
              </a:solidFill>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p:spPr>
        <p:txBody>
          <a:bodyPr/>
          <a:lstStyle/>
          <a:p>
            <a:pPr eaLnBrk="1" hangingPunct="1"/>
            <a:r>
              <a:rPr lang="en-US" dirty="0" smtClean="0"/>
              <a:t>During aging, there is accumulation of oxidative damages in mother cells. Mother cells tend to keep these damages within themselves. Ideally, daughter cells should be born free of damages. Hence, the partition of cellular components is asymmetric. </a:t>
            </a:r>
          </a:p>
          <a:p>
            <a:pPr eaLnBrk="1" hangingPunct="1"/>
            <a:endParaRPr lang="en-US" dirty="0" smtClean="0"/>
          </a:p>
          <a:p>
            <a:pPr eaLnBrk="1" hangingPunct="1"/>
            <a:r>
              <a:rPr lang="en-US" dirty="0" smtClean="0"/>
              <a:t>The ratio of half blacks over full blacks measure how much oxidative damages are passed to the next generation. </a:t>
            </a:r>
          </a:p>
          <a:p>
            <a:pPr eaLnBrk="1" hangingPunct="1"/>
            <a:endParaRPr lang="en-US" dirty="0" smtClean="0"/>
          </a:p>
          <a:p>
            <a:pPr eaLnBrk="1" hangingPunct="1"/>
            <a:r>
              <a:rPr lang="en-US" dirty="0" smtClean="0"/>
              <a:t>This direction is related to DNA repair pathways.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p:spPr>
        <p:txBody>
          <a:bodyPr/>
          <a:lstStyle/>
          <a:p>
            <a:r>
              <a:rPr lang="en-US" dirty="0" smtClean="0">
                <a:latin typeface="Times New Roman" charset="0"/>
              </a:rPr>
              <a:t>How about SIR2, shc9, ros1, </a:t>
            </a:r>
            <a:r>
              <a:rPr lang="en-US" dirty="0" err="1" smtClean="0">
                <a:latin typeface="Times New Roman" charset="0"/>
              </a:rPr>
              <a:t>hxk</a:t>
            </a:r>
            <a:r>
              <a:rPr lang="en-US" dirty="0" smtClean="0">
                <a:latin typeface="Times New Roman" charset="0"/>
              </a:rPr>
              <a:t>, fob1? </a:t>
            </a:r>
          </a:p>
          <a:p>
            <a:pPr marL="0" lvl="1"/>
            <a:r>
              <a:rPr lang="en-US" sz="2000" dirty="0" smtClean="0">
                <a:latin typeface="Times New Roman" charset="0"/>
              </a:rPr>
              <a:t>Laboratory strain BY4743 show smaller Gompertz coefficient than wild isolates, especially for CLS. </a:t>
            </a:r>
          </a:p>
          <a:p>
            <a:endParaRPr lang="en-US" dirty="0" smtClean="0">
              <a:latin typeface="Times New Roman" charset="0"/>
            </a:endParaRPr>
          </a:p>
        </p:txBody>
      </p:sp>
      <p:sp>
        <p:nvSpPr>
          <p:cNvPr id="118788" name="Slide Number Placeholder 3"/>
          <p:cNvSpPr>
            <a:spLocks noGrp="1"/>
          </p:cNvSpPr>
          <p:nvPr>
            <p:ph type="sldNum" sz="quarter" idx="5"/>
          </p:nvPr>
        </p:nvSpPr>
        <p:spPr>
          <a:noFill/>
        </p:spPr>
        <p:txBody>
          <a:bodyPr/>
          <a:lstStyle/>
          <a:p>
            <a:fld id="{C471C383-E124-4CE8-9BBE-1D155F770A8F}" type="slidenum">
              <a:rPr lang="en-US" smtClean="0"/>
              <a:pPr/>
              <a:t>68</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a:ln/>
        </p:spPr>
        <p:txBody>
          <a:bodyPr/>
          <a:lstStyle/>
          <a:p>
            <a:endParaRPr lang="en-US" smtClean="0">
              <a:latin typeface="Times New Roman" charset="0"/>
            </a:endParaRPr>
          </a:p>
        </p:txBody>
      </p:sp>
      <p:sp>
        <p:nvSpPr>
          <p:cNvPr id="119812" name="Slide Number Placeholder 3"/>
          <p:cNvSpPr>
            <a:spLocks noGrp="1"/>
          </p:cNvSpPr>
          <p:nvPr>
            <p:ph type="sldNum" sz="quarter" idx="5"/>
          </p:nvPr>
        </p:nvSpPr>
        <p:spPr>
          <a:noFill/>
        </p:spPr>
        <p:txBody>
          <a:bodyPr/>
          <a:lstStyle/>
          <a:p>
            <a:fld id="{F493C59A-7234-4858-8E3B-9C9003835C06}" type="slidenum">
              <a:rPr lang="en-US" smtClean="0"/>
              <a:pPr/>
              <a:t>70</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noFill/>
          <a:ln/>
        </p:spPr>
        <p:txBody>
          <a:bodyPr/>
          <a:lstStyle/>
          <a:p>
            <a:endParaRPr lang="en-US" dirty="0" smtClean="0">
              <a:latin typeface="Times New Roman" charset="0"/>
            </a:endParaRPr>
          </a:p>
          <a:p>
            <a:r>
              <a:rPr lang="en-US" dirty="0" err="1" smtClean="0">
                <a:latin typeface="Times New Roman" charset="0"/>
              </a:rPr>
              <a:t>Overexpression</a:t>
            </a:r>
            <a:r>
              <a:rPr lang="en-US" baseline="0" dirty="0" smtClean="0">
                <a:latin typeface="Times New Roman" charset="0"/>
              </a:rPr>
              <a:t> of genes leads to over-loaded gene network? </a:t>
            </a:r>
          </a:p>
          <a:p>
            <a:endParaRPr lang="en-US" dirty="0" smtClean="0">
              <a:latin typeface="Times New Roman" charset="0"/>
            </a:endParaRPr>
          </a:p>
          <a:p>
            <a:r>
              <a:rPr lang="en-US" dirty="0" smtClean="0">
                <a:latin typeface="Times New Roman" charset="0"/>
              </a:rPr>
              <a:t>Verify by GFP, </a:t>
            </a:r>
            <a:r>
              <a:rPr lang="en-US" dirty="0" err="1" smtClean="0">
                <a:latin typeface="Times New Roman" charset="0"/>
              </a:rPr>
              <a:t>stochasticty</a:t>
            </a:r>
            <a:r>
              <a:rPr lang="en-US" dirty="0" smtClean="0">
                <a:latin typeface="Times New Roman" charset="0"/>
              </a:rPr>
              <a:t> in sir2D mutants?</a:t>
            </a:r>
          </a:p>
          <a:p>
            <a:endParaRPr lang="en-US" dirty="0" smtClean="0">
              <a:latin typeface="Times New Roman" charset="0"/>
            </a:endParaRPr>
          </a:p>
          <a:p>
            <a:endParaRPr lang="en-US" dirty="0" smtClean="0">
              <a:latin typeface="Times New Roman" charset="0"/>
            </a:endParaRPr>
          </a:p>
        </p:txBody>
      </p:sp>
      <p:sp>
        <p:nvSpPr>
          <p:cNvPr id="122884" name="Slide Number Placeholder 3"/>
          <p:cNvSpPr>
            <a:spLocks noGrp="1"/>
          </p:cNvSpPr>
          <p:nvPr>
            <p:ph type="sldNum" sz="quarter" idx="5"/>
          </p:nvPr>
        </p:nvSpPr>
        <p:spPr>
          <a:noFill/>
        </p:spPr>
        <p:txBody>
          <a:bodyPr/>
          <a:lstStyle/>
          <a:p>
            <a:fld id="{C568C6E9-905D-4F5B-8401-5689819522C9}" type="slidenum">
              <a:rPr lang="en-US" smtClean="0"/>
              <a:pPr/>
              <a:t>71</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p:spPr>
        <p:txBody>
          <a:bodyPr/>
          <a:lstStyle/>
          <a:p>
            <a:endParaRPr lang="en-US" smtClean="0">
              <a:latin typeface="Times New Roman" charset="0"/>
            </a:endParaRPr>
          </a:p>
        </p:txBody>
      </p:sp>
      <p:sp>
        <p:nvSpPr>
          <p:cNvPr id="123908" name="Slide Number Placeholder 3"/>
          <p:cNvSpPr>
            <a:spLocks noGrp="1"/>
          </p:cNvSpPr>
          <p:nvPr>
            <p:ph type="sldNum" sz="quarter" idx="5"/>
          </p:nvPr>
        </p:nvSpPr>
        <p:spPr>
          <a:noFill/>
        </p:spPr>
        <p:txBody>
          <a:bodyPr/>
          <a:lstStyle/>
          <a:p>
            <a:fld id="{C4D61B5A-8B94-429E-9FB6-3BCBBC66E14C}" type="slidenum">
              <a:rPr lang="en-US" smtClean="0"/>
              <a:pPr/>
              <a:t>72</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8FB658B4-47E8-46B8-934A-DE4EFE3F3019}" type="slidenum">
              <a:rPr lang="en-US" smtClean="0"/>
              <a:pPr/>
              <a:t>5</a:t>
            </a:fld>
            <a:endParaRPr lang="en-US" smtClean="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pPr eaLnBrk="1" hangingPunct="1"/>
            <a:r>
              <a:rPr lang="en-US" smtClean="0">
                <a:latin typeface="Times New Roman" charset="0"/>
              </a:rPr>
              <a:t>As a cellular organism, the life span of yeast can be measured in two different ways. The RLS and the CLS. </a:t>
            </a:r>
          </a:p>
          <a:p>
            <a:pPr eaLnBrk="1" hangingPunct="1"/>
            <a:r>
              <a:rPr lang="en-US" smtClean="0">
                <a:latin typeface="Times New Roman" charset="0"/>
              </a:rPr>
              <a:t>How to assay RLS? </a:t>
            </a:r>
          </a:p>
          <a:p>
            <a:pPr eaLnBrk="1" hangingPunct="1"/>
            <a:r>
              <a:rPr lang="en-US" smtClean="0">
                <a:latin typeface="Times New Roman" charset="0"/>
              </a:rPr>
              <a:t>S. cerevisize grow by budding out new cells. The new cells are smaller than the old mother cells. This enable us to identify the mother and daughter cells under microscope and separate them by by micro dissection.</a:t>
            </a:r>
          </a:p>
          <a:p>
            <a:pPr eaLnBrk="1" hangingPunct="1"/>
            <a:endParaRPr lang="en-US" smtClean="0">
              <a:latin typeface="Times New Roman" charset="0"/>
            </a:endParaRPr>
          </a:p>
          <a:p>
            <a:pPr eaLnBrk="1" hangingPunct="1"/>
            <a:endParaRPr lang="en-US" smtClean="0">
              <a:latin typeface="Times New Roman"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noFill/>
          <a:ln/>
        </p:spPr>
        <p:txBody>
          <a:bodyPr/>
          <a:lstStyle/>
          <a:p>
            <a:r>
              <a:rPr lang="en-US" dirty="0" smtClean="0">
                <a:solidFill>
                  <a:schemeClr val="bg2"/>
                </a:solidFill>
                <a:latin typeface="Times New Roman" charset="0"/>
                <a:ea typeface="宋体" charset="-122"/>
              </a:rPr>
              <a:t> Prediction of our hypothesis, the effect of network robustness on the rate of aging </a:t>
            </a:r>
            <a:r>
              <a:rPr lang="en-US" i="1" dirty="0" smtClean="0">
                <a:solidFill>
                  <a:schemeClr val="bg2"/>
                </a:solidFill>
                <a:latin typeface="Times New Roman" charset="0"/>
                <a:ea typeface="宋体" charset="-122"/>
              </a:rPr>
              <a:t>G</a:t>
            </a:r>
            <a:r>
              <a:rPr lang="en-US" dirty="0" smtClean="0">
                <a:solidFill>
                  <a:schemeClr val="bg2"/>
                </a:solidFill>
                <a:latin typeface="Times New Roman" charset="0"/>
                <a:ea typeface="宋体" charset="-122"/>
              </a:rPr>
              <a:t>, is shown by changes of the Gompertz survival curves. Increased robustness leads to larger </a:t>
            </a:r>
            <a:r>
              <a:rPr lang="en-US" i="1" dirty="0" smtClean="0">
                <a:solidFill>
                  <a:schemeClr val="bg2"/>
                </a:solidFill>
                <a:latin typeface="Times New Roman" charset="0"/>
                <a:ea typeface="宋体" charset="-122"/>
              </a:rPr>
              <a:t>G</a:t>
            </a:r>
            <a:r>
              <a:rPr lang="en-US" dirty="0" smtClean="0">
                <a:solidFill>
                  <a:schemeClr val="bg2"/>
                </a:solidFill>
                <a:latin typeface="Times New Roman" charset="0"/>
                <a:ea typeface="宋体" charset="-122"/>
              </a:rPr>
              <a:t> and faster aging, shown by the sharper transition of the dying off phase, whereas decreased robustness leads to smaller </a:t>
            </a:r>
            <a:r>
              <a:rPr lang="en-US" i="1" dirty="0" smtClean="0">
                <a:solidFill>
                  <a:schemeClr val="bg2"/>
                </a:solidFill>
                <a:latin typeface="Times New Roman" charset="0"/>
                <a:ea typeface="宋体" charset="-122"/>
              </a:rPr>
              <a:t>G</a:t>
            </a:r>
            <a:r>
              <a:rPr lang="en-US" dirty="0" smtClean="0">
                <a:solidFill>
                  <a:schemeClr val="bg2"/>
                </a:solidFill>
                <a:latin typeface="Times New Roman" charset="0"/>
                <a:ea typeface="宋体" charset="-122"/>
              </a:rPr>
              <a:t> and slower aging, shown by the slower dying off phase. For illustration purposes, the average life spans are unchanged</a:t>
            </a:r>
            <a:r>
              <a:rPr lang="en-US" sz="1100" dirty="0" smtClean="0">
                <a:solidFill>
                  <a:schemeClr val="bg2"/>
                </a:solidFill>
                <a:latin typeface="Times New Roman" charset="0"/>
                <a:ea typeface="宋体" charset="-122"/>
              </a:rPr>
              <a:t>. </a:t>
            </a:r>
            <a:endParaRPr lang="en-US" dirty="0" smtClean="0">
              <a:solidFill>
                <a:schemeClr val="bg2"/>
              </a:solidFill>
              <a:latin typeface="Times New Roman" charset="0"/>
              <a:ea typeface="宋体" charset="-122"/>
            </a:endParaRPr>
          </a:p>
          <a:p>
            <a:endParaRPr lang="en-US" dirty="0" smtClean="0">
              <a:latin typeface="Times New Roman" charset="0"/>
            </a:endParaRPr>
          </a:p>
        </p:txBody>
      </p:sp>
      <p:sp>
        <p:nvSpPr>
          <p:cNvPr id="120836" name="Slide Number Placeholder 3"/>
          <p:cNvSpPr>
            <a:spLocks noGrp="1"/>
          </p:cNvSpPr>
          <p:nvPr>
            <p:ph type="sldNum" sz="quarter" idx="5"/>
          </p:nvPr>
        </p:nvSpPr>
        <p:spPr>
          <a:noFill/>
        </p:spPr>
        <p:txBody>
          <a:bodyPr/>
          <a:lstStyle/>
          <a:p>
            <a:fld id="{0BE5627B-53DE-4872-B4FD-1E66B458B4DF}" type="slidenum">
              <a:rPr lang="en-US" smtClean="0"/>
              <a:pPr/>
              <a:t>74</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108082B-768D-4F28-B8A7-D7827FA87E6A}" type="slidenum">
              <a:rPr lang="en-US" smtClean="0"/>
              <a:pPr>
                <a:defRPr/>
              </a:pPr>
              <a:t>85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p:spPr>
        <p:txBody>
          <a:bodyPr/>
          <a:lstStyle/>
          <a:p>
            <a:r>
              <a:rPr lang="en-US" dirty="0" smtClean="0">
                <a:latin typeface="Times New Roman" charset="0"/>
              </a:rPr>
              <a:t>How about SIR2, shc9, ros1, </a:t>
            </a:r>
            <a:r>
              <a:rPr lang="en-US" dirty="0" err="1" smtClean="0">
                <a:latin typeface="Times New Roman" charset="0"/>
              </a:rPr>
              <a:t>hxk</a:t>
            </a:r>
            <a:r>
              <a:rPr lang="en-US" dirty="0" smtClean="0">
                <a:latin typeface="Times New Roman" charset="0"/>
              </a:rPr>
              <a:t>, fob1? </a:t>
            </a:r>
          </a:p>
          <a:p>
            <a:pPr marL="0" lvl="1"/>
            <a:r>
              <a:rPr lang="en-US" sz="2000" dirty="0" smtClean="0">
                <a:latin typeface="Times New Roman" charset="0"/>
              </a:rPr>
              <a:t>Laboratory strain BY4743 show smaller Gompertz coefficient than wild isolates, especially for CLS. </a:t>
            </a:r>
          </a:p>
          <a:p>
            <a:endParaRPr lang="en-US" dirty="0" smtClean="0">
              <a:latin typeface="Times New Roman" charset="0"/>
            </a:endParaRPr>
          </a:p>
        </p:txBody>
      </p:sp>
      <p:sp>
        <p:nvSpPr>
          <p:cNvPr id="118788" name="Slide Number Placeholder 3"/>
          <p:cNvSpPr>
            <a:spLocks noGrp="1"/>
          </p:cNvSpPr>
          <p:nvPr>
            <p:ph type="sldNum" sz="quarter" idx="5"/>
          </p:nvPr>
        </p:nvSpPr>
        <p:spPr>
          <a:noFill/>
        </p:spPr>
        <p:txBody>
          <a:bodyPr/>
          <a:lstStyle/>
          <a:p>
            <a:fld id="{C471C383-E124-4CE8-9BBE-1D155F770A8F}" type="slidenum">
              <a:rPr lang="en-US" smtClean="0"/>
              <a:pPr/>
              <a:t>87</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274C46FD-C927-4458-949F-F4C65495CA87}" type="slidenum">
              <a:rPr lang="en-US" smtClean="0"/>
              <a:pPr/>
              <a:t>8</a:t>
            </a:fld>
            <a:endParaRPr lang="en-US"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r>
              <a:rPr lang="en-US" smtClean="0">
                <a:latin typeface="Times New Roman" charset="0"/>
              </a:rPr>
              <a:t>Regression of avg with group + strain</a:t>
            </a:r>
          </a:p>
          <a:p>
            <a:endParaRPr lang="en-US" smtClean="0">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27CC0880-398C-422A-ADF5-BF03A773AB04}" type="slidenum">
              <a:rPr lang="en-US" smtClean="0"/>
              <a:pPr/>
              <a:t>9</a:t>
            </a:fld>
            <a:endParaRPr lang="en-US"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r>
              <a:rPr lang="en-US" dirty="0" smtClean="0">
                <a:latin typeface="Times New Roman" charset="0"/>
              </a:rPr>
              <a:t>Gompertz mortality model (constant hazard model)</a:t>
            </a:r>
          </a:p>
          <a:p>
            <a:endParaRPr lang="en-US" dirty="0" smtClean="0">
              <a:latin typeface="Times New Roman" charset="0"/>
            </a:endParaRPr>
          </a:p>
          <a:p>
            <a:pPr lvl="1"/>
            <a:r>
              <a:rPr lang="en-US" sz="1400" dirty="0" smtClean="0">
                <a:latin typeface="Times New Roman" charset="0"/>
              </a:rPr>
              <a:t>Mortality Rate:	m = - (</a:t>
            </a:r>
            <a:r>
              <a:rPr lang="en-US" sz="1400" dirty="0" err="1" smtClean="0">
                <a:latin typeface="Times New Roman" charset="0"/>
              </a:rPr>
              <a:t>ds</a:t>
            </a:r>
            <a:r>
              <a:rPr lang="en-US" sz="1400" dirty="0" smtClean="0">
                <a:latin typeface="Times New Roman" charset="0"/>
              </a:rPr>
              <a:t>/</a:t>
            </a:r>
            <a:r>
              <a:rPr lang="en-US" sz="1400" dirty="0" err="1" smtClean="0">
                <a:latin typeface="Times New Roman" charset="0"/>
              </a:rPr>
              <a:t>dt</a:t>
            </a:r>
            <a:r>
              <a:rPr lang="en-US" sz="1400" dirty="0" smtClean="0">
                <a:latin typeface="Times New Roman" charset="0"/>
              </a:rPr>
              <a:t>)(1/s) = I</a:t>
            </a:r>
            <a:r>
              <a:rPr lang="en-US" baseline="-25000" dirty="0" smtClean="0">
                <a:latin typeface="Times New Roman" charset="0"/>
              </a:rPr>
              <a:t>0</a:t>
            </a:r>
            <a:r>
              <a:rPr lang="en-US" sz="1400" dirty="0" smtClean="0">
                <a:latin typeface="Times New Roman" charset="0"/>
              </a:rPr>
              <a:t> </a:t>
            </a:r>
            <a:r>
              <a:rPr lang="en-US" sz="1400" i="1" dirty="0" err="1" smtClean="0">
                <a:latin typeface="Times New Roman" charset="0"/>
              </a:rPr>
              <a:t>e</a:t>
            </a:r>
            <a:r>
              <a:rPr lang="en-US" sz="1400" baseline="30000" dirty="0" err="1" smtClean="0">
                <a:latin typeface="Times New Roman" charset="0"/>
              </a:rPr>
              <a:t>Gt</a:t>
            </a:r>
            <a:endParaRPr lang="en-US" sz="1400" dirty="0" smtClean="0">
              <a:latin typeface="Times New Roman" charset="0"/>
            </a:endParaRPr>
          </a:p>
          <a:p>
            <a:pPr lvl="1"/>
            <a:r>
              <a:rPr lang="en-US" sz="1400" dirty="0" smtClean="0">
                <a:latin typeface="Times New Roman" charset="0"/>
              </a:rPr>
              <a:t>Viability:          s = exp[ (I</a:t>
            </a:r>
            <a:r>
              <a:rPr lang="en-US" baseline="-25000" dirty="0" smtClean="0">
                <a:latin typeface="Times New Roman" charset="0"/>
              </a:rPr>
              <a:t>0</a:t>
            </a:r>
            <a:r>
              <a:rPr lang="en-US" sz="1400" dirty="0" smtClean="0">
                <a:latin typeface="Times New Roman" charset="0"/>
              </a:rPr>
              <a:t> /G) ( 1 - </a:t>
            </a:r>
            <a:r>
              <a:rPr lang="en-US" sz="1400" i="1" dirty="0" err="1" smtClean="0">
                <a:latin typeface="Times New Roman" charset="0"/>
              </a:rPr>
              <a:t>e</a:t>
            </a:r>
            <a:r>
              <a:rPr lang="en-US" sz="1400" baseline="30000" dirty="0" err="1" smtClean="0">
                <a:latin typeface="Times New Roman" charset="0"/>
              </a:rPr>
              <a:t>Gt</a:t>
            </a:r>
            <a:r>
              <a:rPr lang="en-US" sz="1400" dirty="0" smtClean="0">
                <a:latin typeface="Times New Roman" charset="0"/>
              </a:rPr>
              <a:t>) ]</a:t>
            </a:r>
            <a:endParaRPr lang="en-US" dirty="0" smtClean="0">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p:spPr>
        <p:txBody>
          <a:bodyPr/>
          <a:lstStyle/>
          <a:p>
            <a:r>
              <a:rPr lang="en-US" smtClean="0">
                <a:latin typeface="Times New Roman" charset="0"/>
              </a:rPr>
              <a:t>Longo’s sir2 role cell paper: sir2D sch9D -&gt; extremely long cls (However, Fig1D shows that sir2D actually has larger variance, median seems to be similar to WT in haploid background.) </a:t>
            </a:r>
          </a:p>
        </p:txBody>
      </p:sp>
      <p:sp>
        <p:nvSpPr>
          <p:cNvPr id="110596" name="Slide Number Placeholder 3"/>
          <p:cNvSpPr>
            <a:spLocks noGrp="1"/>
          </p:cNvSpPr>
          <p:nvPr>
            <p:ph type="sldNum" sz="quarter" idx="5"/>
          </p:nvPr>
        </p:nvSpPr>
        <p:spPr>
          <a:noFill/>
        </p:spPr>
        <p:txBody>
          <a:bodyPr/>
          <a:lstStyle/>
          <a:p>
            <a:fld id="{86A6DA4D-4151-44BB-8614-8E68075C69E7}" type="slidenum">
              <a:rPr lang="en-US" smtClean="0"/>
              <a:pPr/>
              <a:t>11</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493AB86D-C0E2-4E8B-B785-1E783A7973A3}" type="slidenum">
              <a:rPr lang="en-US" smtClean="0"/>
              <a:pPr/>
              <a:t>12</a:t>
            </a:fld>
            <a:endParaRPr lang="en-US" smtClean="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pPr eaLnBrk="1" hangingPunct="1"/>
            <a:r>
              <a:rPr lang="en-US" smtClean="0">
                <a:latin typeface="Times New Roman" charset="0"/>
              </a:rPr>
              <a:t>Regression is only done to the natural isolates (solid black dots).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p:spPr>
        <p:txBody>
          <a:bodyPr/>
          <a:lstStyle/>
          <a:p>
            <a:r>
              <a:rPr lang="en-US" dirty="0" smtClean="0">
                <a:latin typeface="Times New Roman" charset="0"/>
              </a:rPr>
              <a:t>http://en.wikipedia.org/wiki/Emergent_property</a:t>
            </a:r>
          </a:p>
          <a:p>
            <a:r>
              <a:rPr lang="en-US" dirty="0" smtClean="0">
                <a:latin typeface="Times New Roman" charset="0"/>
              </a:rPr>
              <a:t>Termite castle</a:t>
            </a:r>
          </a:p>
          <a:p>
            <a:pPr marL="0" lvl="1"/>
            <a:r>
              <a:rPr lang="en-US" dirty="0" smtClean="0">
                <a:latin typeface="Times New Roman" charset="0"/>
              </a:rPr>
              <a:t>Shoal of fishes</a:t>
            </a:r>
          </a:p>
          <a:p>
            <a:endParaRPr lang="en-US" dirty="0" smtClean="0">
              <a:latin typeface="Times New Roman" charset="0"/>
            </a:endParaRPr>
          </a:p>
          <a:p>
            <a:endParaRPr lang="en-US" dirty="0" smtClean="0">
              <a:latin typeface="Times New Roman" charset="0"/>
            </a:endParaRPr>
          </a:p>
        </p:txBody>
      </p:sp>
      <p:sp>
        <p:nvSpPr>
          <p:cNvPr id="112644" name="Slide Number Placeholder 3"/>
          <p:cNvSpPr>
            <a:spLocks noGrp="1"/>
          </p:cNvSpPr>
          <p:nvPr>
            <p:ph type="sldNum" sz="quarter" idx="5"/>
          </p:nvPr>
        </p:nvSpPr>
        <p:spPr>
          <a:noFill/>
        </p:spPr>
        <p:txBody>
          <a:bodyPr/>
          <a:lstStyle/>
          <a:p>
            <a:fld id="{7328F762-D26F-4258-812D-E3D67A9A67F1}" type="slidenum">
              <a:rPr lang="en-US" smtClean="0"/>
              <a:pPr/>
              <a:t>14</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p:spPr>
        <p:txBody>
          <a:bodyPr/>
          <a:lstStyle/>
          <a:p>
            <a:r>
              <a:rPr lang="en-US" smtClean="0">
                <a:latin typeface="Times New Roman" charset="0"/>
              </a:rPr>
              <a:t>Fig 1. Increase of mortality rate over time, a characteristic of aging, can arise in systems with parallel non-aging components. (A) A system with 4 parallel components (n=4). (B) Simulation of parallel systems with 1,2,3, and 4 non-aging components (constant aging rates). </a:t>
            </a:r>
          </a:p>
        </p:txBody>
      </p:sp>
      <p:sp>
        <p:nvSpPr>
          <p:cNvPr id="113668" name="Slide Number Placeholder 3"/>
          <p:cNvSpPr>
            <a:spLocks noGrp="1"/>
          </p:cNvSpPr>
          <p:nvPr>
            <p:ph type="sldNum" sz="quarter" idx="5"/>
          </p:nvPr>
        </p:nvSpPr>
        <p:spPr>
          <a:noFill/>
        </p:spPr>
        <p:txBody>
          <a:bodyPr/>
          <a:lstStyle/>
          <a:p>
            <a:fld id="{95FFBF84-3F60-4CB0-83FF-69DCE9058E03}" type="slidenum">
              <a:rPr lang="en-US" smtClean="0"/>
              <a:pPr/>
              <a:t>15</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51600" y="241300"/>
            <a:ext cx="1993900" cy="53101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66725" y="241300"/>
            <a:ext cx="5832475" cy="53101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66725" y="2413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997075" y="1598613"/>
            <a:ext cx="6448425" cy="3952875"/>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6725" y="2413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997075" y="1598613"/>
            <a:ext cx="3148013" cy="39528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97488" y="1598613"/>
            <a:ext cx="3148012" cy="39528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66725" y="2413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997075" y="1598613"/>
            <a:ext cx="3148013" cy="19002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297488" y="1598613"/>
            <a:ext cx="3148012" cy="19002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1997075" y="3651250"/>
            <a:ext cx="3148013" cy="19002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5297488" y="3651250"/>
            <a:ext cx="3148012" cy="19002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997075" y="1598613"/>
            <a:ext cx="3148013" cy="3952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97488" y="1598613"/>
            <a:ext cx="3148012" cy="3952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51600" y="241300"/>
            <a:ext cx="1993900" cy="53101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66725" y="241300"/>
            <a:ext cx="5832475" cy="53101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66725" y="2413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997075" y="1598613"/>
            <a:ext cx="6448425" cy="3952875"/>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6725" y="2413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997075" y="1598613"/>
            <a:ext cx="3148013" cy="39528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97488" y="1598613"/>
            <a:ext cx="3148012" cy="39528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66725" y="2413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997075" y="1598613"/>
            <a:ext cx="3148013" cy="19002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297488" y="1598613"/>
            <a:ext cx="3148012" cy="19002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1997075" y="3651250"/>
            <a:ext cx="3148013" cy="19002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5297488" y="3651250"/>
            <a:ext cx="3148012" cy="19002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997075" y="1598613"/>
            <a:ext cx="3148013" cy="3952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97488" y="1598613"/>
            <a:ext cx="3148012" cy="3952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466725" y="2413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5363" name="Rectangle 3"/>
          <p:cNvSpPr>
            <a:spLocks noGrp="1" noChangeArrowheads="1"/>
          </p:cNvSpPr>
          <p:nvPr>
            <p:ph type="body" idx="1"/>
          </p:nvPr>
        </p:nvSpPr>
        <p:spPr bwMode="auto">
          <a:xfrm>
            <a:off x="1997075" y="1598613"/>
            <a:ext cx="6448425" cy="3952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203835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a:solidFill>
                  <a:schemeClr val="tx1"/>
                </a:solidFill>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chemeClr val="tx1"/>
                </a:solidFill>
              </a:defRPr>
            </a:lvl1pPr>
          </a:lstStyle>
          <a:p>
            <a:pPr>
              <a:defRPr/>
            </a:pPr>
            <a:endParaRPr lang="en-US"/>
          </a:p>
        </p:txBody>
      </p:sp>
      <p:sp>
        <p:nvSpPr>
          <p:cNvPr id="1032" name="Text Box 8"/>
          <p:cNvSpPr txBox="1">
            <a:spLocks noChangeArrowheads="1"/>
          </p:cNvSpPr>
          <p:nvPr userDrawn="1"/>
        </p:nvSpPr>
        <p:spPr bwMode="auto">
          <a:xfrm>
            <a:off x="-409575" y="6553200"/>
            <a:ext cx="1352550" cy="304800"/>
          </a:xfrm>
          <a:prstGeom prst="rect">
            <a:avLst/>
          </a:prstGeom>
          <a:noFill/>
          <a:ln w="38100">
            <a:noFill/>
            <a:miter lim="800000"/>
            <a:headEnd/>
            <a:tailEnd/>
          </a:ln>
          <a:effectLst/>
        </p:spPr>
        <p:txBody>
          <a:bodyPr>
            <a:spAutoFit/>
          </a:bodyPr>
          <a:lstStyle/>
          <a:p>
            <a:pPr>
              <a:defRPr/>
            </a:pPr>
            <a:fld id="{C605ED65-F851-4509-8222-C9836DDACB6C}" type="slidenum">
              <a:rPr lang="en-US" sz="1400" b="0">
                <a:solidFill>
                  <a:schemeClr val="bg2"/>
                </a:solidFill>
              </a:rPr>
              <a:pPr>
                <a:defRPr/>
              </a:pPr>
              <a:t>‹#›</a:t>
            </a:fld>
            <a:endParaRPr lang="en-US" sz="1400" b="0">
              <a:solidFill>
                <a:schemeClr val="bg2"/>
              </a:solidFill>
            </a:endParaRP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par>
    </p:tnLst>
  </p:timing>
  <p:txStyles>
    <p:titleStyle>
      <a:lvl1pPr algn="l" rtl="0" eaLnBrk="0" fontAlgn="base" hangingPunct="0">
        <a:spcBef>
          <a:spcPct val="0"/>
        </a:spcBef>
        <a:spcAft>
          <a:spcPct val="0"/>
        </a:spcAft>
        <a:defRPr sz="2800">
          <a:solidFill>
            <a:schemeClr val="bg1"/>
          </a:solidFill>
          <a:latin typeface="+mj-lt"/>
          <a:ea typeface="ＭＳ Ｐゴシック" charset="-128"/>
          <a:cs typeface="+mj-cs"/>
        </a:defRPr>
      </a:lvl1pPr>
      <a:lvl2pPr algn="l" rtl="0" eaLnBrk="0" fontAlgn="base" hangingPunct="0">
        <a:spcBef>
          <a:spcPct val="0"/>
        </a:spcBef>
        <a:spcAft>
          <a:spcPct val="0"/>
        </a:spcAft>
        <a:defRPr sz="2800">
          <a:solidFill>
            <a:schemeClr val="bg1"/>
          </a:solidFill>
          <a:latin typeface="Times New Roman" pitchFamily="18" charset="0"/>
          <a:ea typeface="ＭＳ Ｐゴシック" charset="-128"/>
        </a:defRPr>
      </a:lvl2pPr>
      <a:lvl3pPr algn="l" rtl="0" eaLnBrk="0" fontAlgn="base" hangingPunct="0">
        <a:spcBef>
          <a:spcPct val="0"/>
        </a:spcBef>
        <a:spcAft>
          <a:spcPct val="0"/>
        </a:spcAft>
        <a:defRPr sz="2800">
          <a:solidFill>
            <a:schemeClr val="bg1"/>
          </a:solidFill>
          <a:latin typeface="Times New Roman" pitchFamily="18" charset="0"/>
          <a:ea typeface="ＭＳ Ｐゴシック" charset="-128"/>
        </a:defRPr>
      </a:lvl3pPr>
      <a:lvl4pPr algn="l" rtl="0" eaLnBrk="0" fontAlgn="base" hangingPunct="0">
        <a:spcBef>
          <a:spcPct val="0"/>
        </a:spcBef>
        <a:spcAft>
          <a:spcPct val="0"/>
        </a:spcAft>
        <a:defRPr sz="2800">
          <a:solidFill>
            <a:schemeClr val="bg1"/>
          </a:solidFill>
          <a:latin typeface="Times New Roman" pitchFamily="18" charset="0"/>
          <a:ea typeface="ＭＳ Ｐゴシック" charset="-128"/>
        </a:defRPr>
      </a:lvl4pPr>
      <a:lvl5pPr algn="l" rtl="0" eaLnBrk="0" fontAlgn="base" hangingPunct="0">
        <a:spcBef>
          <a:spcPct val="0"/>
        </a:spcBef>
        <a:spcAft>
          <a:spcPct val="0"/>
        </a:spcAft>
        <a:defRPr sz="2800">
          <a:solidFill>
            <a:schemeClr val="bg1"/>
          </a:solidFill>
          <a:latin typeface="Times New Roman" pitchFamily="18" charset="0"/>
          <a:ea typeface="ＭＳ Ｐゴシック" charset="-128"/>
        </a:defRPr>
      </a:lvl5pPr>
      <a:lvl6pPr marL="457200" algn="l" rtl="0" fontAlgn="base">
        <a:spcBef>
          <a:spcPct val="0"/>
        </a:spcBef>
        <a:spcAft>
          <a:spcPct val="0"/>
        </a:spcAft>
        <a:defRPr sz="2800">
          <a:solidFill>
            <a:schemeClr val="bg1"/>
          </a:solidFill>
          <a:latin typeface="Times New Roman" pitchFamily="18" charset="0"/>
        </a:defRPr>
      </a:lvl6pPr>
      <a:lvl7pPr marL="914400" algn="l" rtl="0" fontAlgn="base">
        <a:spcBef>
          <a:spcPct val="0"/>
        </a:spcBef>
        <a:spcAft>
          <a:spcPct val="0"/>
        </a:spcAft>
        <a:defRPr sz="2800">
          <a:solidFill>
            <a:schemeClr val="bg1"/>
          </a:solidFill>
          <a:latin typeface="Times New Roman" pitchFamily="18" charset="0"/>
        </a:defRPr>
      </a:lvl7pPr>
      <a:lvl8pPr marL="1371600" algn="l" rtl="0" fontAlgn="base">
        <a:spcBef>
          <a:spcPct val="0"/>
        </a:spcBef>
        <a:spcAft>
          <a:spcPct val="0"/>
        </a:spcAft>
        <a:defRPr sz="2800">
          <a:solidFill>
            <a:schemeClr val="bg1"/>
          </a:solidFill>
          <a:latin typeface="Times New Roman" pitchFamily="18" charset="0"/>
        </a:defRPr>
      </a:lvl8pPr>
      <a:lvl9pPr marL="1828800" algn="l" rtl="0" fontAlgn="base">
        <a:spcBef>
          <a:spcPct val="0"/>
        </a:spcBef>
        <a:spcAft>
          <a:spcPct val="0"/>
        </a:spcAft>
        <a:defRPr sz="28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bg2"/>
          </a:solidFill>
          <a:latin typeface="+mn-lt"/>
          <a:ea typeface="ＭＳ Ｐゴシック" charset="-128"/>
          <a:cs typeface="+mn-cs"/>
        </a:defRPr>
      </a:lvl1pPr>
      <a:lvl2pPr marL="742950" indent="-285750" algn="l" rtl="0" eaLnBrk="0" fontAlgn="base" hangingPunct="0">
        <a:spcBef>
          <a:spcPct val="20000"/>
        </a:spcBef>
        <a:spcAft>
          <a:spcPct val="0"/>
        </a:spcAft>
        <a:buChar char="–"/>
        <a:defRPr sz="2800">
          <a:solidFill>
            <a:schemeClr val="bg2"/>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bg2"/>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bg2"/>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bg2"/>
          </a:solidFill>
          <a:latin typeface="+mn-lt"/>
          <a:ea typeface="ＭＳ Ｐゴシック" charset="-128"/>
        </a:defRPr>
      </a:lvl5pPr>
      <a:lvl6pPr marL="2514600" indent="-228600" algn="l" rtl="0" fontAlgn="base">
        <a:spcBef>
          <a:spcPct val="20000"/>
        </a:spcBef>
        <a:spcAft>
          <a:spcPct val="0"/>
        </a:spcAft>
        <a:buChar char="»"/>
        <a:defRPr sz="2000">
          <a:solidFill>
            <a:schemeClr val="bg2"/>
          </a:solidFill>
          <a:latin typeface="+mn-lt"/>
        </a:defRPr>
      </a:lvl6pPr>
      <a:lvl7pPr marL="2971800" indent="-228600" algn="l" rtl="0" fontAlgn="base">
        <a:spcBef>
          <a:spcPct val="20000"/>
        </a:spcBef>
        <a:spcAft>
          <a:spcPct val="0"/>
        </a:spcAft>
        <a:buChar char="»"/>
        <a:defRPr sz="2000">
          <a:solidFill>
            <a:schemeClr val="bg2"/>
          </a:solidFill>
          <a:latin typeface="+mn-lt"/>
        </a:defRPr>
      </a:lvl7pPr>
      <a:lvl8pPr marL="3429000" indent="-228600" algn="l" rtl="0" fontAlgn="base">
        <a:spcBef>
          <a:spcPct val="20000"/>
        </a:spcBef>
        <a:spcAft>
          <a:spcPct val="0"/>
        </a:spcAft>
        <a:buChar char="»"/>
        <a:defRPr sz="2000">
          <a:solidFill>
            <a:schemeClr val="bg2"/>
          </a:solidFill>
          <a:latin typeface="+mn-lt"/>
        </a:defRPr>
      </a:lvl8pPr>
      <a:lvl9pPr marL="3886200" indent="-228600" algn="l" rtl="0" fontAlgn="base">
        <a:spcBef>
          <a:spcPct val="20000"/>
        </a:spcBef>
        <a:spcAft>
          <a:spcPct val="0"/>
        </a:spcAft>
        <a:buChar char="»"/>
        <a:defRPr sz="20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466725" y="2413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8435" name="Rectangle 3"/>
          <p:cNvSpPr>
            <a:spLocks noGrp="1" noChangeArrowheads="1"/>
          </p:cNvSpPr>
          <p:nvPr>
            <p:ph type="body" idx="1"/>
          </p:nvPr>
        </p:nvSpPr>
        <p:spPr bwMode="auto">
          <a:xfrm>
            <a:off x="1997075" y="1598613"/>
            <a:ext cx="6448425" cy="3952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203835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smtClean="0">
                <a:solidFill>
                  <a:schemeClr val="tx1"/>
                </a:solidFill>
              </a:defRPr>
            </a:lvl1pPr>
          </a:lstStyle>
          <a:p>
            <a:pPr>
              <a:defRPr/>
            </a:pPr>
            <a:endParaRPr lang="en-US">
              <a:solidFill>
                <a:srgbClr val="FFFFFF"/>
              </a:solidFill>
              <a:latin typeface="Times New Roman" pitchFamily="18" charset="0"/>
              <a:ea typeface="+mn-ea"/>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smtClean="0">
                <a:solidFill>
                  <a:schemeClr val="tx1"/>
                </a:solidFill>
              </a:defRPr>
            </a:lvl1pPr>
          </a:lstStyle>
          <a:p>
            <a:pPr>
              <a:defRPr/>
            </a:pPr>
            <a:endParaRPr lang="en-US">
              <a:solidFill>
                <a:srgbClr val="FFFFFF"/>
              </a:solidFill>
              <a:latin typeface="Times New Roman" pitchFamily="18" charset="0"/>
              <a:ea typeface="+mn-ea"/>
            </a:endParaRPr>
          </a:p>
        </p:txBody>
      </p:sp>
      <p:sp>
        <p:nvSpPr>
          <p:cNvPr id="1032" name="Text Box 8"/>
          <p:cNvSpPr txBox="1">
            <a:spLocks noChangeArrowheads="1"/>
          </p:cNvSpPr>
          <p:nvPr userDrawn="1"/>
        </p:nvSpPr>
        <p:spPr bwMode="auto">
          <a:xfrm>
            <a:off x="-409575" y="6553200"/>
            <a:ext cx="1352550" cy="304800"/>
          </a:xfrm>
          <a:prstGeom prst="rect">
            <a:avLst/>
          </a:prstGeom>
          <a:noFill/>
          <a:ln w="38100">
            <a:noFill/>
            <a:miter lim="800000"/>
            <a:headEnd/>
            <a:tailEnd/>
          </a:ln>
          <a:effectLst/>
        </p:spPr>
        <p:txBody>
          <a:bodyPr>
            <a:spAutoFit/>
          </a:bodyPr>
          <a:lstStyle/>
          <a:p>
            <a:pPr>
              <a:defRPr/>
            </a:pPr>
            <a:fld id="{DCB6B150-1DC7-4283-9D8F-9A6D09796BE1}" type="slidenum">
              <a:rPr lang="en-US" sz="1400" b="0">
                <a:solidFill>
                  <a:srgbClr val="000000"/>
                </a:solidFill>
                <a:latin typeface="Times New Roman" pitchFamily="18" charset="0"/>
                <a:ea typeface="+mn-ea"/>
              </a:rPr>
              <a:pPr>
                <a:defRPr/>
              </a:pPr>
              <a:t>‹#›</a:t>
            </a:fld>
            <a:endParaRPr lang="en-US" sz="1400" b="0">
              <a:solidFill>
                <a:srgbClr val="000000"/>
              </a:solidFill>
              <a:latin typeface="Times New Roman" pitchFamily="18" charset="0"/>
              <a:ea typeface="+mn-ea"/>
            </a:endParaRPr>
          </a:p>
        </p:txBody>
      </p:sp>
    </p:spTree>
  </p:cSld>
  <p:clrMap bg1="dk2" tx1="lt1" bg2="dk1"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iming>
    <p:tnLst>
      <p:par>
        <p:cTn id="1" dur="indefinite" restart="never" nodeType="tmRoot"/>
      </p:par>
    </p:tnLst>
  </p:timing>
  <p:hf hdr="0" ftr="0" dt="0"/>
  <p:txStyles>
    <p:titleStyle>
      <a:lvl1pPr algn="l" rtl="0" eaLnBrk="0" fontAlgn="base" hangingPunct="0">
        <a:spcBef>
          <a:spcPct val="0"/>
        </a:spcBef>
        <a:spcAft>
          <a:spcPct val="0"/>
        </a:spcAft>
        <a:defRPr sz="2800">
          <a:solidFill>
            <a:schemeClr val="bg1"/>
          </a:solidFill>
          <a:latin typeface="+mj-lt"/>
          <a:ea typeface="+mj-ea"/>
          <a:cs typeface="+mj-cs"/>
        </a:defRPr>
      </a:lvl1pPr>
      <a:lvl2pPr algn="l" rtl="0" eaLnBrk="0" fontAlgn="base" hangingPunct="0">
        <a:spcBef>
          <a:spcPct val="0"/>
        </a:spcBef>
        <a:spcAft>
          <a:spcPct val="0"/>
        </a:spcAft>
        <a:defRPr sz="2800">
          <a:solidFill>
            <a:schemeClr val="bg1"/>
          </a:solidFill>
          <a:latin typeface="Times New Roman" pitchFamily="18" charset="0"/>
        </a:defRPr>
      </a:lvl2pPr>
      <a:lvl3pPr algn="l" rtl="0" eaLnBrk="0" fontAlgn="base" hangingPunct="0">
        <a:spcBef>
          <a:spcPct val="0"/>
        </a:spcBef>
        <a:spcAft>
          <a:spcPct val="0"/>
        </a:spcAft>
        <a:defRPr sz="2800">
          <a:solidFill>
            <a:schemeClr val="bg1"/>
          </a:solidFill>
          <a:latin typeface="Times New Roman" pitchFamily="18" charset="0"/>
        </a:defRPr>
      </a:lvl3pPr>
      <a:lvl4pPr algn="l" rtl="0" eaLnBrk="0" fontAlgn="base" hangingPunct="0">
        <a:spcBef>
          <a:spcPct val="0"/>
        </a:spcBef>
        <a:spcAft>
          <a:spcPct val="0"/>
        </a:spcAft>
        <a:defRPr sz="2800">
          <a:solidFill>
            <a:schemeClr val="bg1"/>
          </a:solidFill>
          <a:latin typeface="Times New Roman" pitchFamily="18" charset="0"/>
        </a:defRPr>
      </a:lvl4pPr>
      <a:lvl5pPr algn="l" rtl="0" eaLnBrk="0" fontAlgn="base" hangingPunct="0">
        <a:spcBef>
          <a:spcPct val="0"/>
        </a:spcBef>
        <a:spcAft>
          <a:spcPct val="0"/>
        </a:spcAft>
        <a:defRPr sz="2800">
          <a:solidFill>
            <a:schemeClr val="bg1"/>
          </a:solidFill>
          <a:latin typeface="Times New Roman" pitchFamily="18" charset="0"/>
        </a:defRPr>
      </a:lvl5pPr>
      <a:lvl6pPr marL="457200" algn="l" rtl="0" fontAlgn="base">
        <a:spcBef>
          <a:spcPct val="0"/>
        </a:spcBef>
        <a:spcAft>
          <a:spcPct val="0"/>
        </a:spcAft>
        <a:defRPr sz="2800">
          <a:solidFill>
            <a:schemeClr val="bg1"/>
          </a:solidFill>
          <a:latin typeface="Times New Roman" pitchFamily="18" charset="0"/>
        </a:defRPr>
      </a:lvl6pPr>
      <a:lvl7pPr marL="914400" algn="l" rtl="0" fontAlgn="base">
        <a:spcBef>
          <a:spcPct val="0"/>
        </a:spcBef>
        <a:spcAft>
          <a:spcPct val="0"/>
        </a:spcAft>
        <a:defRPr sz="2800">
          <a:solidFill>
            <a:schemeClr val="bg1"/>
          </a:solidFill>
          <a:latin typeface="Times New Roman" pitchFamily="18" charset="0"/>
        </a:defRPr>
      </a:lvl7pPr>
      <a:lvl8pPr marL="1371600" algn="l" rtl="0" fontAlgn="base">
        <a:spcBef>
          <a:spcPct val="0"/>
        </a:spcBef>
        <a:spcAft>
          <a:spcPct val="0"/>
        </a:spcAft>
        <a:defRPr sz="2800">
          <a:solidFill>
            <a:schemeClr val="bg1"/>
          </a:solidFill>
          <a:latin typeface="Times New Roman" pitchFamily="18" charset="0"/>
        </a:defRPr>
      </a:lvl8pPr>
      <a:lvl9pPr marL="1828800" algn="l" rtl="0" fontAlgn="base">
        <a:spcBef>
          <a:spcPct val="0"/>
        </a:spcBef>
        <a:spcAft>
          <a:spcPct val="0"/>
        </a:spcAft>
        <a:defRPr sz="28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bg2"/>
          </a:solidFill>
          <a:latin typeface="+mn-lt"/>
          <a:ea typeface="+mn-ea"/>
          <a:cs typeface="+mn-cs"/>
        </a:defRPr>
      </a:lvl1pPr>
      <a:lvl2pPr marL="742950" indent="-285750" algn="l" rtl="0" eaLnBrk="0" fontAlgn="base" hangingPunct="0">
        <a:spcBef>
          <a:spcPct val="20000"/>
        </a:spcBef>
        <a:spcAft>
          <a:spcPct val="0"/>
        </a:spcAft>
        <a:buChar char="–"/>
        <a:defRPr sz="2800">
          <a:solidFill>
            <a:schemeClr val="bg2"/>
          </a:solidFill>
          <a:latin typeface="+mn-lt"/>
        </a:defRPr>
      </a:lvl2pPr>
      <a:lvl3pPr marL="1143000" indent="-228600" algn="l" rtl="0" eaLnBrk="0" fontAlgn="base" hangingPunct="0">
        <a:spcBef>
          <a:spcPct val="20000"/>
        </a:spcBef>
        <a:spcAft>
          <a:spcPct val="0"/>
        </a:spcAft>
        <a:buChar char="•"/>
        <a:defRPr sz="2400">
          <a:solidFill>
            <a:schemeClr val="bg2"/>
          </a:solidFill>
          <a:latin typeface="+mn-lt"/>
        </a:defRPr>
      </a:lvl3pPr>
      <a:lvl4pPr marL="1600200" indent="-228600" algn="l" rtl="0" eaLnBrk="0" fontAlgn="base" hangingPunct="0">
        <a:spcBef>
          <a:spcPct val="20000"/>
        </a:spcBef>
        <a:spcAft>
          <a:spcPct val="0"/>
        </a:spcAft>
        <a:buChar char="–"/>
        <a:defRPr sz="2000">
          <a:solidFill>
            <a:schemeClr val="bg2"/>
          </a:solidFill>
          <a:latin typeface="+mn-lt"/>
        </a:defRPr>
      </a:lvl4pPr>
      <a:lvl5pPr marL="2057400" indent="-228600" algn="l" rtl="0" eaLnBrk="0" fontAlgn="base" hangingPunct="0">
        <a:spcBef>
          <a:spcPct val="20000"/>
        </a:spcBef>
        <a:spcAft>
          <a:spcPct val="0"/>
        </a:spcAft>
        <a:buChar char="»"/>
        <a:defRPr sz="2000">
          <a:solidFill>
            <a:schemeClr val="bg2"/>
          </a:solidFill>
          <a:latin typeface="+mn-lt"/>
        </a:defRPr>
      </a:lvl5pPr>
      <a:lvl6pPr marL="2514600" indent="-228600" algn="l" rtl="0" fontAlgn="base">
        <a:spcBef>
          <a:spcPct val="20000"/>
        </a:spcBef>
        <a:spcAft>
          <a:spcPct val="0"/>
        </a:spcAft>
        <a:buChar char="»"/>
        <a:defRPr sz="2000">
          <a:solidFill>
            <a:schemeClr val="bg2"/>
          </a:solidFill>
          <a:latin typeface="+mn-lt"/>
        </a:defRPr>
      </a:lvl6pPr>
      <a:lvl7pPr marL="2971800" indent="-228600" algn="l" rtl="0" fontAlgn="base">
        <a:spcBef>
          <a:spcPct val="20000"/>
        </a:spcBef>
        <a:spcAft>
          <a:spcPct val="0"/>
        </a:spcAft>
        <a:buChar char="»"/>
        <a:defRPr sz="2000">
          <a:solidFill>
            <a:schemeClr val="bg2"/>
          </a:solidFill>
          <a:latin typeface="+mn-lt"/>
        </a:defRPr>
      </a:lvl7pPr>
      <a:lvl8pPr marL="3429000" indent="-228600" algn="l" rtl="0" fontAlgn="base">
        <a:spcBef>
          <a:spcPct val="20000"/>
        </a:spcBef>
        <a:spcAft>
          <a:spcPct val="0"/>
        </a:spcAft>
        <a:buChar char="»"/>
        <a:defRPr sz="2000">
          <a:solidFill>
            <a:schemeClr val="bg2"/>
          </a:solidFill>
          <a:latin typeface="+mn-lt"/>
        </a:defRPr>
      </a:lvl8pPr>
      <a:lvl9pPr marL="3886200" indent="-228600" algn="l" rtl="0" fontAlgn="base">
        <a:spcBef>
          <a:spcPct val="20000"/>
        </a:spcBef>
        <a:spcAft>
          <a:spcPct val="0"/>
        </a:spcAft>
        <a:buChar char="»"/>
        <a:defRPr sz="20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22.jpeg"/><Relationship Id="rId5" Type="http://schemas.openxmlformats.org/officeDocument/2006/relationships/oleObject" Target="../embeddings/Microsoft_Equation6.bin"/><Relationship Id="rId6" Type="http://schemas.openxmlformats.org/officeDocument/2006/relationships/image" Target="../media/image23.jpe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eg"/><Relationship Id="rId5" Type="http://schemas.openxmlformats.org/officeDocument/2006/relationships/hyperlink" Target="http://en.wikipedia.org/wiki/File:Termite_Cathedral_DSC03570.jpg" TargetMode="External"/><Relationship Id="rId6" Type="http://schemas.openxmlformats.org/officeDocument/2006/relationships/image" Target="../media/image27.jpeg"/><Relationship Id="rId7" Type="http://schemas.openxmlformats.org/officeDocument/2006/relationships/hyperlink" Target="http://en.wikipedia.org/wiki/File:Myoglobin.png" TargetMode="External"/><Relationship Id="rId8" Type="http://schemas.openxmlformats.org/officeDocument/2006/relationships/image" Target="../media/image28.png"/><Relationship Id="rId9"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34.jpeg"/><Relationship Id="rId6" Type="http://schemas.openxmlformats.org/officeDocument/2006/relationships/image" Target="../media/image30.jpeg"/><Relationship Id="rId7"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image" Target="../media/image3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2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Microsoft_Equation7.bin"/><Relationship Id="rId5" Type="http://schemas.openxmlformats.org/officeDocument/2006/relationships/oleObject" Target="../embeddings/Microsoft_Equation8.bin"/><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Microsoft_Equation9.bin"/><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45.tiff"/><Relationship Id="rId5" Type="http://schemas.openxmlformats.org/officeDocument/2006/relationships/image" Target="../media/image46.tiff"/><Relationship Id="rId6" Type="http://schemas.openxmlformats.org/officeDocument/2006/relationships/oleObject" Target="../embeddings/Microsoft_Equation10.bin"/><Relationship Id="rId7" Type="http://schemas.openxmlformats.org/officeDocument/2006/relationships/oleObject" Target="../embeddings/Microsoft_Equation11.bin"/><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tiff"/><Relationship Id="rId4" Type="http://schemas.openxmlformats.org/officeDocument/2006/relationships/oleObject" Target="../embeddings/Microsoft_Equation12.bin"/><Relationship Id="rId5" Type="http://schemas.openxmlformats.org/officeDocument/2006/relationships/image" Target="../media/image50.tiff"/><Relationship Id="rId6" Type="http://schemas.openxmlformats.org/officeDocument/2006/relationships/oleObject" Target="../embeddings/Microsoft_Equation13.bin"/><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Microsoft_Equation1.bin"/><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vmlDrawing" Target="../drawings/vmlDrawing10.vml"/><Relationship Id="rId2" Type="http://schemas.openxmlformats.org/officeDocument/2006/relationships/slideLayout" Target="../slideLayouts/slideLayout2.xml"/><Relationship Id="rId3" Type="http://schemas.openxmlformats.org/officeDocument/2006/relationships/oleObject" Target="../embeddings/Microsoft_Equation14.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Microsoft_Word_97_-_2004_Document15.doc"/><Relationship Id="rId5" Type="http://schemas.openxmlformats.org/officeDocument/2006/relationships/image" Target="../media/image53.jpeg"/><Relationship Id="rId6" Type="http://schemas.openxmlformats.org/officeDocument/2006/relationships/image" Target="../media/image54.jpeg"/><Relationship Id="rId1" Type="http://schemas.openxmlformats.org/officeDocument/2006/relationships/vmlDrawing" Target="../drawings/vmlDrawing11.vml"/><Relationship Id="rId2"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5.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oleObject" Target="../embeddings/Microsoft_Equation16.bin"/><Relationship Id="rId5" Type="http://schemas.openxmlformats.org/officeDocument/2006/relationships/image" Target="../media/image58.png"/><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Microsoft_Equation17.bin"/><Relationship Id="rId4" Type="http://schemas.openxmlformats.org/officeDocument/2006/relationships/oleObject" Target="../embeddings/Microsoft_Equation18.bin"/><Relationship Id="rId5" Type="http://schemas.openxmlformats.org/officeDocument/2006/relationships/oleObject" Target="../embeddings/Microsoft_Equation19.bin"/><Relationship Id="rId6" Type="http://schemas.openxmlformats.org/officeDocument/2006/relationships/oleObject" Target="../embeddings/Microsoft_Equation20.bin"/><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Microsoft_Equation21.bin"/><Relationship Id="rId4" Type="http://schemas.openxmlformats.org/officeDocument/2006/relationships/oleObject" Target="../embeddings/Microsoft_Equation22.bin"/><Relationship Id="rId5" Type="http://schemas.openxmlformats.org/officeDocument/2006/relationships/oleObject" Target="../embeddings/Microsoft_Equation23.bin"/><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oleObject" Target="../embeddings/Microsoft_Equation2.bin"/><Relationship Id="rId6" Type="http://schemas.openxmlformats.org/officeDocument/2006/relationships/image" Target="../media/image3.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Microsoft_Equation24.bin"/><Relationship Id="rId5" Type="http://schemas.openxmlformats.org/officeDocument/2006/relationships/oleObject" Target="../embeddings/Microsoft_Equation25.bin"/><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Microsoft_Equation26.bin"/><Relationship Id="rId4" Type="http://schemas.openxmlformats.org/officeDocument/2006/relationships/oleObject" Target="../embeddings/Microsoft_Equation27.bin"/><Relationship Id="rId5" Type="http://schemas.openxmlformats.org/officeDocument/2006/relationships/oleObject" Target="../embeddings/Microsoft_Equation28.bin"/><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oleObject" Target="../embeddings/Microsoft_Equation29.bin"/><Relationship Id="rId5" Type="http://schemas.openxmlformats.org/officeDocument/2006/relationships/oleObject" Target="../embeddings/Microsoft_Equation30.bin"/><Relationship Id="rId6" Type="http://schemas.openxmlformats.org/officeDocument/2006/relationships/oleObject" Target="../embeddings/Microsoft_Equation31.bin"/><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1" Type="http://schemas.openxmlformats.org/officeDocument/2006/relationships/image" Target="../media/image84.png"/><Relationship Id="rId12" Type="http://schemas.openxmlformats.org/officeDocument/2006/relationships/image" Target="../media/image85.png"/><Relationship Id="rId13" Type="http://schemas.openxmlformats.org/officeDocument/2006/relationships/image" Target="../media/image86.png"/><Relationship Id="rId14" Type="http://schemas.openxmlformats.org/officeDocument/2006/relationships/image" Target="../media/image87.jpeg"/><Relationship Id="rId15" Type="http://schemas.openxmlformats.org/officeDocument/2006/relationships/image" Target="../media/image88.jpeg"/><Relationship Id="rId16" Type="http://schemas.openxmlformats.org/officeDocument/2006/relationships/image" Target="../media/image89.png"/><Relationship Id="rId17"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jpe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8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66.xml.rels><?xml version="1.0" encoding="UTF-8" standalone="yes"?>
<Relationships xmlns="http://schemas.openxmlformats.org/package/2006/relationships"><Relationship Id="rId3" Type="http://schemas.openxmlformats.org/officeDocument/2006/relationships/image" Target="../media/image98.jpeg"/><Relationship Id="rId4" Type="http://schemas.openxmlformats.org/officeDocument/2006/relationships/image" Target="../media/image99.jpeg"/><Relationship Id="rId5" Type="http://schemas.openxmlformats.org/officeDocument/2006/relationships/image" Target="../media/image100.jpeg"/><Relationship Id="rId6" Type="http://schemas.openxmlformats.org/officeDocument/2006/relationships/image" Target="../media/image101.jpeg"/><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oleObject" Target="../embeddings/Microsoft_Equation32.bin"/><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105.png"/><Relationship Id="rId5" Type="http://schemas.openxmlformats.org/officeDocument/2006/relationships/oleObject" Target="../embeddings/Microsoft_Equation33.bin"/><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oleObject" Target="../embeddings/Microsoft_Equation34.bin"/><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 Id="rId3" Type="http://schemas.openxmlformats.org/officeDocument/2006/relationships/image" Target="../media/image4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 Id="rId3" Type="http://schemas.openxmlformats.org/officeDocument/2006/relationships/image" Target="../media/image4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18.jpeg"/><Relationship Id="rId5" Type="http://schemas.openxmlformats.org/officeDocument/2006/relationships/oleObject" Target="../embeddings/Microsoft_Equation3.bin"/><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 Id="rId3" Type="http://schemas.openxmlformats.org/officeDocument/2006/relationships/image" Target="../media/image112.png"/></Relationships>
</file>

<file path=ppt/slides/_rels/slide83.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image" Target="../media/image11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1" Type="http://schemas.openxmlformats.org/officeDocument/2006/relationships/image" Target="../media/image84.png"/><Relationship Id="rId12" Type="http://schemas.openxmlformats.org/officeDocument/2006/relationships/image" Target="../media/image85.png"/><Relationship Id="rId13" Type="http://schemas.openxmlformats.org/officeDocument/2006/relationships/image" Target="../media/image116.png"/><Relationship Id="rId1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jpe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8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118.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9.xml.rels><?xml version="1.0" encoding="UTF-8" standalone="yes"?>
<Relationships xmlns="http://schemas.openxmlformats.org/package/2006/relationships"><Relationship Id="rId1" Type="http://schemas.openxmlformats.org/officeDocument/2006/relationships/vmlDrawing" Target="../drawings/vmlDrawing21.vml"/><Relationship Id="rId2" Type="http://schemas.openxmlformats.org/officeDocument/2006/relationships/slideLayout" Target="../slideLayouts/slideLayout2.xml"/><Relationship Id="rId3" Type="http://schemas.openxmlformats.org/officeDocument/2006/relationships/oleObject" Target="../embeddings/Microsoft_Equation35.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Microsoft_Equation4.bin"/><Relationship Id="rId5" Type="http://schemas.openxmlformats.org/officeDocument/2006/relationships/oleObject" Target="../embeddings/Microsoft_Equation5.bin"/><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Microsoft_Equation36.bin"/><Relationship Id="rId4" Type="http://schemas.openxmlformats.org/officeDocument/2006/relationships/oleObject" Target="../embeddings/Microsoft_Equation37.bin"/><Relationship Id="rId5" Type="http://schemas.openxmlformats.org/officeDocument/2006/relationships/image" Target="../media/image13.png"/><Relationship Id="rId6" Type="http://schemas.openxmlformats.org/officeDocument/2006/relationships/image" Target="../media/image2.png"/><Relationship Id="rId1" Type="http://schemas.openxmlformats.org/officeDocument/2006/relationships/vmlDrawing" Target="../drawings/vmlDrawing22.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217" name="Picture 1"/>
          <p:cNvPicPr>
            <a:picLocks noChangeAspect="1" noChangeArrowheads="1"/>
          </p:cNvPicPr>
          <p:nvPr/>
        </p:nvPicPr>
        <p:blipFill>
          <a:blip r:embed="rId3" cstate="print"/>
          <a:srcRect/>
          <a:stretch>
            <a:fillRect/>
          </a:stretch>
        </p:blipFill>
        <p:spPr bwMode="auto">
          <a:xfrm>
            <a:off x="4800600" y="4221475"/>
            <a:ext cx="2304300" cy="960125"/>
          </a:xfrm>
          <a:prstGeom prst="rect">
            <a:avLst/>
          </a:prstGeom>
          <a:noFill/>
          <a:ln w="9525">
            <a:noFill/>
            <a:miter lim="800000"/>
            <a:headEnd/>
            <a:tailEnd/>
          </a:ln>
        </p:spPr>
      </p:pic>
      <p:sp>
        <p:nvSpPr>
          <p:cNvPr id="16386" name="Rectangle 2"/>
          <p:cNvSpPr>
            <a:spLocks noGrp="1" noChangeArrowheads="1"/>
          </p:cNvSpPr>
          <p:nvPr>
            <p:ph type="title"/>
          </p:nvPr>
        </p:nvSpPr>
        <p:spPr>
          <a:xfrm>
            <a:off x="347450" y="1854395"/>
            <a:ext cx="8466630" cy="1147770"/>
          </a:xfrm>
          <a:noFill/>
        </p:spPr>
        <p:txBody>
          <a:bodyPr lIns="0" tIns="0" rIns="0" bIns="0"/>
          <a:lstStyle/>
          <a:p>
            <a:pPr eaLnBrk="1" hangingPunct="1"/>
            <a:r>
              <a:rPr lang="en-GB" altLang="zh-CN" sz="3200" b="1" dirty="0" smtClean="0">
                <a:latin typeface="Arial" charset="0"/>
                <a:ea typeface="宋体" charset="-122"/>
                <a:cs typeface="Arial" charset="0"/>
              </a:rPr>
              <a:t>Emergence of Cellular Aging </a:t>
            </a:r>
            <a:br>
              <a:rPr lang="en-GB" altLang="zh-CN" sz="3200" b="1" dirty="0" smtClean="0">
                <a:latin typeface="Arial" charset="0"/>
                <a:ea typeface="宋体" charset="-122"/>
                <a:cs typeface="Arial" charset="0"/>
              </a:rPr>
            </a:br>
            <a:r>
              <a:rPr lang="en-GB" altLang="zh-CN" sz="3200" b="1" dirty="0" smtClean="0">
                <a:latin typeface="Arial" charset="0"/>
                <a:ea typeface="宋体" charset="-122"/>
                <a:cs typeface="Arial" charset="0"/>
              </a:rPr>
              <a:t>                             from Gene Networks</a:t>
            </a:r>
            <a:r>
              <a:rPr lang="en-GB" altLang="zh-CN" sz="2400" b="1" dirty="0" smtClean="0">
                <a:latin typeface="Arial" charset="0"/>
                <a:ea typeface="宋体" charset="-122"/>
                <a:cs typeface="Arial" charset="0"/>
              </a:rPr>
              <a:t/>
            </a:r>
            <a:br>
              <a:rPr lang="en-GB" altLang="zh-CN" sz="2400" b="1" dirty="0" smtClean="0">
                <a:latin typeface="Arial" charset="0"/>
                <a:ea typeface="宋体" charset="-122"/>
                <a:cs typeface="Arial" charset="0"/>
              </a:rPr>
            </a:br>
            <a:endParaRPr lang="en-GB" sz="2400" b="1" dirty="0" smtClean="0">
              <a:solidFill>
                <a:schemeClr val="bg2"/>
              </a:solidFill>
              <a:latin typeface="Arial" charset="0"/>
              <a:ea typeface="宋体" charset="-122"/>
              <a:cs typeface="Arial" charset="0"/>
            </a:endParaRPr>
          </a:p>
        </p:txBody>
      </p:sp>
      <p:sp>
        <p:nvSpPr>
          <p:cNvPr id="16387" name="Text Box 7"/>
          <p:cNvSpPr txBox="1">
            <a:spLocks noChangeArrowheads="1"/>
          </p:cNvSpPr>
          <p:nvPr/>
        </p:nvSpPr>
        <p:spPr bwMode="auto">
          <a:xfrm>
            <a:off x="5687716" y="3429000"/>
            <a:ext cx="1475084" cy="461665"/>
          </a:xfrm>
          <a:prstGeom prst="rect">
            <a:avLst/>
          </a:prstGeom>
          <a:noFill/>
          <a:ln w="38100">
            <a:noFill/>
            <a:miter lim="800000"/>
            <a:headEnd/>
            <a:tailEnd/>
          </a:ln>
        </p:spPr>
        <p:txBody>
          <a:bodyPr wrap="none">
            <a:spAutoFit/>
          </a:bodyPr>
          <a:lstStyle/>
          <a:p>
            <a:r>
              <a:rPr lang="en-US" sz="2400" dirty="0">
                <a:solidFill>
                  <a:schemeClr val="bg2"/>
                </a:solidFill>
              </a:rPr>
              <a:t>Hong </a:t>
            </a:r>
            <a:r>
              <a:rPr lang="en-US" sz="2400" dirty="0" smtClean="0">
                <a:solidFill>
                  <a:schemeClr val="bg2"/>
                </a:solidFill>
              </a:rPr>
              <a:t>Qin</a:t>
            </a:r>
            <a:endParaRPr lang="en-US" sz="2400" dirty="0">
              <a:solidFill>
                <a:schemeClr val="bg2"/>
              </a:solidFill>
            </a:endParaRPr>
          </a:p>
        </p:txBody>
      </p:sp>
      <p:sp>
        <p:nvSpPr>
          <p:cNvPr id="10" name="Text Box 7"/>
          <p:cNvSpPr txBox="1">
            <a:spLocks noChangeArrowheads="1"/>
          </p:cNvSpPr>
          <p:nvPr/>
        </p:nvSpPr>
        <p:spPr bwMode="auto">
          <a:xfrm>
            <a:off x="5502348" y="3886200"/>
            <a:ext cx="2176197" cy="461665"/>
          </a:xfrm>
          <a:prstGeom prst="rect">
            <a:avLst/>
          </a:prstGeom>
          <a:noFill/>
          <a:ln w="38100">
            <a:noFill/>
            <a:miter lim="800000"/>
            <a:headEnd/>
            <a:tailEnd/>
          </a:ln>
        </p:spPr>
        <p:txBody>
          <a:bodyPr wrap="none">
            <a:spAutoFit/>
          </a:bodyPr>
          <a:lstStyle/>
          <a:p>
            <a:r>
              <a:rPr lang="en-US" sz="2400" b="0" dirty="0" smtClean="0">
                <a:solidFill>
                  <a:schemeClr val="bg2"/>
                </a:solidFill>
              </a:rPr>
              <a:t>October 8, 2013</a:t>
            </a:r>
            <a:endParaRPr lang="en-US" sz="2400" b="0" dirty="0">
              <a:solidFill>
                <a:schemeClr val="bg2"/>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Title 1"/>
          <p:cNvSpPr>
            <a:spLocks noGrp="1"/>
          </p:cNvSpPr>
          <p:nvPr>
            <p:ph type="title"/>
          </p:nvPr>
        </p:nvSpPr>
        <p:spPr>
          <a:xfrm>
            <a:off x="466724" y="241300"/>
            <a:ext cx="8176205" cy="1143000"/>
          </a:xfrm>
        </p:spPr>
        <p:txBody>
          <a:bodyPr/>
          <a:lstStyle/>
          <a:p>
            <a:pPr eaLnBrk="1" hangingPunct="1"/>
            <a:r>
              <a:rPr lang="en-US" b="1" dirty="0" smtClean="0"/>
              <a:t>Yeast aging is a stochastic process to a large extent.   </a:t>
            </a:r>
          </a:p>
        </p:txBody>
      </p:sp>
      <p:sp>
        <p:nvSpPr>
          <p:cNvPr id="39939" name="Rectangle 3"/>
          <p:cNvSpPr>
            <a:spLocks noChangeArrowheads="1"/>
          </p:cNvSpPr>
          <p:nvPr/>
        </p:nvSpPr>
        <p:spPr bwMode="auto">
          <a:xfrm>
            <a:off x="31750" y="1778000"/>
            <a:ext cx="8956675" cy="368300"/>
          </a:xfrm>
          <a:prstGeom prst="rect">
            <a:avLst/>
          </a:prstGeom>
          <a:noFill/>
          <a:ln w="38100">
            <a:noFill/>
            <a:miter lim="800000"/>
            <a:headEnd/>
            <a:tailEnd/>
          </a:ln>
        </p:spPr>
        <p:txBody>
          <a:bodyPr lIns="0" tIns="0" rIns="0" bIns="0" anchor="ctr">
            <a:spAutoFit/>
          </a:bodyPr>
          <a:lstStyle/>
          <a:p>
            <a:r>
              <a:rPr lang="en-US" sz="2400" b="0" i="1">
                <a:solidFill>
                  <a:schemeClr val="bg2"/>
                </a:solidFill>
              </a:rPr>
              <a:t>Model 1:  AGE</a:t>
            </a:r>
            <a:r>
              <a:rPr lang="en-US" sz="2400" b="0" i="1" baseline="-25000">
                <a:solidFill>
                  <a:schemeClr val="bg2"/>
                </a:solidFill>
              </a:rPr>
              <a:t>ijk</a:t>
            </a:r>
            <a:r>
              <a:rPr lang="en-US" sz="2400" b="0" i="1">
                <a:solidFill>
                  <a:schemeClr val="bg2"/>
                </a:solidFill>
              </a:rPr>
              <a:t> ~ u + STRAIN</a:t>
            </a:r>
            <a:r>
              <a:rPr lang="en-US" sz="2400" b="0" i="1" baseline="-25000">
                <a:solidFill>
                  <a:schemeClr val="bg2"/>
                </a:solidFill>
              </a:rPr>
              <a:t>i</a:t>
            </a:r>
            <a:r>
              <a:rPr lang="en-US" sz="2400" b="0" i="1">
                <a:solidFill>
                  <a:schemeClr val="bg2"/>
                </a:solidFill>
              </a:rPr>
              <a:t> + GROUP</a:t>
            </a:r>
            <a:r>
              <a:rPr lang="en-US" sz="2400" b="0" i="1" baseline="-25000">
                <a:solidFill>
                  <a:schemeClr val="bg2"/>
                </a:solidFill>
              </a:rPr>
              <a:t>j</a:t>
            </a:r>
            <a:r>
              <a:rPr lang="en-US" sz="2400" b="0" i="1">
                <a:solidFill>
                  <a:schemeClr val="bg2"/>
                </a:solidFill>
              </a:rPr>
              <a:t> + PLATE</a:t>
            </a:r>
            <a:r>
              <a:rPr lang="en-US" sz="2400" b="0" i="1" baseline="-25000">
                <a:solidFill>
                  <a:schemeClr val="bg2"/>
                </a:solidFill>
              </a:rPr>
              <a:t>ij</a:t>
            </a:r>
            <a:r>
              <a:rPr lang="en-US" sz="2400" b="0" i="1">
                <a:solidFill>
                  <a:schemeClr val="bg2"/>
                </a:solidFill>
              </a:rPr>
              <a:t> + e</a:t>
            </a:r>
            <a:r>
              <a:rPr lang="en-US" sz="2400" b="0" i="1" baseline="-25000">
                <a:solidFill>
                  <a:schemeClr val="bg2"/>
                </a:solidFill>
              </a:rPr>
              <a:t>ijk</a:t>
            </a:r>
          </a:p>
        </p:txBody>
      </p:sp>
      <p:sp>
        <p:nvSpPr>
          <p:cNvPr id="39940" name="Rectangle 4"/>
          <p:cNvSpPr>
            <a:spLocks noChangeArrowheads="1"/>
          </p:cNvSpPr>
          <p:nvPr/>
        </p:nvSpPr>
        <p:spPr bwMode="auto">
          <a:xfrm>
            <a:off x="1752600" y="2835275"/>
            <a:ext cx="5691188" cy="368300"/>
          </a:xfrm>
          <a:prstGeom prst="rect">
            <a:avLst/>
          </a:prstGeom>
          <a:noFill/>
          <a:ln w="38100">
            <a:noFill/>
            <a:miter lim="800000"/>
            <a:headEnd/>
            <a:tailEnd/>
          </a:ln>
        </p:spPr>
        <p:txBody>
          <a:bodyPr lIns="0" tIns="0" rIns="0" bIns="0" anchor="ctr">
            <a:spAutoFit/>
          </a:bodyPr>
          <a:lstStyle/>
          <a:p>
            <a:r>
              <a:rPr lang="en-US" sz="2400" b="0" i="1">
                <a:solidFill>
                  <a:schemeClr val="bg2"/>
                </a:solidFill>
              </a:rPr>
              <a:t>Model 2:  AGE</a:t>
            </a:r>
            <a:r>
              <a:rPr lang="en-US" sz="2400" b="0" i="1" baseline="-25000">
                <a:solidFill>
                  <a:schemeClr val="bg2"/>
                </a:solidFill>
              </a:rPr>
              <a:t>ijk</a:t>
            </a:r>
            <a:r>
              <a:rPr lang="en-US" sz="2400" b="0" i="1">
                <a:solidFill>
                  <a:schemeClr val="bg2"/>
                </a:solidFill>
              </a:rPr>
              <a:t> ~ u + STRAIN</a:t>
            </a:r>
            <a:r>
              <a:rPr lang="en-US" sz="2400" b="0" i="1" baseline="-25000">
                <a:solidFill>
                  <a:schemeClr val="bg2"/>
                </a:solidFill>
              </a:rPr>
              <a:t>i</a:t>
            </a:r>
            <a:r>
              <a:rPr lang="en-US" sz="2400" b="0" i="1">
                <a:solidFill>
                  <a:schemeClr val="bg2"/>
                </a:solidFill>
              </a:rPr>
              <a:t> +ζ</a:t>
            </a:r>
            <a:r>
              <a:rPr lang="en-US" sz="2400" b="0" i="1" baseline="-25000">
                <a:solidFill>
                  <a:schemeClr val="bg2"/>
                </a:solidFill>
              </a:rPr>
              <a:t>j</a:t>
            </a:r>
            <a:r>
              <a:rPr lang="en-US" sz="2400" b="0" i="1">
                <a:solidFill>
                  <a:schemeClr val="bg2"/>
                </a:solidFill>
              </a:rPr>
              <a:t> + e</a:t>
            </a:r>
            <a:r>
              <a:rPr lang="en-US" sz="2400" b="0" i="1" baseline="-25000">
                <a:solidFill>
                  <a:schemeClr val="bg2"/>
                </a:solidFill>
              </a:rPr>
              <a:t>ijk</a:t>
            </a:r>
          </a:p>
        </p:txBody>
      </p:sp>
      <p:sp>
        <p:nvSpPr>
          <p:cNvPr id="39941" name="Rectangle 5"/>
          <p:cNvSpPr>
            <a:spLocks noChangeArrowheads="1"/>
          </p:cNvSpPr>
          <p:nvPr/>
        </p:nvSpPr>
        <p:spPr bwMode="auto">
          <a:xfrm>
            <a:off x="2008188" y="3905250"/>
            <a:ext cx="5175250" cy="368300"/>
          </a:xfrm>
          <a:prstGeom prst="rect">
            <a:avLst/>
          </a:prstGeom>
          <a:noFill/>
          <a:ln w="38100">
            <a:noFill/>
            <a:miter lim="800000"/>
            <a:headEnd/>
            <a:tailEnd/>
          </a:ln>
        </p:spPr>
        <p:txBody>
          <a:bodyPr lIns="0" tIns="0" rIns="0" bIns="0" anchor="ctr">
            <a:spAutoFit/>
          </a:bodyPr>
          <a:lstStyle/>
          <a:p>
            <a:r>
              <a:rPr lang="en-US" sz="2400" b="0" i="1">
                <a:solidFill>
                  <a:schemeClr val="bg2"/>
                </a:solidFill>
              </a:rPr>
              <a:t>Model 3:  AGE</a:t>
            </a:r>
            <a:r>
              <a:rPr lang="en-US" sz="2400" b="0" i="1" baseline="-25000">
                <a:solidFill>
                  <a:schemeClr val="bg2"/>
                </a:solidFill>
              </a:rPr>
              <a:t>ijk</a:t>
            </a:r>
            <a:r>
              <a:rPr lang="en-US" sz="2400" b="0" i="1">
                <a:solidFill>
                  <a:schemeClr val="bg2"/>
                </a:solidFill>
              </a:rPr>
              <a:t> ~ u + STRAIN</a:t>
            </a:r>
            <a:r>
              <a:rPr lang="en-US" sz="2400" b="0" i="1" baseline="-25000">
                <a:solidFill>
                  <a:schemeClr val="bg2"/>
                </a:solidFill>
              </a:rPr>
              <a:t>i</a:t>
            </a:r>
            <a:r>
              <a:rPr lang="en-US" sz="2400" b="0" i="1">
                <a:solidFill>
                  <a:schemeClr val="bg2"/>
                </a:solidFill>
              </a:rPr>
              <a:t> + e</a:t>
            </a:r>
            <a:r>
              <a:rPr lang="en-US" sz="2400" b="0" i="1" baseline="-25000">
                <a:solidFill>
                  <a:schemeClr val="bg2"/>
                </a:solidFill>
              </a:rPr>
              <a:t>ijk</a:t>
            </a:r>
          </a:p>
        </p:txBody>
      </p:sp>
      <p:sp>
        <p:nvSpPr>
          <p:cNvPr id="39942" name="Rectangle 6"/>
          <p:cNvSpPr>
            <a:spLocks noChangeArrowheads="1"/>
          </p:cNvSpPr>
          <p:nvPr/>
        </p:nvSpPr>
        <p:spPr bwMode="auto">
          <a:xfrm>
            <a:off x="739775" y="4648200"/>
            <a:ext cx="7686675" cy="854075"/>
          </a:xfrm>
          <a:prstGeom prst="rect">
            <a:avLst/>
          </a:prstGeom>
          <a:noFill/>
          <a:ln w="38100">
            <a:noFill/>
            <a:miter lim="800000"/>
            <a:headEnd/>
            <a:tailEnd/>
          </a:ln>
        </p:spPr>
        <p:txBody>
          <a:bodyPr wrap="none" lIns="0" tIns="0" rIns="0" bIns="0" anchor="ctr">
            <a:spAutoFit/>
          </a:bodyPr>
          <a:lstStyle/>
          <a:p>
            <a:pPr algn="l"/>
            <a:r>
              <a:rPr lang="en-US" b="0">
                <a:solidFill>
                  <a:schemeClr val="bg2"/>
                </a:solidFill>
              </a:rPr>
              <a:t>Conclusion: Genotypic variation accounts for 22% of </a:t>
            </a:r>
          </a:p>
          <a:p>
            <a:pPr algn="l"/>
            <a:r>
              <a:rPr lang="en-US" b="0">
                <a:solidFill>
                  <a:schemeClr val="bg2"/>
                </a:solidFill>
              </a:rPr>
              <a:t>RLS variation among individual cells. </a:t>
            </a:r>
            <a:endParaRPr lang="en-US" b="0" baseline="-25000">
              <a:solidFill>
                <a:schemeClr val="bg2"/>
              </a:solidFill>
            </a:endParaRPr>
          </a:p>
        </p:txBody>
      </p:sp>
      <p:sp>
        <p:nvSpPr>
          <p:cNvPr id="39944" name="Text Box 16"/>
          <p:cNvSpPr txBox="1">
            <a:spLocks noChangeArrowheads="1"/>
          </p:cNvSpPr>
          <p:nvPr/>
        </p:nvSpPr>
        <p:spPr bwMode="auto">
          <a:xfrm>
            <a:off x="6858518" y="6373360"/>
            <a:ext cx="1976437" cy="396875"/>
          </a:xfrm>
          <a:prstGeom prst="rect">
            <a:avLst/>
          </a:prstGeom>
          <a:noFill/>
          <a:ln w="38100">
            <a:noFill/>
            <a:miter lim="800000"/>
            <a:headEnd/>
            <a:tailEnd/>
          </a:ln>
        </p:spPr>
        <p:txBody>
          <a:bodyPr wrap="none">
            <a:spAutoFit/>
          </a:bodyPr>
          <a:lstStyle/>
          <a:p>
            <a:r>
              <a:rPr lang="en-US" sz="2000" b="0">
                <a:solidFill>
                  <a:schemeClr val="bg2"/>
                </a:solidFill>
              </a:rPr>
              <a:t>Qin and Lu, 2006</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Title 1"/>
          <p:cNvSpPr>
            <a:spLocks noGrp="1"/>
          </p:cNvSpPr>
          <p:nvPr>
            <p:ph type="title"/>
          </p:nvPr>
        </p:nvSpPr>
        <p:spPr>
          <a:xfrm>
            <a:off x="466725" y="49360"/>
            <a:ext cx="7772400" cy="1143000"/>
          </a:xfrm>
        </p:spPr>
        <p:txBody>
          <a:bodyPr/>
          <a:lstStyle/>
          <a:p>
            <a:r>
              <a:rPr lang="en-US" b="1" dirty="0" smtClean="0"/>
              <a:t>A paradox in yeast aging: No aging genes</a:t>
            </a:r>
            <a:r>
              <a:rPr lang="en-US" b="1" dirty="0"/>
              <a:t>.</a:t>
            </a:r>
            <a:r>
              <a:rPr lang="en-US" b="1" dirty="0" smtClean="0"/>
              <a:t>	</a:t>
            </a:r>
          </a:p>
        </p:txBody>
      </p:sp>
      <p:sp>
        <p:nvSpPr>
          <p:cNvPr id="36867" name="Content Placeholder 2"/>
          <p:cNvSpPr>
            <a:spLocks noGrp="1"/>
          </p:cNvSpPr>
          <p:nvPr>
            <p:ph idx="1"/>
          </p:nvPr>
        </p:nvSpPr>
        <p:spPr>
          <a:xfrm>
            <a:off x="685800" y="2459750"/>
            <a:ext cx="7772400" cy="3657600"/>
          </a:xfrm>
        </p:spPr>
        <p:txBody>
          <a:bodyPr/>
          <a:lstStyle/>
          <a:p>
            <a:r>
              <a:rPr lang="en-US" sz="2400" dirty="0" smtClean="0"/>
              <a:t>Genes with known effect on life span show no molecular mechanisms that are directly linked to aging.</a:t>
            </a:r>
          </a:p>
          <a:p>
            <a:r>
              <a:rPr lang="en-US" sz="2400" dirty="0" smtClean="0"/>
              <a:t>SIR2</a:t>
            </a:r>
          </a:p>
          <a:p>
            <a:pPr lvl="1"/>
            <a:r>
              <a:rPr lang="en-US" sz="2000" dirty="0" smtClean="0"/>
              <a:t>How does extra-chromosomal </a:t>
            </a:r>
            <a:r>
              <a:rPr lang="en-US" sz="2000" dirty="0" err="1" smtClean="0"/>
              <a:t>rDNA</a:t>
            </a:r>
            <a:r>
              <a:rPr lang="en-US" sz="2000" dirty="0" smtClean="0"/>
              <a:t> circles affect aging? </a:t>
            </a:r>
          </a:p>
          <a:p>
            <a:r>
              <a:rPr lang="en-US" sz="2400" dirty="0" smtClean="0"/>
              <a:t>TOR1/2</a:t>
            </a:r>
          </a:p>
          <a:p>
            <a:pPr lvl="1"/>
            <a:r>
              <a:rPr lang="en-US" sz="2000" dirty="0" smtClean="0"/>
              <a:t>?</a:t>
            </a:r>
          </a:p>
          <a:p>
            <a:r>
              <a:rPr lang="en-US" sz="2400" dirty="0" smtClean="0"/>
              <a:t>Sch9</a:t>
            </a:r>
          </a:p>
          <a:p>
            <a:pPr lvl="1"/>
            <a:r>
              <a:rPr lang="en-US" sz="2000" dirty="0" smtClean="0"/>
              <a:t>?</a:t>
            </a:r>
          </a:p>
        </p:txBody>
      </p:sp>
      <p:sp>
        <p:nvSpPr>
          <p:cNvPr id="4" name="Title 1"/>
          <p:cNvSpPr txBox="1">
            <a:spLocks/>
          </p:cNvSpPr>
          <p:nvPr/>
        </p:nvSpPr>
        <p:spPr bwMode="auto">
          <a:xfrm>
            <a:off x="2306105" y="1009485"/>
            <a:ext cx="6413635" cy="1344175"/>
          </a:xfrm>
          <a:prstGeom prst="rect">
            <a:avLst/>
          </a:prstGeom>
          <a:solidFill>
            <a:schemeClr val="accent6">
              <a:lumMod val="20000"/>
              <a:lumOff val="80000"/>
            </a:schemeClr>
          </a:solidFill>
          <a:ln w="9525">
            <a:solidFill>
              <a:schemeClr val="bg2"/>
            </a:solidFill>
            <a:miter lim="800000"/>
            <a:headEnd/>
            <a:tailEnd/>
          </a:ln>
          <a:scene3d>
            <a:camera prst="orthographicFront"/>
            <a:lightRig rig="threePt" dir="t"/>
          </a:scene3d>
          <a:sp3d>
            <a:bevelT prst="relaxedInset"/>
          </a:sp3d>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chemeClr val="bg1"/>
                </a:solidFill>
                <a:effectLst/>
                <a:uLnTx/>
                <a:uFillTx/>
                <a:latin typeface="+mj-lt"/>
                <a:ea typeface="ＭＳ Ｐゴシック" charset="-128"/>
                <a:cs typeface="+mj-cs"/>
              </a:rPr>
              <a:t>It seems that once we delve into the molecular mechanism of aging, we lose the biology of aging.        </a:t>
            </a:r>
            <a:br>
              <a:rPr kumimoji="0" lang="en-US" sz="2400" b="0" i="0" u="none" strike="noStrike" kern="0" cap="none" spc="0" normalizeH="0" baseline="0" noProof="0" dirty="0" smtClean="0">
                <a:ln>
                  <a:noFill/>
                </a:ln>
                <a:solidFill>
                  <a:schemeClr val="bg1"/>
                </a:solidFill>
                <a:effectLst/>
                <a:uLnTx/>
                <a:uFillTx/>
                <a:latin typeface="+mj-lt"/>
                <a:ea typeface="ＭＳ Ｐゴシック" charset="-128"/>
                <a:cs typeface="+mj-cs"/>
              </a:rPr>
            </a:br>
            <a:r>
              <a:rPr kumimoji="0" lang="en-US" sz="2400" b="0" i="0" u="none" strike="noStrike" kern="0" cap="none" spc="0" normalizeH="0" baseline="0" noProof="0" dirty="0" smtClean="0">
                <a:ln>
                  <a:noFill/>
                </a:ln>
                <a:solidFill>
                  <a:schemeClr val="bg1"/>
                </a:solidFill>
                <a:effectLst/>
                <a:uLnTx/>
                <a:uFillTx/>
                <a:latin typeface="+mj-lt"/>
                <a:ea typeface="ＭＳ Ｐゴシック" charset="-128"/>
                <a:cs typeface="+mj-cs"/>
              </a:rPr>
              <a:t>                                                                        Why?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build="allAtOnce" animBg="1"/>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232235" y="87313"/>
            <a:ext cx="8278353" cy="1143000"/>
          </a:xfrm>
        </p:spPr>
        <p:txBody>
          <a:bodyPr/>
          <a:lstStyle/>
          <a:p>
            <a:pPr eaLnBrk="1" hangingPunct="1"/>
            <a:r>
              <a:rPr lang="en-US" sz="2400" b="1" dirty="0" smtClean="0"/>
              <a:t>Another paradox of aging: </a:t>
            </a:r>
            <a:br>
              <a:rPr lang="en-US" sz="2400" b="1" dirty="0" smtClean="0"/>
            </a:br>
            <a:r>
              <a:rPr lang="en-US" sz="2400" b="1" dirty="0" smtClean="0"/>
              <a:t>       Universal demographic characteristic of aging.</a:t>
            </a:r>
          </a:p>
        </p:txBody>
      </p:sp>
      <p:pic>
        <p:nvPicPr>
          <p:cNvPr id="5124" name="Picture 5" descr="030606"/>
          <p:cNvPicPr>
            <a:picLocks noChangeAspect="1" noChangeArrowheads="1"/>
          </p:cNvPicPr>
          <p:nvPr/>
        </p:nvPicPr>
        <p:blipFill>
          <a:blip r:embed="rId4" cstate="print"/>
          <a:srcRect/>
          <a:stretch>
            <a:fillRect/>
          </a:stretch>
        </p:blipFill>
        <p:spPr bwMode="auto">
          <a:xfrm>
            <a:off x="403225" y="1889125"/>
            <a:ext cx="3687763" cy="3176588"/>
          </a:xfrm>
          <a:prstGeom prst="rect">
            <a:avLst/>
          </a:prstGeom>
          <a:noFill/>
          <a:ln w="9525">
            <a:noFill/>
            <a:miter lim="800000"/>
            <a:headEnd/>
            <a:tailEnd/>
          </a:ln>
        </p:spPr>
      </p:pic>
      <p:sp>
        <p:nvSpPr>
          <p:cNvPr id="5125" name="Text Box 6"/>
          <p:cNvSpPr txBox="1">
            <a:spLocks noChangeArrowheads="1"/>
          </p:cNvSpPr>
          <p:nvPr/>
        </p:nvSpPr>
        <p:spPr bwMode="auto">
          <a:xfrm rot="10800000">
            <a:off x="425450" y="2932113"/>
            <a:ext cx="182563" cy="1336675"/>
          </a:xfrm>
          <a:prstGeom prst="rect">
            <a:avLst/>
          </a:prstGeom>
          <a:solidFill>
            <a:schemeClr val="tx1"/>
          </a:solidFill>
          <a:ln w="38100">
            <a:noFill/>
            <a:miter lim="800000"/>
            <a:headEnd/>
            <a:tailEnd/>
          </a:ln>
        </p:spPr>
        <p:txBody>
          <a:bodyPr vert="eaVert" lIns="0" tIns="0" rIns="0" bIns="0">
            <a:spAutoFit/>
          </a:bodyPr>
          <a:lstStyle/>
          <a:p>
            <a:r>
              <a:rPr lang="en-US" sz="1200">
                <a:solidFill>
                  <a:schemeClr val="bg2"/>
                </a:solidFill>
              </a:rPr>
              <a:t>Ln(R0)</a:t>
            </a:r>
          </a:p>
        </p:txBody>
      </p:sp>
      <p:sp>
        <p:nvSpPr>
          <p:cNvPr id="5126" name="Text Box 7"/>
          <p:cNvSpPr txBox="1">
            <a:spLocks noChangeArrowheads="1"/>
          </p:cNvSpPr>
          <p:nvPr/>
        </p:nvSpPr>
        <p:spPr bwMode="auto">
          <a:xfrm>
            <a:off x="2117725" y="4781550"/>
            <a:ext cx="303213" cy="274638"/>
          </a:xfrm>
          <a:prstGeom prst="rect">
            <a:avLst/>
          </a:prstGeom>
          <a:solidFill>
            <a:schemeClr val="tx1"/>
          </a:solidFill>
          <a:ln w="38100">
            <a:noFill/>
            <a:miter lim="800000"/>
            <a:headEnd/>
            <a:tailEnd/>
          </a:ln>
        </p:spPr>
        <p:txBody>
          <a:bodyPr wrap="none">
            <a:spAutoFit/>
          </a:bodyPr>
          <a:lstStyle/>
          <a:p>
            <a:r>
              <a:rPr lang="en-US" sz="1200">
                <a:solidFill>
                  <a:schemeClr val="bg2"/>
                </a:solidFill>
              </a:rPr>
              <a:t>G</a:t>
            </a:r>
          </a:p>
        </p:txBody>
      </p:sp>
      <p:sp>
        <p:nvSpPr>
          <p:cNvPr id="5127" name="Text Box 8"/>
          <p:cNvSpPr txBox="1">
            <a:spLocks noChangeArrowheads="1"/>
          </p:cNvSpPr>
          <p:nvPr/>
        </p:nvSpPr>
        <p:spPr bwMode="auto">
          <a:xfrm>
            <a:off x="506413" y="5153025"/>
            <a:ext cx="3709987" cy="366713"/>
          </a:xfrm>
          <a:prstGeom prst="rect">
            <a:avLst/>
          </a:prstGeom>
          <a:noFill/>
          <a:ln w="38100">
            <a:noFill/>
            <a:miter lim="800000"/>
            <a:headEnd/>
            <a:tailEnd/>
          </a:ln>
        </p:spPr>
        <p:txBody>
          <a:bodyPr lIns="0" rIns="0">
            <a:spAutoFit/>
          </a:bodyPr>
          <a:lstStyle/>
          <a:p>
            <a:r>
              <a:rPr lang="en-US" sz="1800" b="0">
                <a:solidFill>
                  <a:schemeClr val="bg2"/>
                </a:solidFill>
              </a:rPr>
              <a:t>Qin &amp; Lu, 2006 Exp Gerontology</a:t>
            </a:r>
          </a:p>
        </p:txBody>
      </p:sp>
      <p:grpSp>
        <p:nvGrpSpPr>
          <p:cNvPr id="5128" name="Group 9"/>
          <p:cNvGrpSpPr>
            <a:grpSpLocks/>
          </p:cNvGrpSpPr>
          <p:nvPr/>
        </p:nvGrpSpPr>
        <p:grpSpPr bwMode="auto">
          <a:xfrm>
            <a:off x="2916238" y="5589588"/>
            <a:ext cx="2879725" cy="863600"/>
            <a:chOff x="3318" y="1491"/>
            <a:chExt cx="1681" cy="601"/>
          </a:xfrm>
        </p:grpSpPr>
        <p:sp>
          <p:nvSpPr>
            <p:cNvPr id="5133" name="Rectangle 10"/>
            <p:cNvSpPr>
              <a:spLocks noChangeArrowheads="1"/>
            </p:cNvSpPr>
            <p:nvPr/>
          </p:nvSpPr>
          <p:spPr bwMode="auto">
            <a:xfrm>
              <a:off x="3318" y="1491"/>
              <a:ext cx="1681" cy="601"/>
            </a:xfrm>
            <a:prstGeom prst="rect">
              <a:avLst/>
            </a:prstGeom>
            <a:solidFill>
              <a:schemeClr val="tx1"/>
            </a:solidFill>
            <a:ln w="38100">
              <a:noFill/>
              <a:miter lim="800000"/>
              <a:headEnd/>
              <a:tailEnd/>
            </a:ln>
          </p:spPr>
          <p:txBody>
            <a:bodyPr anchor="ctr">
              <a:spAutoFit/>
            </a:bodyPr>
            <a:lstStyle/>
            <a:p>
              <a:endParaRPr lang="en-US"/>
            </a:p>
          </p:txBody>
        </p:sp>
        <p:graphicFrame>
          <p:nvGraphicFramePr>
            <p:cNvPr id="5122" name="Object 11"/>
            <p:cNvGraphicFramePr>
              <a:graphicFrameLocks noChangeAspect="1"/>
            </p:cNvGraphicFramePr>
            <p:nvPr/>
          </p:nvGraphicFramePr>
          <p:xfrm>
            <a:off x="3387" y="1538"/>
            <a:ext cx="1513" cy="479"/>
          </p:xfrm>
          <a:graphic>
            <a:graphicData uri="http://schemas.openxmlformats.org/presentationml/2006/ole">
              <p:oleObj spid="_x0000_s5143" name="Equation" r:id="rId5" imgW="1244520" imgH="393480" progId="Equation.3">
                <p:embed/>
              </p:oleObj>
            </a:graphicData>
          </a:graphic>
        </p:graphicFrame>
      </p:grpSp>
      <p:pic>
        <p:nvPicPr>
          <p:cNvPr id="5129" name="Picture 12" descr="Pages from StrehlerMildavan60-general theory of mortality and aging"/>
          <p:cNvPicPr>
            <a:picLocks noChangeAspect="1" noChangeArrowheads="1"/>
          </p:cNvPicPr>
          <p:nvPr/>
        </p:nvPicPr>
        <p:blipFill>
          <a:blip r:embed="rId6" cstate="print"/>
          <a:srcRect/>
          <a:stretch>
            <a:fillRect/>
          </a:stretch>
        </p:blipFill>
        <p:spPr bwMode="auto">
          <a:xfrm>
            <a:off x="4652963" y="2133600"/>
            <a:ext cx="3576637" cy="2625557"/>
          </a:xfrm>
          <a:prstGeom prst="rect">
            <a:avLst/>
          </a:prstGeom>
          <a:noFill/>
          <a:ln w="9525">
            <a:noFill/>
            <a:miter lim="800000"/>
            <a:headEnd/>
            <a:tailEnd/>
          </a:ln>
        </p:spPr>
      </p:pic>
      <p:sp>
        <p:nvSpPr>
          <p:cNvPr id="5130" name="Text Box 13"/>
          <p:cNvSpPr txBox="1">
            <a:spLocks noChangeArrowheads="1"/>
          </p:cNvSpPr>
          <p:nvPr/>
        </p:nvSpPr>
        <p:spPr bwMode="auto">
          <a:xfrm>
            <a:off x="4811713" y="5153025"/>
            <a:ext cx="3709987" cy="366713"/>
          </a:xfrm>
          <a:prstGeom prst="rect">
            <a:avLst/>
          </a:prstGeom>
          <a:noFill/>
          <a:ln w="38100">
            <a:noFill/>
            <a:miter lim="800000"/>
            <a:headEnd/>
            <a:tailEnd/>
          </a:ln>
        </p:spPr>
        <p:txBody>
          <a:bodyPr lIns="0" rIns="0">
            <a:spAutoFit/>
          </a:bodyPr>
          <a:lstStyle/>
          <a:p>
            <a:r>
              <a:rPr lang="en-US" sz="1800" b="0">
                <a:solidFill>
                  <a:schemeClr val="bg2"/>
                </a:solidFill>
              </a:rPr>
              <a:t>Strehler &amp; Mildvan, 1960 Science</a:t>
            </a:r>
          </a:p>
        </p:txBody>
      </p:sp>
      <p:sp>
        <p:nvSpPr>
          <p:cNvPr id="5131" name="Text Box 14"/>
          <p:cNvSpPr txBox="1">
            <a:spLocks noChangeArrowheads="1"/>
          </p:cNvSpPr>
          <p:nvPr/>
        </p:nvSpPr>
        <p:spPr bwMode="auto">
          <a:xfrm>
            <a:off x="206375" y="1843087"/>
            <a:ext cx="3709988" cy="366713"/>
          </a:xfrm>
          <a:prstGeom prst="rect">
            <a:avLst/>
          </a:prstGeom>
          <a:noFill/>
          <a:ln w="38100">
            <a:noFill/>
            <a:miter lim="800000"/>
            <a:headEnd/>
            <a:tailEnd/>
          </a:ln>
        </p:spPr>
        <p:txBody>
          <a:bodyPr lIns="0" rIns="0">
            <a:spAutoFit/>
          </a:bodyPr>
          <a:lstStyle/>
          <a:p>
            <a:r>
              <a:rPr lang="en-US" sz="1800" b="0" dirty="0">
                <a:solidFill>
                  <a:schemeClr val="bg2"/>
                </a:solidFill>
              </a:rPr>
              <a:t>Yeast</a:t>
            </a:r>
          </a:p>
        </p:txBody>
      </p:sp>
      <p:sp>
        <p:nvSpPr>
          <p:cNvPr id="5132" name="Text Box 15"/>
          <p:cNvSpPr txBox="1">
            <a:spLocks noChangeArrowheads="1"/>
          </p:cNvSpPr>
          <p:nvPr/>
        </p:nvSpPr>
        <p:spPr bwMode="auto">
          <a:xfrm>
            <a:off x="4724400" y="1843087"/>
            <a:ext cx="3709987" cy="366713"/>
          </a:xfrm>
          <a:prstGeom prst="rect">
            <a:avLst/>
          </a:prstGeom>
          <a:noFill/>
          <a:ln w="38100">
            <a:noFill/>
            <a:miter lim="800000"/>
            <a:headEnd/>
            <a:tailEnd/>
          </a:ln>
        </p:spPr>
        <p:txBody>
          <a:bodyPr lIns="0" rIns="0">
            <a:spAutoFit/>
          </a:bodyPr>
          <a:lstStyle/>
          <a:p>
            <a:r>
              <a:rPr lang="en-US" sz="1800" b="0" dirty="0">
                <a:solidFill>
                  <a:schemeClr val="bg2"/>
                </a:solidFill>
              </a:rPr>
              <a:t>Human</a:t>
            </a:r>
          </a:p>
        </p:txBody>
      </p:sp>
      <p:sp>
        <p:nvSpPr>
          <p:cNvPr id="14" name="Rectangle 13"/>
          <p:cNvSpPr/>
          <p:nvPr/>
        </p:nvSpPr>
        <p:spPr>
          <a:xfrm>
            <a:off x="2743200" y="1066800"/>
            <a:ext cx="2819400" cy="923330"/>
          </a:xfrm>
          <a:prstGeom prst="rect">
            <a:avLst/>
          </a:prstGeom>
          <a:ln>
            <a:solidFill>
              <a:srgbClr val="FF0000"/>
            </a:solidFill>
          </a:ln>
        </p:spPr>
        <p:txBody>
          <a:bodyPr wrap="square">
            <a:spAutoFit/>
          </a:bodyPr>
          <a:lstStyle/>
          <a:p>
            <a:r>
              <a:rPr lang="en-US" sz="1800" dirty="0" smtClean="0">
                <a:solidFill>
                  <a:schemeClr val="bg2"/>
                </a:solidFill>
              </a:rPr>
              <a:t>Suggesting a common principle underlying the random process of aging.</a:t>
            </a:r>
            <a:endParaRPr lang="en-US" sz="1800" dirty="0">
              <a:solidFill>
                <a:schemeClr val="bg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Title 1"/>
          <p:cNvSpPr>
            <a:spLocks noGrp="1"/>
          </p:cNvSpPr>
          <p:nvPr>
            <p:ph type="title"/>
          </p:nvPr>
        </p:nvSpPr>
        <p:spPr>
          <a:xfrm>
            <a:off x="466725" y="241300"/>
            <a:ext cx="8343900" cy="1143000"/>
          </a:xfrm>
        </p:spPr>
        <p:txBody>
          <a:bodyPr/>
          <a:lstStyle/>
          <a:p>
            <a:pPr eaLnBrk="1" hangingPunct="1"/>
            <a:r>
              <a:rPr lang="en-US" b="1" dirty="0" smtClean="0"/>
              <a:t>What we know about cellular aging in yeast</a:t>
            </a:r>
          </a:p>
        </p:txBody>
      </p:sp>
      <p:graphicFrame>
        <p:nvGraphicFramePr>
          <p:cNvPr id="5" name="Group 35"/>
          <p:cNvGraphicFramePr>
            <a:graphicFrameLocks noGrp="1"/>
          </p:cNvGraphicFramePr>
          <p:nvPr/>
        </p:nvGraphicFramePr>
        <p:xfrm>
          <a:off x="424260" y="1355130"/>
          <a:ext cx="6836090" cy="1542288"/>
        </p:xfrm>
        <a:graphic>
          <a:graphicData uri="http://schemas.openxmlformats.org/drawingml/2006/table">
            <a:tbl>
              <a:tblPr/>
              <a:tblGrid>
                <a:gridCol w="6836090"/>
              </a:tblGrid>
              <a:tr h="921720">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Char char="q"/>
                        <a:tabLst/>
                        <a:defRPr/>
                      </a:pPr>
                      <a:r>
                        <a:rPr kumimoji="0" lang="en-US" sz="2800" b="0" i="0" u="none" strike="noStrike" cap="none" normalizeH="0" baseline="0" dirty="0" smtClean="0">
                          <a:ln>
                            <a:noFill/>
                          </a:ln>
                          <a:solidFill>
                            <a:schemeClr val="bg2"/>
                          </a:solidFill>
                          <a:effectLst/>
                          <a:latin typeface="Times New Roman" charset="0"/>
                          <a:ea typeface="ＭＳ Ｐゴシック" charset="-128"/>
                        </a:rPr>
                        <a:t>Largely stochastic</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800" b="0" i="0" u="none" strike="noStrike" cap="none" normalizeH="0" baseline="0" dirty="0" smtClean="0">
                          <a:ln>
                            <a:noFill/>
                          </a:ln>
                          <a:solidFill>
                            <a:schemeClr val="bg2"/>
                          </a:solidFill>
                          <a:effectLst/>
                          <a:latin typeface="Times New Roman" charset="0"/>
                          <a:ea typeface="ＭＳ Ｐゴシック" charset="-128"/>
                        </a:rPr>
                        <a:t>No aging genes yet influenced by many</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800" b="0" i="0" u="none" strike="noStrike" cap="none" normalizeH="0" baseline="0" dirty="0" smtClean="0">
                          <a:ln>
                            <a:noFill/>
                          </a:ln>
                          <a:solidFill>
                            <a:schemeClr val="bg2"/>
                          </a:solidFill>
                          <a:effectLst/>
                          <a:latin typeface="Times New Roman" charset="0"/>
                          <a:ea typeface="ＭＳ Ｐゴシック" charset="-128"/>
                        </a:rPr>
                        <a:t>Universal demographic characteristic</a:t>
                      </a:r>
                    </a:p>
                  </a:txBody>
                  <a:tcP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grpSp>
        <p:nvGrpSpPr>
          <p:cNvPr id="8" name="Group 7"/>
          <p:cNvGrpSpPr/>
          <p:nvPr/>
        </p:nvGrpSpPr>
        <p:grpSpPr>
          <a:xfrm>
            <a:off x="1384385" y="3851455"/>
            <a:ext cx="6832375" cy="1150937"/>
            <a:chOff x="1384385" y="3851455"/>
            <a:chExt cx="6832375" cy="1150937"/>
          </a:xfrm>
        </p:grpSpPr>
        <p:sp>
          <p:nvSpPr>
            <p:cNvPr id="6" name="Rectangle 5"/>
            <p:cNvSpPr/>
            <p:nvPr/>
          </p:nvSpPr>
          <p:spPr>
            <a:xfrm>
              <a:off x="1384385" y="3928265"/>
              <a:ext cx="5376701" cy="954107"/>
            </a:xfrm>
            <a:prstGeom prst="rect">
              <a:avLst/>
            </a:prstGeom>
            <a:ln>
              <a:solidFill>
                <a:srgbClr val="FF0000"/>
              </a:solidFill>
            </a:ln>
          </p:spPr>
          <p:txBody>
            <a:bodyPr wrap="square">
              <a:spAutoFit/>
            </a:bodyPr>
            <a:lstStyle/>
            <a:p>
              <a:pPr lvl="0" algn="l">
                <a:spcBef>
                  <a:spcPct val="20000"/>
                </a:spcBef>
              </a:pPr>
              <a:r>
                <a:rPr lang="en-US" dirty="0" smtClean="0">
                  <a:solidFill>
                    <a:schemeClr val="bg2"/>
                  </a:solidFill>
                </a:rPr>
                <a:t>Cellular aging is an emergent property of gene networks</a:t>
              </a:r>
              <a:endParaRPr lang="en-US" dirty="0"/>
            </a:p>
          </p:txBody>
        </p:sp>
        <p:pic>
          <p:nvPicPr>
            <p:cNvPr id="7" name="Picture 3" descr="all_39c_gray_with_label"/>
            <p:cNvPicPr>
              <a:picLocks noChangeAspect="1" noChangeArrowheads="1"/>
            </p:cNvPicPr>
            <p:nvPr/>
          </p:nvPicPr>
          <p:blipFill>
            <a:blip r:embed="rId2" cstate="print"/>
            <a:srcRect r="21826" b="-2026"/>
            <a:stretch>
              <a:fillRect/>
            </a:stretch>
          </p:blipFill>
          <p:spPr bwMode="auto">
            <a:xfrm>
              <a:off x="6953110" y="3851455"/>
              <a:ext cx="1263650" cy="1150937"/>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8674" name="Picture 3"/>
          <p:cNvPicPr>
            <a:picLocks noChangeAspect="1" noChangeArrowheads="1"/>
          </p:cNvPicPr>
          <p:nvPr/>
        </p:nvPicPr>
        <p:blipFill>
          <a:blip r:embed="rId3" cstate="print"/>
          <a:srcRect/>
          <a:stretch>
            <a:fillRect/>
          </a:stretch>
        </p:blipFill>
        <p:spPr bwMode="auto">
          <a:xfrm>
            <a:off x="5532438" y="4235450"/>
            <a:ext cx="1493837" cy="1390650"/>
          </a:xfrm>
          <a:prstGeom prst="rect">
            <a:avLst/>
          </a:prstGeom>
          <a:noFill/>
          <a:ln w="9525">
            <a:noFill/>
            <a:miter lim="800000"/>
            <a:headEnd/>
            <a:tailEnd/>
          </a:ln>
        </p:spPr>
      </p:pic>
      <p:sp>
        <p:nvSpPr>
          <p:cNvPr id="41987" name="Title 1"/>
          <p:cNvSpPr>
            <a:spLocks noGrp="1"/>
          </p:cNvSpPr>
          <p:nvPr>
            <p:ph type="title"/>
          </p:nvPr>
        </p:nvSpPr>
        <p:spPr/>
        <p:txBody>
          <a:bodyPr/>
          <a:lstStyle/>
          <a:p>
            <a:pPr eaLnBrk="1" hangingPunct="1"/>
            <a:r>
              <a:rPr lang="en-US" b="1" dirty="0" smtClean="0"/>
              <a:t>What is an emergent property?</a:t>
            </a:r>
          </a:p>
        </p:txBody>
      </p:sp>
      <p:sp>
        <p:nvSpPr>
          <p:cNvPr id="41988" name="Content Placeholder 2"/>
          <p:cNvSpPr>
            <a:spLocks noGrp="1"/>
          </p:cNvSpPr>
          <p:nvPr>
            <p:ph idx="1"/>
          </p:nvPr>
        </p:nvSpPr>
        <p:spPr>
          <a:xfrm>
            <a:off x="1652588" y="1393825"/>
            <a:ext cx="6529387" cy="2227263"/>
          </a:xfrm>
        </p:spPr>
        <p:txBody>
          <a:bodyPr/>
          <a:lstStyle/>
          <a:p>
            <a:pPr eaLnBrk="1" hangingPunct="1"/>
            <a:r>
              <a:rPr lang="en-US" sz="2400" dirty="0" smtClean="0"/>
              <a:t>Often loosely refers to the property arising at higher levels as a result of interaction at a low level.</a:t>
            </a:r>
          </a:p>
          <a:p>
            <a:pPr eaLnBrk="1" hangingPunct="1"/>
            <a:r>
              <a:rPr lang="en-US" sz="2400" dirty="0" smtClean="0"/>
              <a:t>A still debatable concept. </a:t>
            </a:r>
          </a:p>
          <a:p>
            <a:pPr eaLnBrk="1" hangingPunct="1"/>
            <a:r>
              <a:rPr lang="en-US" sz="2400" dirty="0" smtClean="0"/>
              <a:t>You know it when you see it.</a:t>
            </a:r>
          </a:p>
          <a:p>
            <a:pPr lvl="1" eaLnBrk="1" hangingPunct="1"/>
            <a:endParaRPr lang="en-US" sz="2400" dirty="0" smtClean="0"/>
          </a:p>
          <a:p>
            <a:pPr lvl="1" eaLnBrk="1" hangingPunct="1"/>
            <a:endParaRPr lang="en-US" sz="2400" dirty="0" smtClean="0"/>
          </a:p>
        </p:txBody>
      </p:sp>
      <p:pic>
        <p:nvPicPr>
          <p:cNvPr id="28677" name="Picture 5" descr="http://cache2.asset-cache.net/xc/71042720.jpg?v=1&amp;c=NewsMaker&amp;k=2&amp;d=16E05BD7AEF8253B9CD060F792A891D4E30A760B0D811297"/>
          <p:cNvPicPr>
            <a:picLocks noChangeAspect="1" noChangeArrowheads="1"/>
          </p:cNvPicPr>
          <p:nvPr/>
        </p:nvPicPr>
        <p:blipFill>
          <a:blip r:embed="rId4" cstate="print"/>
          <a:srcRect t="6879"/>
          <a:stretch>
            <a:fillRect/>
          </a:stretch>
        </p:blipFill>
        <p:spPr bwMode="auto">
          <a:xfrm>
            <a:off x="3227388" y="3582988"/>
            <a:ext cx="884237" cy="1233487"/>
          </a:xfrm>
          <a:prstGeom prst="rect">
            <a:avLst/>
          </a:prstGeom>
          <a:noFill/>
          <a:ln w="9525">
            <a:noFill/>
            <a:miter lim="800000"/>
            <a:headEnd/>
            <a:tailEnd/>
          </a:ln>
        </p:spPr>
      </p:pic>
      <p:pic>
        <p:nvPicPr>
          <p:cNvPr id="28678" name="Picture 7" descr="http://upload.wikimedia.org/wikipedia/commons/thumb/7/73/Termite_Cathedral_DSC03570.jpg/260px-Termite_Cathedral_DSC03570.jpg">
            <a:hlinkClick r:id="rId5"/>
          </p:cNvPr>
          <p:cNvPicPr>
            <a:picLocks noChangeAspect="1" noChangeArrowheads="1"/>
          </p:cNvPicPr>
          <p:nvPr/>
        </p:nvPicPr>
        <p:blipFill>
          <a:blip r:embed="rId6" cstate="print"/>
          <a:srcRect l="11568" t="4102" r="14584" b="8949"/>
          <a:stretch>
            <a:fillRect/>
          </a:stretch>
        </p:blipFill>
        <p:spPr bwMode="auto">
          <a:xfrm>
            <a:off x="2420938" y="4159250"/>
            <a:ext cx="884237" cy="1387475"/>
          </a:xfrm>
          <a:prstGeom prst="rect">
            <a:avLst/>
          </a:prstGeom>
          <a:noFill/>
          <a:ln w="9525">
            <a:noFill/>
            <a:miter lim="800000"/>
            <a:headEnd/>
            <a:tailEnd/>
          </a:ln>
        </p:spPr>
      </p:pic>
      <p:pic>
        <p:nvPicPr>
          <p:cNvPr id="28679" name="Picture 9" descr="http://upload.wikimedia.org/wikipedia/commons/thumb/6/60/Myoglobin.png/200px-Myoglobin.png">
            <a:hlinkClick r:id="rId7"/>
          </p:cNvPr>
          <p:cNvPicPr>
            <a:picLocks noChangeAspect="1" noChangeArrowheads="1"/>
          </p:cNvPicPr>
          <p:nvPr/>
        </p:nvPicPr>
        <p:blipFill>
          <a:blip r:embed="rId8" cstate="print"/>
          <a:srcRect/>
          <a:stretch>
            <a:fillRect/>
          </a:stretch>
        </p:blipFill>
        <p:spPr bwMode="auto">
          <a:xfrm>
            <a:off x="4187825" y="4311650"/>
            <a:ext cx="1147763" cy="1268413"/>
          </a:xfrm>
          <a:prstGeom prst="rect">
            <a:avLst/>
          </a:prstGeom>
          <a:noFill/>
          <a:ln w="9525">
            <a:noFill/>
            <a:miter lim="800000"/>
            <a:headEnd/>
            <a:tailEnd/>
          </a:ln>
        </p:spPr>
      </p:pic>
      <p:pic>
        <p:nvPicPr>
          <p:cNvPr id="28680" name="Picture 2"/>
          <p:cNvPicPr>
            <a:picLocks noChangeAspect="1" noChangeArrowheads="1"/>
          </p:cNvPicPr>
          <p:nvPr/>
        </p:nvPicPr>
        <p:blipFill>
          <a:blip r:embed="rId9" cstate="print"/>
          <a:srcRect/>
          <a:stretch>
            <a:fillRect/>
          </a:stretch>
        </p:blipFill>
        <p:spPr bwMode="auto">
          <a:xfrm>
            <a:off x="6645275" y="3927475"/>
            <a:ext cx="1044575" cy="10461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6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Title 1"/>
          <p:cNvSpPr>
            <a:spLocks noGrp="1"/>
          </p:cNvSpPr>
          <p:nvPr>
            <p:ph type="title"/>
          </p:nvPr>
        </p:nvSpPr>
        <p:spPr>
          <a:xfrm>
            <a:off x="269875" y="279400"/>
            <a:ext cx="8604250" cy="1143000"/>
          </a:xfrm>
        </p:spPr>
        <p:txBody>
          <a:bodyPr/>
          <a:lstStyle/>
          <a:p>
            <a:r>
              <a:rPr lang="en-US" smtClean="0"/>
              <a:t>Aging can arise from systems with non-aging components </a:t>
            </a:r>
          </a:p>
        </p:txBody>
      </p:sp>
      <p:pic>
        <p:nvPicPr>
          <p:cNvPr id="44035" name="Picture 3" descr="lnm-lnt-parallel-system"/>
          <p:cNvPicPr>
            <a:picLocks noChangeAspect="1" noChangeArrowheads="1"/>
          </p:cNvPicPr>
          <p:nvPr/>
        </p:nvPicPr>
        <p:blipFill>
          <a:blip r:embed="rId3" cstate="print"/>
          <a:srcRect t="9451" r="2374"/>
          <a:stretch>
            <a:fillRect/>
          </a:stretch>
        </p:blipFill>
        <p:spPr bwMode="auto">
          <a:xfrm>
            <a:off x="3765550" y="1979613"/>
            <a:ext cx="4362450" cy="3600450"/>
          </a:xfrm>
          <a:prstGeom prst="rect">
            <a:avLst/>
          </a:prstGeom>
          <a:noFill/>
          <a:ln w="9525">
            <a:noFill/>
            <a:miter lim="800000"/>
            <a:headEnd/>
            <a:tailEnd/>
          </a:ln>
        </p:spPr>
      </p:pic>
      <p:grpSp>
        <p:nvGrpSpPr>
          <p:cNvPr id="44036" name="Group 2"/>
          <p:cNvGrpSpPr>
            <a:grpSpLocks/>
          </p:cNvGrpSpPr>
          <p:nvPr/>
        </p:nvGrpSpPr>
        <p:grpSpPr bwMode="auto">
          <a:xfrm>
            <a:off x="1116013" y="3160713"/>
            <a:ext cx="1674812" cy="965200"/>
            <a:chOff x="7813" y="4359"/>
            <a:chExt cx="2124" cy="914"/>
          </a:xfrm>
        </p:grpSpPr>
        <p:cxnSp>
          <p:nvCxnSpPr>
            <p:cNvPr id="44038" name="AutoShape 19"/>
            <p:cNvCxnSpPr>
              <a:cxnSpLocks noChangeShapeType="1"/>
            </p:cNvCxnSpPr>
            <p:nvPr/>
          </p:nvCxnSpPr>
          <p:spPr bwMode="auto">
            <a:xfrm>
              <a:off x="7813" y="4793"/>
              <a:ext cx="498" cy="0"/>
            </a:xfrm>
            <a:prstGeom prst="straightConnector1">
              <a:avLst/>
            </a:prstGeom>
            <a:noFill/>
            <a:ln w="9525">
              <a:solidFill>
                <a:srgbClr val="000000"/>
              </a:solidFill>
              <a:round/>
              <a:headEnd/>
              <a:tailEnd/>
            </a:ln>
          </p:spPr>
        </p:cxnSp>
        <p:grpSp>
          <p:nvGrpSpPr>
            <p:cNvPr id="44039" name="Group 4"/>
            <p:cNvGrpSpPr>
              <a:grpSpLocks/>
            </p:cNvGrpSpPr>
            <p:nvPr/>
          </p:nvGrpSpPr>
          <p:grpSpPr bwMode="auto">
            <a:xfrm>
              <a:off x="8311" y="4359"/>
              <a:ext cx="1128" cy="914"/>
              <a:chOff x="8311" y="4359"/>
              <a:chExt cx="1128" cy="914"/>
            </a:xfrm>
          </p:grpSpPr>
          <p:grpSp>
            <p:nvGrpSpPr>
              <p:cNvPr id="44041" name="Group 16"/>
              <p:cNvGrpSpPr>
                <a:grpSpLocks/>
              </p:cNvGrpSpPr>
              <p:nvPr/>
            </p:nvGrpSpPr>
            <p:grpSpPr bwMode="auto">
              <a:xfrm>
                <a:off x="8311" y="4359"/>
                <a:ext cx="1128" cy="194"/>
                <a:chOff x="7426" y="4341"/>
                <a:chExt cx="1128" cy="194"/>
              </a:xfrm>
            </p:grpSpPr>
            <p:cxnSp>
              <p:nvCxnSpPr>
                <p:cNvPr id="44053" name="AutoShape 18"/>
                <p:cNvCxnSpPr>
                  <a:cxnSpLocks noChangeShapeType="1"/>
                </p:cNvCxnSpPr>
                <p:nvPr/>
              </p:nvCxnSpPr>
              <p:spPr bwMode="auto">
                <a:xfrm>
                  <a:off x="7426" y="4438"/>
                  <a:ext cx="1128" cy="0"/>
                </a:xfrm>
                <a:prstGeom prst="straightConnector1">
                  <a:avLst/>
                </a:prstGeom>
                <a:noFill/>
                <a:ln w="9525">
                  <a:solidFill>
                    <a:srgbClr val="000000"/>
                  </a:solidFill>
                  <a:round/>
                  <a:headEnd/>
                  <a:tailEnd/>
                </a:ln>
              </p:spPr>
            </p:cxnSp>
            <p:sp>
              <p:nvSpPr>
                <p:cNvPr id="44054" name="Rectangle 17"/>
                <p:cNvSpPr>
                  <a:spLocks noChangeArrowheads="1"/>
                </p:cNvSpPr>
                <p:nvPr/>
              </p:nvSpPr>
              <p:spPr bwMode="auto">
                <a:xfrm>
                  <a:off x="7738" y="4341"/>
                  <a:ext cx="494" cy="194"/>
                </a:xfrm>
                <a:prstGeom prst="rect">
                  <a:avLst/>
                </a:prstGeom>
                <a:solidFill>
                  <a:srgbClr val="FFFFFF"/>
                </a:solidFill>
                <a:ln w="9525">
                  <a:solidFill>
                    <a:srgbClr val="000000"/>
                  </a:solidFill>
                  <a:miter lim="800000"/>
                  <a:headEnd/>
                  <a:tailEnd/>
                </a:ln>
              </p:spPr>
              <p:txBody>
                <a:bodyPr/>
                <a:lstStyle/>
                <a:p>
                  <a:endParaRPr lang="en-US"/>
                </a:p>
              </p:txBody>
            </p:sp>
          </p:grpSp>
          <p:grpSp>
            <p:nvGrpSpPr>
              <p:cNvPr id="44042" name="Group 13"/>
              <p:cNvGrpSpPr>
                <a:grpSpLocks/>
              </p:cNvGrpSpPr>
              <p:nvPr/>
            </p:nvGrpSpPr>
            <p:grpSpPr bwMode="auto">
              <a:xfrm>
                <a:off x="8311" y="4599"/>
                <a:ext cx="1128" cy="194"/>
                <a:chOff x="7426" y="4341"/>
                <a:chExt cx="1128" cy="194"/>
              </a:xfrm>
            </p:grpSpPr>
            <p:cxnSp>
              <p:nvCxnSpPr>
                <p:cNvPr id="44051" name="AutoShape 15"/>
                <p:cNvCxnSpPr>
                  <a:cxnSpLocks noChangeShapeType="1"/>
                </p:cNvCxnSpPr>
                <p:nvPr/>
              </p:nvCxnSpPr>
              <p:spPr bwMode="auto">
                <a:xfrm>
                  <a:off x="7426" y="4438"/>
                  <a:ext cx="1128" cy="0"/>
                </a:xfrm>
                <a:prstGeom prst="straightConnector1">
                  <a:avLst/>
                </a:prstGeom>
                <a:noFill/>
                <a:ln w="9525">
                  <a:solidFill>
                    <a:srgbClr val="000000"/>
                  </a:solidFill>
                  <a:round/>
                  <a:headEnd/>
                  <a:tailEnd/>
                </a:ln>
              </p:spPr>
            </p:cxnSp>
            <p:sp>
              <p:nvSpPr>
                <p:cNvPr id="44052" name="Rectangle 14"/>
                <p:cNvSpPr>
                  <a:spLocks noChangeArrowheads="1"/>
                </p:cNvSpPr>
                <p:nvPr/>
              </p:nvSpPr>
              <p:spPr bwMode="auto">
                <a:xfrm>
                  <a:off x="7738" y="4341"/>
                  <a:ext cx="494" cy="194"/>
                </a:xfrm>
                <a:prstGeom prst="rect">
                  <a:avLst/>
                </a:prstGeom>
                <a:solidFill>
                  <a:srgbClr val="FFFFFF"/>
                </a:solidFill>
                <a:ln w="9525">
                  <a:solidFill>
                    <a:srgbClr val="000000"/>
                  </a:solidFill>
                  <a:miter lim="800000"/>
                  <a:headEnd/>
                  <a:tailEnd/>
                </a:ln>
              </p:spPr>
              <p:txBody>
                <a:bodyPr/>
                <a:lstStyle/>
                <a:p>
                  <a:endParaRPr lang="en-US"/>
                </a:p>
              </p:txBody>
            </p:sp>
          </p:grpSp>
          <p:grpSp>
            <p:nvGrpSpPr>
              <p:cNvPr id="44043" name="Group 10"/>
              <p:cNvGrpSpPr>
                <a:grpSpLocks/>
              </p:cNvGrpSpPr>
              <p:nvPr/>
            </p:nvGrpSpPr>
            <p:grpSpPr bwMode="auto">
              <a:xfrm>
                <a:off x="8311" y="4839"/>
                <a:ext cx="1128" cy="194"/>
                <a:chOff x="7426" y="4341"/>
                <a:chExt cx="1128" cy="194"/>
              </a:xfrm>
            </p:grpSpPr>
            <p:cxnSp>
              <p:nvCxnSpPr>
                <p:cNvPr id="44049" name="AutoShape 12"/>
                <p:cNvCxnSpPr>
                  <a:cxnSpLocks noChangeShapeType="1"/>
                </p:cNvCxnSpPr>
                <p:nvPr/>
              </p:nvCxnSpPr>
              <p:spPr bwMode="auto">
                <a:xfrm>
                  <a:off x="7426" y="4438"/>
                  <a:ext cx="1128" cy="0"/>
                </a:xfrm>
                <a:prstGeom prst="straightConnector1">
                  <a:avLst/>
                </a:prstGeom>
                <a:noFill/>
                <a:ln w="9525">
                  <a:solidFill>
                    <a:srgbClr val="000000"/>
                  </a:solidFill>
                  <a:round/>
                  <a:headEnd/>
                  <a:tailEnd/>
                </a:ln>
              </p:spPr>
            </p:cxnSp>
            <p:sp>
              <p:nvSpPr>
                <p:cNvPr id="44050" name="Rectangle 11"/>
                <p:cNvSpPr>
                  <a:spLocks noChangeArrowheads="1"/>
                </p:cNvSpPr>
                <p:nvPr/>
              </p:nvSpPr>
              <p:spPr bwMode="auto">
                <a:xfrm>
                  <a:off x="7738" y="4341"/>
                  <a:ext cx="494" cy="194"/>
                </a:xfrm>
                <a:prstGeom prst="rect">
                  <a:avLst/>
                </a:prstGeom>
                <a:solidFill>
                  <a:srgbClr val="FFFFFF"/>
                </a:solidFill>
                <a:ln w="9525">
                  <a:solidFill>
                    <a:srgbClr val="000000"/>
                  </a:solidFill>
                  <a:miter lim="800000"/>
                  <a:headEnd/>
                  <a:tailEnd/>
                </a:ln>
              </p:spPr>
              <p:txBody>
                <a:bodyPr/>
                <a:lstStyle/>
                <a:p>
                  <a:endParaRPr lang="en-US"/>
                </a:p>
              </p:txBody>
            </p:sp>
          </p:grpSp>
          <p:grpSp>
            <p:nvGrpSpPr>
              <p:cNvPr id="44044" name="Group 7"/>
              <p:cNvGrpSpPr>
                <a:grpSpLocks/>
              </p:cNvGrpSpPr>
              <p:nvPr/>
            </p:nvGrpSpPr>
            <p:grpSpPr bwMode="auto">
              <a:xfrm>
                <a:off x="8311" y="5079"/>
                <a:ext cx="1128" cy="194"/>
                <a:chOff x="7426" y="4341"/>
                <a:chExt cx="1128" cy="194"/>
              </a:xfrm>
            </p:grpSpPr>
            <p:cxnSp>
              <p:nvCxnSpPr>
                <p:cNvPr id="44047" name="AutoShape 9"/>
                <p:cNvCxnSpPr>
                  <a:cxnSpLocks noChangeShapeType="1"/>
                </p:cNvCxnSpPr>
                <p:nvPr/>
              </p:nvCxnSpPr>
              <p:spPr bwMode="auto">
                <a:xfrm>
                  <a:off x="7426" y="4438"/>
                  <a:ext cx="1128" cy="0"/>
                </a:xfrm>
                <a:prstGeom prst="straightConnector1">
                  <a:avLst/>
                </a:prstGeom>
                <a:noFill/>
                <a:ln w="9525">
                  <a:solidFill>
                    <a:srgbClr val="000000"/>
                  </a:solidFill>
                  <a:round/>
                  <a:headEnd/>
                  <a:tailEnd/>
                </a:ln>
              </p:spPr>
            </p:cxnSp>
            <p:sp>
              <p:nvSpPr>
                <p:cNvPr id="44048" name="Rectangle 8"/>
                <p:cNvSpPr>
                  <a:spLocks noChangeArrowheads="1"/>
                </p:cNvSpPr>
                <p:nvPr/>
              </p:nvSpPr>
              <p:spPr bwMode="auto">
                <a:xfrm>
                  <a:off x="7738" y="4341"/>
                  <a:ext cx="494" cy="194"/>
                </a:xfrm>
                <a:prstGeom prst="rect">
                  <a:avLst/>
                </a:prstGeom>
                <a:solidFill>
                  <a:srgbClr val="FFFFFF"/>
                </a:solidFill>
                <a:ln w="9525">
                  <a:solidFill>
                    <a:srgbClr val="000000"/>
                  </a:solidFill>
                  <a:miter lim="800000"/>
                  <a:headEnd/>
                  <a:tailEnd/>
                </a:ln>
              </p:spPr>
              <p:txBody>
                <a:bodyPr/>
                <a:lstStyle/>
                <a:p>
                  <a:endParaRPr lang="en-US"/>
                </a:p>
              </p:txBody>
            </p:sp>
          </p:grpSp>
          <p:cxnSp>
            <p:nvCxnSpPr>
              <p:cNvPr id="44045" name="AutoShape 6"/>
              <p:cNvCxnSpPr>
                <a:cxnSpLocks noChangeShapeType="1"/>
              </p:cNvCxnSpPr>
              <p:nvPr/>
            </p:nvCxnSpPr>
            <p:spPr bwMode="auto">
              <a:xfrm>
                <a:off x="8311" y="4456"/>
                <a:ext cx="0" cy="720"/>
              </a:xfrm>
              <a:prstGeom prst="straightConnector1">
                <a:avLst/>
              </a:prstGeom>
              <a:noFill/>
              <a:ln w="9525">
                <a:solidFill>
                  <a:srgbClr val="000000"/>
                </a:solidFill>
                <a:round/>
                <a:headEnd/>
                <a:tailEnd/>
              </a:ln>
            </p:spPr>
          </p:cxnSp>
          <p:cxnSp>
            <p:nvCxnSpPr>
              <p:cNvPr id="44046" name="AutoShape 5"/>
              <p:cNvCxnSpPr>
                <a:cxnSpLocks noChangeShapeType="1"/>
              </p:cNvCxnSpPr>
              <p:nvPr/>
            </p:nvCxnSpPr>
            <p:spPr bwMode="auto">
              <a:xfrm>
                <a:off x="9431" y="4465"/>
                <a:ext cx="0" cy="720"/>
              </a:xfrm>
              <a:prstGeom prst="straightConnector1">
                <a:avLst/>
              </a:prstGeom>
              <a:noFill/>
              <a:ln w="9525">
                <a:solidFill>
                  <a:srgbClr val="000000"/>
                </a:solidFill>
                <a:round/>
                <a:headEnd/>
                <a:tailEnd/>
              </a:ln>
            </p:spPr>
          </p:cxnSp>
        </p:grpSp>
        <p:cxnSp>
          <p:nvCxnSpPr>
            <p:cNvPr id="44040" name="AutoShape 3"/>
            <p:cNvCxnSpPr>
              <a:cxnSpLocks noChangeShapeType="1"/>
            </p:cNvCxnSpPr>
            <p:nvPr/>
          </p:nvCxnSpPr>
          <p:spPr bwMode="auto">
            <a:xfrm>
              <a:off x="9439" y="4793"/>
              <a:ext cx="498" cy="0"/>
            </a:xfrm>
            <a:prstGeom prst="straightConnector1">
              <a:avLst/>
            </a:prstGeom>
            <a:noFill/>
            <a:ln w="9525">
              <a:solidFill>
                <a:srgbClr val="000000"/>
              </a:solidFill>
              <a:round/>
              <a:headEnd/>
              <a:tailEnd/>
            </a:ln>
          </p:spPr>
        </p:cxnSp>
      </p:grpSp>
      <p:sp>
        <p:nvSpPr>
          <p:cNvPr id="22" name="AutoShape 11"/>
          <p:cNvSpPr>
            <a:spLocks noChangeArrowheads="1"/>
          </p:cNvSpPr>
          <p:nvPr/>
        </p:nvSpPr>
        <p:spPr bwMode="auto">
          <a:xfrm>
            <a:off x="461963" y="1277938"/>
            <a:ext cx="6083300" cy="1123950"/>
          </a:xfrm>
          <a:prstGeom prst="roundRect">
            <a:avLst>
              <a:gd name="adj" fmla="val 16667"/>
            </a:avLst>
          </a:prstGeom>
          <a:solidFill>
            <a:schemeClr val="tx1"/>
          </a:solidFill>
          <a:ln w="38100">
            <a:solidFill>
              <a:schemeClr val="bg2"/>
            </a:solidFill>
            <a:round/>
            <a:headEnd/>
            <a:tailEnd/>
          </a:ln>
        </p:spPr>
        <p:txBody>
          <a:bodyPr anchor="ctr">
            <a:spAutoFit/>
          </a:bodyPr>
          <a:lstStyle/>
          <a:p>
            <a:pPr algn="l"/>
            <a:r>
              <a:rPr lang="en-US" sz="2000" b="0">
                <a:solidFill>
                  <a:schemeClr val="bg1"/>
                </a:solidFill>
              </a:rPr>
              <a:t>In essence, characteristics of aging of a system can arise from interactions of non-aging components, i.e., aging is an emergent property. </a:t>
            </a:r>
          </a:p>
        </p:txBody>
      </p:sp>
      <p:sp>
        <p:nvSpPr>
          <p:cNvPr id="23" name="Rectangle 3"/>
          <p:cNvSpPr txBox="1">
            <a:spLocks noChangeArrowheads="1"/>
          </p:cNvSpPr>
          <p:nvPr/>
        </p:nvSpPr>
        <p:spPr bwMode="auto">
          <a:xfrm>
            <a:off x="5070475" y="5694363"/>
            <a:ext cx="3444875" cy="400050"/>
          </a:xfrm>
          <a:prstGeom prst="rect">
            <a:avLst/>
          </a:prstGeom>
          <a:noFill/>
          <a:ln w="9525">
            <a:noFill/>
            <a:miter lim="800000"/>
            <a:headEnd/>
            <a:tailEnd/>
          </a:ln>
        </p:spPr>
        <p:txBody>
          <a:bodyPr/>
          <a:lstStyle/>
          <a:p>
            <a:pPr marL="342900" indent="-342900" algn="l">
              <a:lnSpc>
                <a:spcPct val="80000"/>
              </a:lnSpc>
              <a:spcBef>
                <a:spcPct val="20000"/>
              </a:spcBef>
              <a:defRPr/>
            </a:pPr>
            <a:r>
              <a:rPr lang="en-US" sz="1600" b="0" kern="0" dirty="0">
                <a:solidFill>
                  <a:schemeClr val="bg2"/>
                </a:solidFill>
                <a:latin typeface="+mn-lt"/>
                <a:ea typeface="+mn-ea"/>
              </a:rPr>
              <a:t>	</a:t>
            </a:r>
            <a:r>
              <a:rPr lang="en-US" sz="1600" b="0" i="1" kern="0" dirty="0" err="1">
                <a:solidFill>
                  <a:schemeClr val="bg2"/>
                </a:solidFill>
                <a:latin typeface="+mn-lt"/>
                <a:ea typeface="+mn-ea"/>
              </a:rPr>
              <a:t>Gavrilov</a:t>
            </a:r>
            <a:r>
              <a:rPr lang="en-US" sz="1600" b="0" i="1" kern="0" dirty="0">
                <a:solidFill>
                  <a:schemeClr val="bg2"/>
                </a:solidFill>
                <a:latin typeface="+mn-lt"/>
                <a:ea typeface="+mn-ea"/>
              </a:rPr>
              <a:t> &amp; </a:t>
            </a:r>
            <a:r>
              <a:rPr lang="en-US" sz="1600" b="0" i="1" kern="0" dirty="0" err="1">
                <a:solidFill>
                  <a:schemeClr val="bg2"/>
                </a:solidFill>
                <a:latin typeface="+mn-lt"/>
                <a:ea typeface="+mn-ea"/>
              </a:rPr>
              <a:t>Gavrilova</a:t>
            </a:r>
            <a:r>
              <a:rPr lang="en-US" sz="1600" b="0" kern="0" dirty="0">
                <a:solidFill>
                  <a:schemeClr val="bg2"/>
                </a:solidFill>
                <a:latin typeface="+mn-lt"/>
                <a:ea typeface="+mn-ea"/>
              </a:rPr>
              <a:t>, 2001 JTB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93830" y="126170"/>
            <a:ext cx="7772400" cy="1143000"/>
          </a:xfrm>
        </p:spPr>
        <p:txBody>
          <a:bodyPr/>
          <a:lstStyle/>
          <a:p>
            <a:r>
              <a:rPr lang="en-US" dirty="0" smtClean="0"/>
              <a:t>Redundancy increases the latency of failure.</a:t>
            </a:r>
            <a:endParaRPr lang="en-US" dirty="0"/>
          </a:p>
        </p:txBody>
      </p:sp>
      <p:pic>
        <p:nvPicPr>
          <p:cNvPr id="4" name="Picture 1" descr="C:\Users\hqin\Pictures\work.collections\plane.jpg"/>
          <p:cNvPicPr>
            <a:picLocks noChangeAspect="1" noChangeArrowheads="1"/>
          </p:cNvPicPr>
          <p:nvPr/>
        </p:nvPicPr>
        <p:blipFill>
          <a:blip r:embed="rId2" cstate="print"/>
          <a:srcRect l="6048" t="41606" r="4239" b="22839"/>
          <a:stretch>
            <a:fillRect/>
          </a:stretch>
        </p:blipFill>
        <p:spPr bwMode="auto">
          <a:xfrm>
            <a:off x="3880710" y="4581150"/>
            <a:ext cx="3490769" cy="921720"/>
          </a:xfrm>
          <a:prstGeom prst="rect">
            <a:avLst/>
          </a:prstGeom>
          <a:noFill/>
        </p:spPr>
      </p:pic>
      <p:pic>
        <p:nvPicPr>
          <p:cNvPr id="330756" name="Picture 4" descr="https://encrypted-tbn0.gstatic.com/images?q=tbn:ANd9GcQKDif75w9eeIpgr20K1NbLfFMWq-PHdeIkBg-En41SHniCb9RB"/>
          <p:cNvPicPr>
            <a:picLocks noChangeAspect="1" noChangeArrowheads="1"/>
          </p:cNvPicPr>
          <p:nvPr/>
        </p:nvPicPr>
        <p:blipFill>
          <a:blip r:embed="rId3" cstate="print"/>
          <a:srcRect l="2743" t="11789" r="1257" b="19831"/>
          <a:stretch>
            <a:fillRect/>
          </a:stretch>
        </p:blipFill>
        <p:spPr bwMode="auto">
          <a:xfrm>
            <a:off x="1192360" y="2276850"/>
            <a:ext cx="2304300" cy="954639"/>
          </a:xfrm>
          <a:prstGeom prst="rect">
            <a:avLst/>
          </a:prstGeom>
          <a:noFill/>
        </p:spPr>
      </p:pic>
      <p:pic>
        <p:nvPicPr>
          <p:cNvPr id="330758" name="Picture 6" descr="http://us.123rf.com/400wm/400/400/disorderly/disorderly1006/disorderly100600139/7262987-single-engine-airplane-against-a-clear-sky.jpg"/>
          <p:cNvPicPr>
            <a:picLocks noChangeAspect="1" noChangeArrowheads="1"/>
          </p:cNvPicPr>
          <p:nvPr/>
        </p:nvPicPr>
        <p:blipFill>
          <a:blip r:embed="rId4" cstate="print"/>
          <a:srcRect l="4419" t="39560" r="6427" b="15385"/>
          <a:stretch>
            <a:fillRect/>
          </a:stretch>
        </p:blipFill>
        <p:spPr bwMode="auto">
          <a:xfrm>
            <a:off x="270640" y="1355130"/>
            <a:ext cx="2514122" cy="844910"/>
          </a:xfrm>
          <a:prstGeom prst="rect">
            <a:avLst/>
          </a:prstGeom>
          <a:noFill/>
        </p:spPr>
      </p:pic>
      <p:pic>
        <p:nvPicPr>
          <p:cNvPr id="330760" name="Picture 8" descr="https://encrypted-tbn3.gstatic.com/images?q=tbn:ANd9GcSwo2QpgoLOtJhv2kkKaiD5MiDpwDZYyzmy5eHLc-lCtPJHJMR7ZA"/>
          <p:cNvPicPr>
            <a:picLocks noChangeAspect="1" noChangeArrowheads="1"/>
          </p:cNvPicPr>
          <p:nvPr/>
        </p:nvPicPr>
        <p:blipFill>
          <a:blip r:embed="rId5" cstate="print"/>
          <a:srcRect t="10897" r="5476" b="34616"/>
          <a:stretch>
            <a:fillRect/>
          </a:stretch>
        </p:blipFill>
        <p:spPr bwMode="auto">
          <a:xfrm>
            <a:off x="2421320" y="3429000"/>
            <a:ext cx="2457920" cy="960125"/>
          </a:xfrm>
          <a:prstGeom prst="rect">
            <a:avLst/>
          </a:prstGeom>
          <a:noFill/>
        </p:spPr>
      </p:pic>
      <p:pic>
        <p:nvPicPr>
          <p:cNvPr id="9" name="Picture 3" descr="lnm-lnt-parallel-system"/>
          <p:cNvPicPr>
            <a:picLocks noChangeAspect="1" noChangeArrowheads="1"/>
          </p:cNvPicPr>
          <p:nvPr/>
        </p:nvPicPr>
        <p:blipFill>
          <a:blip r:embed="rId6" cstate="print"/>
          <a:srcRect t="9451" r="2374"/>
          <a:stretch>
            <a:fillRect/>
          </a:stretch>
        </p:blipFill>
        <p:spPr bwMode="auto">
          <a:xfrm>
            <a:off x="4994455" y="896953"/>
            <a:ext cx="3533260" cy="2916097"/>
          </a:xfrm>
          <a:prstGeom prst="rect">
            <a:avLst/>
          </a:prstGeom>
          <a:noFill/>
          <a:ln w="9525">
            <a:noFill/>
            <a:miter lim="800000"/>
            <a:headEnd/>
            <a:tailEnd/>
          </a:ln>
        </p:spPr>
      </p:pic>
      <p:pic>
        <p:nvPicPr>
          <p:cNvPr id="8" name="Picture 3" descr="all_39c_gray_with_label"/>
          <p:cNvPicPr>
            <a:picLocks noChangeAspect="1" noChangeArrowheads="1"/>
          </p:cNvPicPr>
          <p:nvPr/>
        </p:nvPicPr>
        <p:blipFill>
          <a:blip r:embed="rId7" cstate="print"/>
          <a:srcRect r="21826" b="-2026"/>
          <a:stretch>
            <a:fillRect/>
          </a:stretch>
        </p:blipFill>
        <p:spPr bwMode="auto">
          <a:xfrm>
            <a:off x="693095" y="4518454"/>
            <a:ext cx="1651415" cy="1675706"/>
          </a:xfrm>
          <a:prstGeom prst="rect">
            <a:avLst/>
          </a:prstGeom>
          <a:noFill/>
          <a:ln w="9525">
            <a:noFill/>
            <a:miter lim="800000"/>
            <a:headEnd/>
            <a:tailEnd/>
          </a:ln>
        </p:spPr>
      </p:pic>
      <p:sp>
        <p:nvSpPr>
          <p:cNvPr id="3" name="TextBox 2"/>
          <p:cNvSpPr txBox="1"/>
          <p:nvPr/>
        </p:nvSpPr>
        <p:spPr>
          <a:xfrm>
            <a:off x="2306105" y="5656490"/>
            <a:ext cx="1920768" cy="523220"/>
          </a:xfrm>
          <a:prstGeom prst="rect">
            <a:avLst/>
          </a:prstGeom>
          <a:noFill/>
        </p:spPr>
        <p:txBody>
          <a:bodyPr wrap="none" rtlCol="0">
            <a:spAutoFit/>
          </a:bodyPr>
          <a:lstStyle/>
          <a:p>
            <a:r>
              <a:rPr lang="en-US" dirty="0" smtClean="0">
                <a:solidFill>
                  <a:schemeClr val="bg1"/>
                </a:solidFill>
              </a:rPr>
              <a:t>Robustness</a:t>
            </a:r>
            <a:endParaRPr 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07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07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07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362200"/>
            <a:ext cx="5410200" cy="1143000"/>
          </a:xfrm>
        </p:spPr>
        <p:txBody>
          <a:bodyPr/>
          <a:lstStyle/>
          <a:p>
            <a:pPr lvl="0">
              <a:defRPr/>
            </a:pPr>
            <a:r>
              <a:rPr lang="en-US" dirty="0" smtClean="0"/>
              <a:t>The key of modeling in biology is how to model the phenotype. </a:t>
            </a:r>
            <a:endParaRPr lang="en-US" dirty="0"/>
          </a:p>
        </p:txBody>
      </p:sp>
      <p:sp>
        <p:nvSpPr>
          <p:cNvPr id="4" name="Title 1"/>
          <p:cNvSpPr txBox="1">
            <a:spLocks/>
          </p:cNvSpPr>
          <p:nvPr/>
        </p:nvSpPr>
        <p:spPr bwMode="auto">
          <a:xfrm>
            <a:off x="457199" y="381000"/>
            <a:ext cx="7840085" cy="1905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l" eaLnBrk="0" hangingPunct="0"/>
            <a:r>
              <a:rPr lang="en-US" kern="0" dirty="0" smtClean="0">
                <a:solidFill>
                  <a:srgbClr val="0000FF"/>
                </a:solidFill>
                <a:latin typeface="Times New Roman"/>
                <a:cs typeface="+mj-cs"/>
              </a:rPr>
              <a:t>How can we model aging using networks?</a:t>
            </a:r>
            <a:endParaRPr kumimoji="0" lang="en-US" sz="2800" i="0" u="none" strike="noStrike" kern="0" cap="none" spc="0" normalizeH="0" baseline="0" noProof="0" dirty="0" smtClean="0">
              <a:ln>
                <a:noFill/>
              </a:ln>
              <a:solidFill>
                <a:schemeClr val="bg1"/>
              </a:solidFill>
              <a:effectLst/>
              <a:uLnTx/>
              <a:uFillTx/>
              <a:latin typeface="+mj-lt"/>
              <a:ea typeface="ＭＳ Ｐゴシック" charset="-128"/>
              <a:cs typeface="+mj-cs"/>
            </a:endParaRPr>
          </a:p>
        </p:txBody>
      </p:sp>
      <p:pic>
        <p:nvPicPr>
          <p:cNvPr id="5" name="Picture 4"/>
          <p:cNvPicPr>
            <a:picLocks noChangeAspect="1"/>
          </p:cNvPicPr>
          <p:nvPr/>
        </p:nvPicPr>
        <p:blipFill>
          <a:blip r:embed="rId2" cstate="print"/>
          <a:stretch>
            <a:fillRect/>
          </a:stretch>
        </p:blipFill>
        <p:spPr>
          <a:xfrm>
            <a:off x="6069795" y="1988812"/>
            <a:ext cx="1920250" cy="2880376"/>
          </a:xfrm>
          <a:prstGeom prst="rect">
            <a:avLst/>
          </a:prstGeom>
        </p:spPr>
      </p:pic>
      <p:pic>
        <p:nvPicPr>
          <p:cNvPr id="6" name="Picture 3" descr="all_39c_gray_with_label"/>
          <p:cNvPicPr>
            <a:picLocks noChangeAspect="1" noChangeArrowheads="1"/>
          </p:cNvPicPr>
          <p:nvPr/>
        </p:nvPicPr>
        <p:blipFill>
          <a:blip r:embed="rId3" cstate="print"/>
          <a:srcRect r="21826" b="-2026"/>
          <a:stretch>
            <a:fillRect/>
          </a:stretch>
        </p:blipFill>
        <p:spPr bwMode="auto">
          <a:xfrm>
            <a:off x="7221945" y="471815"/>
            <a:ext cx="1305770" cy="132497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85855" y="2484735"/>
            <a:ext cx="7772400" cy="1143000"/>
          </a:xfrm>
        </p:spPr>
        <p:txBody>
          <a:bodyPr/>
          <a:lstStyle/>
          <a:p>
            <a:pPr lvl="0"/>
            <a:r>
              <a:rPr lang="en-US" b="1" dirty="0" smtClean="0"/>
              <a:t>The key phenotype for modeling aging is _____</a:t>
            </a:r>
            <a:endParaRPr lang="en-US" b="1" dirty="0"/>
          </a:p>
        </p:txBody>
      </p:sp>
      <p:sp>
        <p:nvSpPr>
          <p:cNvPr id="326662" name="AutoShape 6" descr="data:image/jpeg;base64,/9j/4AAQSkZJRgABAQAAAQABAAD/2wCEAAkGBxMSEhQUEhQUFRUWGBgXFhQYFxcUFBgWGBcWFhcUFhQaHCggGBolHRcUITEhJSkrLi4uFx8zODMsNygtLisBCgoKDg0OGBAPGCwcHBwsLCwsLCwsLCwsLCwsLCwsLCwsLCwsLCwsLCwsLCwsLCwsLCwsLCwrLCwsLCwsLCw3LP/AABEIAQMAwwMBIgACEQEDEQH/xAAcAAEAAgMBAQEAAAAAAAAAAAAABQYDBAcCAQj/xABDEAABAwEFBQUECQIFAwUAAAABAAIDEQQFEiExBkFRYXETIoGRoQcUMrEjQlJygsHR4fBioiQzkrLCY8PSFRZDU4P/xAAYAQEBAQEBAAAAAAAAAAAAAAAAAQIDBP/EAB4RAQEBAQEAAgMBAAAAAAAAAAABEQIxEkETIVED/9oADAMBAAIRAxEAPwDuCIiAiIgIiICIiAi17Xbo4hWR7W9Tmeg1Kg7XtlC3KNrnnj8I9c/RS9SeriyIqPLtpL9VkY64nfmFgftfaDoWDo39Ss/ki/Gr+i58NrLTxb/pCyt2xn3iI/hd/wCSn5IfGr4iqFn20P8A8kVebT+R/VS9j2ms0mWPAeDxh/u09VqdyplTCL401zGY4r6tIIiICIiAiIgIiICIiAiIgIirO0m0wirHCQZNHO1DOXN3yUtkJEtet8RWcfSOzOjBm4+G4cyqdee1U0uTPom/0nvnq7d4UVdntZc4kkuccySaknqvkbXOXHru1uRnLqmpqSdSdfPevojWaKzLN2JHBYaaogTsltGI8V9bGoNQwr52ZW72a+OjTRqVXwkLZ7FeHQIFit8sBrFI5v8ATqw9WnLx1VpuzbNpo20NwH7balniNW+qqZavLo1qd2JZrq8UjXAOaQ5pzBBqCOII1Xtcsui9pbK6sfeZWroie6ebfsu5jxqujXTekdpjEkZy0LTk5rt7XDcV356lYsxuoiLSCIiAiIgIiICIonaS9xZoiR/mOyYOf2jyH6KW4IvazaEx1hhPfp33j6oP1R/Vz3ddKFK+uQXueQmpJJJzJOpJzJJX2zw7yuF6266SFmsylbPAvFmiUjBGsqMhR0azleSURrGNeSxbS8PapitaiL04L5RQfKL4Wr0iKwPiXgRrZIXwhEaEsa83beElmk7WPo9u57fsu560O7zrvOatKaGisuDp9229k8bZIzVrvMHe0jcQcltLmWzV8myTUcfoZDSTg126QeGR5U4BdNBXp562OdmCIi0giIgIiIBK5dtDeRnmc8fCMmD+kaHxzPirntleHZQYR8Uvd/D9Y+WX4lz5jalcv9L9N8x8igqt0R6Be4o8lla1cdaZYmLcasETVmqrECvrY18Dl7EiD4WrG9ZC5eCqMRYsblme5YCs1XleqL6AhKg8ohRFFimCypK2rDyRENawKq8bB3kXwmF5q+GgB+1EfgPhQt/COKotoOVVu3Fb+wmjl3N7j+cbqV8u6fwrpxcqWOqoiL0OYiIgIiIOebcWzFacG6NrW+Lu8T6t8lE2Rm9fNop8VqmP/UcP9JwfkstlFAP5pVebr10jcjGS9xhfI82+J/VZIysKzAUWN7lkcVqTSLSPeNemvUc6fNffeEEl2y8OlUW+0I20IqSqvoK0RaV5NpUG+XLwZFpdoUEig3MS+hy12uqgcg2Qsg+B/T81gBWV+TDzQQ0gq1YYJKih/lV7a+oUc2SjyDu/JaiOwbN2gyWaJxzIbhJ5sJYT/apNVzYSXFZ3A7pHeRa13zJVjXpnjnRERUEREHGraazO++4+pUth7o/m5QttcRM777v9xUu2WoA4DPxXmroy2OTvFvFtfJbLQo67zWf8J9VKPbQrKvLnLUkYSt8RrM2JBDmzlefdSeKnREBwXrLdRXEVqWx9Vh7Kis0oYdaArSms7SoqEcvcVmeVKwWFbtGN415IItt3uWT3CnNSLZxTnwX33noqIwWchGxKTMld4PgsZj5KDWgjzqsV5PpG7oVJMbQFRl7MJY4ckEFZn5D+b1GzSfSHmVtWN2Q6KNl/zqDitRHWPZ676KT7zf8Ab+ytiqXs7H0Un3mj+391bV358YvoiItIIiION39BSaTlI8eTj+6+2SSgI8fyW7tbFgtUzeLsQ/EA75kqLDqNDd7jhHUrz10T2ztnq579xNB0CkpxnVZbPC2KFu4KFvK9AK7h81mq35Lexg1b4rVderTo9vmAqBfO0bnEthoTvfuHjvUTHYnTHvvc4+QWpx/U10s21xcMLmEVzqTWm+lN62RaOZ6LnUez+HNpeDyJWb3i1QZ4jIwbnajoU+P8NdGY5pCytI5Kj2baRuGta11FaEHgRuXiTa9gIFQOpWfjTV9dMANQtN0p/dVSLaaMfE+h9PBZZr6rQ4wQmKn3yBuZK0bdbJKDs8Aqc3SEgBvEAalVW8dpPsd53E/COQG8qEtMssxq9zjyBwj0WpymukC+Y2Zdq09M1lh2iZXRw5lpouXQ2JxFWuI6OdX5rfs14WqznUvb9l2Y80vBrrljtbX5g6r5bLPUGiq2zt/wzbuzk3t3HordZZg7ukrOCgWoGN7mcKkdCaqMcaPHMqx7V2fDLG/7wPhmFWicUg6rUHYfZy3/AA7z/wBSnk1v6q1qv7Cw4bIw/ac53rhHo0KwLvPGKIiKoIiIObe02z4ZmP3PZTxaTX0LVW7CcUsTa76+QXQ/aLdhls2Noq6I4qcWn4vLI+BXMrslpaIab3U8CCFx7n7bi17S3kYosxoK5fPNctvC9pLQSBUN38TyPDorp7SrRQYdK0b5kVVEuptQQOOp1U5n2VuWC7hqd25T9jsXAGvAZeqx3bBXyHmrFYI6DdVLVkUy2WW0wd4ySOjbmHFxq3hiG/rorVd+GeFr6UJHeHB28KRtdnD2EPAoQQeFN6ql32k2e0MihkbLE8kOb8RaaUBxDhQeCnp4idprmax+JopXI/kVubHbLs7Ul7a0AIJzzKn75suNzG0qSQrDc9kDS6mgAHkEtEReV0RCOSrG/WpkK5V3qlWyzNZG54zyFPHQrpt82fE146/IrnNthPYuZvFP7SkKrsTakU0HzXuZznuEbK1rUlpoajUV3ALMyoYcI740y5603qU2dsLM3VxOpQnhU1OXEneV0Zerku9zCXPOIuFM8w0Dgd5U4bL3cx/Oi2obGcqZra91yoTzP6LFrWKnarnzLm5EZgjcVLXBfloDxE9ocdzq0qMlK+61oeS0mwhlohP9R/2nJTdMbW2bXdmxzsiHDIcCKKr2QjH0z8BqrZtzLWNnVtfCqhtjbrdabXGyndrV/KNtHOr17rfxBIO23JZ+zs8LDq2NoPWgr61W6iL0OYiIgIiIPjgDkcwdQuHwWWl4PY34YpZaDgGvc1or5LtlqtDY2Oe80a0Ek8guY3fE2SaedjcPavL6akZ1OfWp6krn21yhPaZAXtxDcQT4Ko3S2gK6fedlxgteMtPBUya43wONAXRnRwzHQ8CsSq++9dlHVoBcSAAdCd9eQFSsR2jn+rEwOOhq4/271uRXb2uEUcCK/CKnPX5Kbsl1Rwd4gNfwBxSeLjk3wT9KiILolnaH2uZwB0jGQA5jQeIJW8GxxD6IUA0p+Z3lb/ZufmGDlUl3qtiGxAHE84iPIcgFm0YrtsxqZX6n4Rwy/RfL9vI2awSSBwbI/ux8S9xpUDeQMTvBbwmFHyOyjY0kng0CpVD2mtXvbGSYS1rAGsYTUgkkuOWWZp4AKwaezNudZ52YnnBKB2mIkjOtHnmDnXhVWC12cNkOIZVUNarJSZjcvhj9QB+qsNkzBgc3vxtJa4muNrTSg5hpZ1oeCtEdeezJd34dNaD+aKHbdRrQ1Y8fWHdcrPd95FmWYI8lLvkinH0jGk/aGThzqmoopvO1WV1CBIzUFwOY4YxoetVnsm2Msk0bHsYyNxwnUkF3wkHrlpvruVltF0YRk6rdKEYhTgRvCg5LgY1wd2b6Ah30bsTDQ1GRBI6CibKq2MYKZKNtABnjG9tXHyoPmvsd4POUcUhOnwkeZKy2Gwua4l5xSvpUDMNbwqoNXaxhMfQNd5HP0JVm9j1mb2E8lO8ZRHX+lsbHgecjlhv278UQ3kDzG8Ld9mVqjZE6zgEPxOkqfrVoCBwLQGinAV401x6l8XlERdmBERAREQQW21mdJY5AypIo4gakA1OXLXwXP9nL1DW4TTd8111ce25u91ntTy0YWvOOOmQIObgOjqinAt4rn3PtqLe7BM2o1UXLZpI64aj1CjLi2ibSjtQrDHeTZeQXKtI5sU7ssQAOtBRefc2s+KpOuamDaGt+EZqLll7xc45qKr0t4Wwz91jWwg0pTMt0rWuqsYiLtei0Pew91AKAbgpnQNHPP9FqohNu3GOxYI/ikexoFQCQHYzTj8IqqNHb3PAicwtI1rl6KW2stjprf2WoiDQ0c3APc7qageAXy+bM0OjI1II8MtVUYr2JErDoeyjNd+moWewGT3iGSR1AXBoJoKh9WnoKO1Xu2Rtfao27sEYPQV/RZtpIu4XEZNBHSvL+aIrJb4KOduNc+lf3CjrdbpWBjYmhznuA71Q1raGpyNToBTmpOOUywQy73MIJ4lpLCTzNK+K8MY05OFeqglLtkfQCQZ9cvVbhs5Bqwvby18isVnAIBrWnFStnlbTMjpwWRgisT5MnSOpv+qtoWaOFpwnx3rzaLTQVB9VX7bfQIIcQDpkgk77vNoaDXgo7YYuktgwVo1xcTuDaOrU86geKrdonMga0HvE+QXW9hbm92swDm0kkON/Hg0HoKZbiSunM2pViREXZgREQEREBal6XZFaGdnMwPbqK5EH7TXDNp5jNbaIOPbTbGSWZxc0udDq2TeB9mSmh56H0UfY7Q+MUrWm8ZrtN4WYSxSRnR7HMPRzSPzX5yDZGtL4yQQM6arl1y3KvEF9HTete03iHVFaFYNjLNJb+2jJaJImte00w4qkgg7hu3b1p3tZHMJDgQ5po5pyIKxipi4oquxKxOfQtpzUNs6zDHU6mgHqpa0QO0BzpWvAqUc62klfFeEsg+vgc3gW4Gt+bSsbLc6VwL9VZrzu4TikrSQ0kh7cnNJ1pyO8HLJe7q2fs0ZDi2SUg5B5AZX7rQK+NVrYK/bX0tLXVyLaV5tc79Qty8rc90ZFG55F1N2/LRSW1FvxzCN8TXtDQRQYSzkwjMbuSj7JZIzm2ORxGgkcCwHjhDRXxyUo2LG7s7NZozke+SODXuLm+hXqRtc+tV4mY54e45uFK+Br8lkeNODqUPAoM8FoDTSpS0WxjTUuz4b1FztcBnqDQ/kp64NmzMx0z+7G0E1I1wipDRv66dUk0Rct6l+gP6rSisb5nhjBiefqtzdQb6DNQhtU84c5zsLWtBwN7re8aAZa79VdvYvd/+ItEp+pE1g//AEeT/wBr1VnKWrhsjsdHZwJJWh02oBzazgBuLuflxNtRF2kxgREVBERAREQEREBcQfZw20yMpkZJGH/U5q7euOX03Dbphwmc7zOL81jtrlg2JtPulvYHZBxMLzyeQ1n9/ZeZUv7Q4/8AGOpvZET5kfkFE7S2SvfGWLIkbnDNpr4eikpnf+oNgmxASYRHMDlR7CTioNQQXGmSxv6xWzd7KOFNGNFBzOSl4Dk48MvIfqoywXbNVlC2heWb82gVxUr6VWWxwSj3hmjW0cHEEh2I0oOFDWvBTBnZAOwqMySSePJfG2doYKU0rqsN3wOlgLy5zTVzANMOHWo396q+XFZnvildK2hBwAb+7XER47+SnxXUU6xtktTy4gDCBn0FPmV6sNiImc0HICqk9lLJ2olldqHOiHNzSQ8+lPAr5dF1SSST46taw4W0yxVGIZ8A0t03nkmU1oWezAPlZuLa/wA9FgEQMBrq05cVuQWKR8szWmgjoC6muJocB4VFVp2a7J5IQ7JmN1A05EioGIncEwYbU0ODCPrDPwzBVsvi3dlc4DcnSRtibTjIO8R+HGVWo7mkGrhVpwjWnHF+y+7TXiHFkMZxRwMwg/akoAT6AeB4rUuJVds1mwwnL4nAeDBT5k+S6D7JoAIrQ4DWRrP9La/81WbfZBGxjd7G5/eOZ9Srr7MoqWRx+1K8+jW/8VefS+LaiIurAiIgIiICIiAiIgLkW10eG8J/vMPnGyv5rrq5xt/Y8Nra/dKz+5mR9C1Y78XlrwWft4nM3ubl99ubVXrrtxifhqG4nAZjQjj6qeueXD1C0NpbtAlxtybJ3hydqR55rlG1ks1plbh7lSHYgQcgAaHxyXttvzkqC1h0cchUblXLnvd8WFr2lzQaYhmcJ1Hnmpt14tfA6hAwE0qM6UNMj1C1qYywXm3A4GoFTQkGjshUig41WSyXvGGEOqzPeDmOOXjkvs9qaWxPaARkSKbssVPL1Xp9pZ2hFBhLDnurkWjyxeSaFjviJrMnADE52eWriS6hzP7r1Y77YGvJq0E5Eg97IAUpxpotV8rDDQs7wJFKZkE92nUUX22WlpLC0AjE2vyI6ppj3DejRE/Ihx3HU1ORHgFrz3mfo6NPdGY4eO/QL1PM0S1OGlDkfDP09TwUJbL2AxAZnG0jnTd0U0erwvJ7GuOQJcaVrUmmWXWij7ns9Xtrm2IBzubt3qfRfGRPkdjk3Z03KUs8PYwVPxPOJ3TcP5xWdVG3nNRpJ1c7910X2ex0sMR+0ZHecjqelFyy+JCaV0IquybN2Iw2WGN2rWDF945n1JXT/P1npJIiLqyIiICIiAiIgIiICp/tFgOGCTc15aeWMCh8208Qrgte8LGyaN8Ugq14oePIjgQaEHiFOpsxY5m2PC6u4qRlYJGYHZ7x1Udamus0hhm1Hwu3ObucOvDcards7wRkV5/K2i22UsPEcd46hbUUbXZHXipCWz168VpGE1NNRqgSWUFrc9D4dQssLnaEnIOHLLSvFY2NNKdFsk5da+qmjRL3BpbiOdc67t/RYpJC7CKnlypwXvAsWYIQY5hWuZqcvDSq82awtHgswZmssOfSvmivUcYcQKd0a8zw6LDfM+LuhbD5MIPooC8bVTfmK+aIwxQmeSOJubi7D4k/Leu6gKhezXZsxj3qUd94+jadzSM3nmdByrxV9XfiZGLRERbQREQEREBERAREQEREEZftxQ2tobKCC34Xtye2utDvHI5Kn2zZW02fvRETMG4CklPu518D4LoaLN5lWXHMrBezSaHLkd3I8FJMiZVzmsFXUq7PQaZaKY2k2TjtPfYeym+2B3Xcnt39deuiqfutrspIljdhH12jGynUaeNFyvNjW6mH2euixOgzolgvKORtC7PlRSeFgzGeWvkpgg7ZZqDnqo9ra9Qp2RwcT89yi7RJHHm4+FaqYr3DZK5nTfwWjjjhGBm7Ib6eawWi+i/uRAuJ0a2pcfAZrbunYu0zuDpqws3k/wCYRwazd1d5FJLTWlHFNaX9lZ2lzvrHRrRxc7cPmrRc3s9Y1wktMnakZ9m0Ujr/AFE5vHlzqrbdd2xWeMRxNDWjXeXHe5x3nmttdueJGLQBERbQREQEREBERAREQEREBERAREQEREELfGzMFo7xBjk/+xlGu/ENHeOar9p2TtjBSKZkg4OrG7/kCr0izeZV1zr/ANsXg4UJhbzxn8mrNYvZ25zq2meo3sjFK8u0du6AdVf0T4Q2tO7Lqhs7cMMbWDfQZnm5xzceZK3F9RaR8RfUQfEREBERAREQEREBERAREQEREBERAREQEREBERAREQEREBERAREQEREBER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6664" name="AutoShape 8" descr="data:image/jpeg;base64,/9j/4AAQSkZJRgABAQAAAQABAAD/2wCEAAkGBxMSEhQUEhQUFRUWGBgXFhQYFxcUFBgWGBcWFhcUFhQaHCggGBolHRcUITEhJSkrLi4uFx8zODMsNygtLisBCgoKDg0OGBAPGCwcHBwsLCwsLCwsLCwsLCwsLCwsLCwsLCwsLCwsLCwsLCwsLCwsLCwsLCwrLCwsLCwsLCw3LP/AABEIAQMAwwMBIgACEQEDEQH/xAAcAAEAAgMBAQEAAAAAAAAAAAAABQYDBAcCAQj/xABDEAABAwEFBQUECQIFAwUAAAABAAIDEQQFEiExBkFRYXETIoGRoQcUMrEjQlJygsHR4fBioiQzkrLCY8PSFRZDU4P/xAAYAQEBAQEBAAAAAAAAAAAAAAAAAQIDBP/EAB4RAQEBAQEAAgMBAAAAAAAAAAABEQIxEkETIVED/9oADAMBAAIRAxEAPwDuCIiAiIgIiICIiAi17Xbo4hWR7W9Tmeg1Kg7XtlC3KNrnnj8I9c/RS9SeriyIqPLtpL9VkY64nfmFgftfaDoWDo39Ss/ki/Gr+i58NrLTxb/pCyt2xn3iI/hd/wCSn5IfGr4iqFn20P8A8kVebT+R/VS9j2ms0mWPAeDxh/u09VqdyplTCL401zGY4r6tIIiICIiAiIgIiICIiAiIgIirO0m0wirHCQZNHO1DOXN3yUtkJEtet8RWcfSOzOjBm4+G4cyqdee1U0uTPom/0nvnq7d4UVdntZc4kkuccySaknqvkbXOXHru1uRnLqmpqSdSdfPevojWaKzLN2JHBYaaogTsltGI8V9bGoNQwr52ZW72a+OjTRqVXwkLZ7FeHQIFit8sBrFI5v8ATqw9WnLx1VpuzbNpo20NwH7balniNW+qqZavLo1qd2JZrq8UjXAOaQ5pzBBqCOII1Xtcsui9pbK6sfeZWroie6ebfsu5jxqujXTekdpjEkZy0LTk5rt7XDcV356lYsxuoiLSCIiAiIgIiICIonaS9xZoiR/mOyYOf2jyH6KW4IvazaEx1hhPfp33j6oP1R/Vz3ddKFK+uQXueQmpJJJzJOpJzJJX2zw7yuF6266SFmsylbPAvFmiUjBGsqMhR0azleSURrGNeSxbS8PapitaiL04L5RQfKL4Wr0iKwPiXgRrZIXwhEaEsa83beElmk7WPo9u57fsu560O7zrvOatKaGisuDp9229k8bZIzVrvMHe0jcQcltLmWzV8myTUcfoZDSTg126QeGR5U4BdNBXp562OdmCIi0giIgIiIBK5dtDeRnmc8fCMmD+kaHxzPirntleHZQYR8Uvd/D9Y+WX4lz5jalcv9L9N8x8igqt0R6Be4o8lla1cdaZYmLcasETVmqrECvrY18Dl7EiD4WrG9ZC5eCqMRYsblme5YCs1XleqL6AhKg8ohRFFimCypK2rDyRENawKq8bB3kXwmF5q+GgB+1EfgPhQt/COKotoOVVu3Fb+wmjl3N7j+cbqV8u6fwrpxcqWOqoiL0OYiIgIiIOebcWzFacG6NrW+Lu8T6t8lE2Rm9fNop8VqmP/UcP9JwfkstlFAP5pVebr10jcjGS9xhfI82+J/VZIysKzAUWN7lkcVqTSLSPeNemvUc6fNffeEEl2y8OlUW+0I20IqSqvoK0RaV5NpUG+XLwZFpdoUEig3MS+hy12uqgcg2Qsg+B/T81gBWV+TDzQQ0gq1YYJKih/lV7a+oUc2SjyDu/JaiOwbN2gyWaJxzIbhJ5sJYT/apNVzYSXFZ3A7pHeRa13zJVjXpnjnRERUEREHGraazO++4+pUth7o/m5QttcRM777v9xUu2WoA4DPxXmroy2OTvFvFtfJbLQo67zWf8J9VKPbQrKvLnLUkYSt8RrM2JBDmzlefdSeKnREBwXrLdRXEVqWx9Vh7Kis0oYdaArSms7SoqEcvcVmeVKwWFbtGN415IItt3uWT3CnNSLZxTnwX33noqIwWchGxKTMld4PgsZj5KDWgjzqsV5PpG7oVJMbQFRl7MJY4ckEFZn5D+b1GzSfSHmVtWN2Q6KNl/zqDitRHWPZ676KT7zf8Ab+ytiqXs7H0Un3mj+391bV358YvoiItIIiION39BSaTlI8eTj+6+2SSgI8fyW7tbFgtUzeLsQ/EA75kqLDqNDd7jhHUrz10T2ztnq579xNB0CkpxnVZbPC2KFu4KFvK9AK7h81mq35Lexg1b4rVderTo9vmAqBfO0bnEthoTvfuHjvUTHYnTHvvc4+QWpx/U10s21xcMLmEVzqTWm+lN62RaOZ6LnUez+HNpeDyJWb3i1QZ4jIwbnajoU+P8NdGY5pCytI5Kj2baRuGta11FaEHgRuXiTa9gIFQOpWfjTV9dMANQtN0p/dVSLaaMfE+h9PBZZr6rQ4wQmKn3yBuZK0bdbJKDs8Aqc3SEgBvEAalVW8dpPsd53E/COQG8qEtMssxq9zjyBwj0WpymukC+Y2Zdq09M1lh2iZXRw5lpouXQ2JxFWuI6OdX5rfs14WqznUvb9l2Y80vBrrljtbX5g6r5bLPUGiq2zt/wzbuzk3t3HordZZg7ukrOCgWoGN7mcKkdCaqMcaPHMqx7V2fDLG/7wPhmFWicUg6rUHYfZy3/AA7z/wBSnk1v6q1qv7Cw4bIw/ac53rhHo0KwLvPGKIiKoIiIObe02z4ZmP3PZTxaTX0LVW7CcUsTa76+QXQ/aLdhls2Noq6I4qcWn4vLI+BXMrslpaIab3U8CCFx7n7bi17S3kYosxoK5fPNctvC9pLQSBUN38TyPDorp7SrRQYdK0b5kVVEuptQQOOp1U5n2VuWC7hqd25T9jsXAGvAZeqx3bBXyHmrFYI6DdVLVkUy2WW0wd4ySOjbmHFxq3hiG/rorVd+GeFr6UJHeHB28KRtdnD2EPAoQQeFN6ql32k2e0MihkbLE8kOb8RaaUBxDhQeCnp4idprmax+JopXI/kVubHbLs7Ul7a0AIJzzKn75suNzG0qSQrDc9kDS6mgAHkEtEReV0RCOSrG/WpkK5V3qlWyzNZG54zyFPHQrpt82fE146/IrnNthPYuZvFP7SkKrsTakU0HzXuZznuEbK1rUlpoajUV3ALMyoYcI740y5603qU2dsLM3VxOpQnhU1OXEneV0Zerku9zCXPOIuFM8w0Dgd5U4bL3cx/Oi2obGcqZra91yoTzP6LFrWKnarnzLm5EZgjcVLXBfloDxE9ocdzq0qMlK+61oeS0mwhlohP9R/2nJTdMbW2bXdmxzsiHDIcCKKr2QjH0z8BqrZtzLWNnVtfCqhtjbrdabXGyndrV/KNtHOr17rfxBIO23JZ+zs8LDq2NoPWgr61W6iL0OYiIgIiIPjgDkcwdQuHwWWl4PY34YpZaDgGvc1or5LtlqtDY2Oe80a0Ek8guY3fE2SaedjcPavL6akZ1OfWp6krn21yhPaZAXtxDcQT4Ko3S2gK6fedlxgteMtPBUya43wONAXRnRwzHQ8CsSq++9dlHVoBcSAAdCd9eQFSsR2jn+rEwOOhq4/271uRXb2uEUcCK/CKnPX5Kbsl1Rwd4gNfwBxSeLjk3wT9KiILolnaH2uZwB0jGQA5jQeIJW8GxxD6IUA0p+Z3lb/ZufmGDlUl3qtiGxAHE84iPIcgFm0YrtsxqZX6n4Rwy/RfL9vI2awSSBwbI/ux8S9xpUDeQMTvBbwmFHyOyjY0kng0CpVD2mtXvbGSYS1rAGsYTUgkkuOWWZp4AKwaezNudZ52YnnBKB2mIkjOtHnmDnXhVWC12cNkOIZVUNarJSZjcvhj9QB+qsNkzBgc3vxtJa4muNrTSg5hpZ1oeCtEdeezJd34dNaD+aKHbdRrQ1Y8fWHdcrPd95FmWYI8lLvkinH0jGk/aGThzqmoopvO1WV1CBIzUFwOY4YxoetVnsm2Msk0bHsYyNxwnUkF3wkHrlpvruVltF0YRk6rdKEYhTgRvCg5LgY1wd2b6Ah30bsTDQ1GRBI6CibKq2MYKZKNtABnjG9tXHyoPmvsd4POUcUhOnwkeZKy2Gwua4l5xSvpUDMNbwqoNXaxhMfQNd5HP0JVm9j1mb2E8lO8ZRHX+lsbHgecjlhv278UQ3kDzG8Ld9mVqjZE6zgEPxOkqfrVoCBwLQGinAV401x6l8XlERdmBERAREQQW21mdJY5AypIo4gakA1OXLXwXP9nL1DW4TTd8111ce25u91ntTy0YWvOOOmQIObgOjqinAt4rn3PtqLe7BM2o1UXLZpI64aj1CjLi2ibSjtQrDHeTZeQXKtI5sU7ssQAOtBRefc2s+KpOuamDaGt+EZqLll7xc45qKr0t4Wwz91jWwg0pTMt0rWuqsYiLtei0Pew91AKAbgpnQNHPP9FqohNu3GOxYI/ikexoFQCQHYzTj8IqqNHb3PAicwtI1rl6KW2stjprf2WoiDQ0c3APc7qageAXy+bM0OjI1II8MtVUYr2JErDoeyjNd+moWewGT3iGSR1AXBoJoKh9WnoKO1Xu2Rtfao27sEYPQV/RZtpIu4XEZNBHSvL+aIrJb4KOduNc+lf3CjrdbpWBjYmhznuA71Q1raGpyNToBTmpOOUywQy73MIJ4lpLCTzNK+K8MY05OFeqglLtkfQCQZ9cvVbhs5Bqwvby18isVnAIBrWnFStnlbTMjpwWRgisT5MnSOpv+qtoWaOFpwnx3rzaLTQVB9VX7bfQIIcQDpkgk77vNoaDXgo7YYuktgwVo1xcTuDaOrU86geKrdonMga0HvE+QXW9hbm92swDm0kkON/Hg0HoKZbiSunM2pViREXZgREQEREBal6XZFaGdnMwPbqK5EH7TXDNp5jNbaIOPbTbGSWZxc0udDq2TeB9mSmh56H0UfY7Q+MUrWm8ZrtN4WYSxSRnR7HMPRzSPzX5yDZGtL4yQQM6arl1y3KvEF9HTete03iHVFaFYNjLNJb+2jJaJImte00w4qkgg7hu3b1p3tZHMJDgQ5po5pyIKxipi4oquxKxOfQtpzUNs6zDHU6mgHqpa0QO0BzpWvAqUc62klfFeEsg+vgc3gW4Gt+bSsbLc6VwL9VZrzu4TikrSQ0kh7cnNJ1pyO8HLJe7q2fs0ZDi2SUg5B5AZX7rQK+NVrYK/bX0tLXVyLaV5tc79Qty8rc90ZFG55F1N2/LRSW1FvxzCN8TXtDQRQYSzkwjMbuSj7JZIzm2ORxGgkcCwHjhDRXxyUo2LG7s7NZozke+SODXuLm+hXqRtc+tV4mY54e45uFK+Br8lkeNODqUPAoM8FoDTSpS0WxjTUuz4b1FztcBnqDQ/kp64NmzMx0z+7G0E1I1wipDRv66dUk0Rct6l+gP6rSisb5nhjBiefqtzdQb6DNQhtU84c5zsLWtBwN7re8aAZa79VdvYvd/+ItEp+pE1g//AEeT/wBr1VnKWrhsjsdHZwJJWh02oBzazgBuLuflxNtRF2kxgREVBERAREQEREBcQfZw20yMpkZJGH/U5q7euOX03Dbphwmc7zOL81jtrlg2JtPulvYHZBxMLzyeQ1n9/ZeZUv7Q4/8AGOpvZET5kfkFE7S2SvfGWLIkbnDNpr4eikpnf+oNgmxASYRHMDlR7CTioNQQXGmSxv6xWzd7KOFNGNFBzOSl4Dk48MvIfqoywXbNVlC2heWb82gVxUr6VWWxwSj3hmjW0cHEEh2I0oOFDWvBTBnZAOwqMySSePJfG2doYKU0rqsN3wOlgLy5zTVzANMOHWo396q+XFZnvildK2hBwAb+7XER47+SnxXUU6xtktTy4gDCBn0FPmV6sNiImc0HICqk9lLJ2olldqHOiHNzSQ8+lPAr5dF1SSST46taw4W0yxVGIZ8A0t03nkmU1oWezAPlZuLa/wA9FgEQMBrq05cVuQWKR8szWmgjoC6muJocB4VFVp2a7J5IQ7JmN1A05EioGIncEwYbU0ODCPrDPwzBVsvi3dlc4DcnSRtibTjIO8R+HGVWo7mkGrhVpwjWnHF+y+7TXiHFkMZxRwMwg/akoAT6AeB4rUuJVds1mwwnL4nAeDBT5k+S6D7JoAIrQ4DWRrP9La/81WbfZBGxjd7G5/eOZ9Srr7MoqWRx+1K8+jW/8VefS+LaiIurAiIgIiICIiAiIgLkW10eG8J/vMPnGyv5rrq5xt/Y8Nra/dKz+5mR9C1Y78XlrwWft4nM3ubl99ubVXrrtxifhqG4nAZjQjj6qeueXD1C0NpbtAlxtybJ3hydqR55rlG1ks1plbh7lSHYgQcgAaHxyXttvzkqC1h0cchUblXLnvd8WFr2lzQaYhmcJ1Hnmpt14tfA6hAwE0qM6UNMj1C1qYywXm3A4GoFTQkGjshUig41WSyXvGGEOqzPeDmOOXjkvs9qaWxPaARkSKbssVPL1Xp9pZ2hFBhLDnurkWjyxeSaFjviJrMnADE52eWriS6hzP7r1Y77YGvJq0E5Eg97IAUpxpotV8rDDQs7wJFKZkE92nUUX22WlpLC0AjE2vyI6ppj3DejRE/Ihx3HU1ORHgFrz3mfo6NPdGY4eO/QL1PM0S1OGlDkfDP09TwUJbL2AxAZnG0jnTd0U0erwvJ7GuOQJcaVrUmmWXWij7ns9Xtrm2IBzubt3qfRfGRPkdjk3Z03KUs8PYwVPxPOJ3TcP5xWdVG3nNRpJ1c7910X2ex0sMR+0ZHecjqelFyy+JCaV0IquybN2Iw2WGN2rWDF945n1JXT/P1npJIiLqyIiICIiAiIgIiICp/tFgOGCTc15aeWMCh8208Qrgte8LGyaN8Ugq14oePIjgQaEHiFOpsxY5m2PC6u4qRlYJGYHZ7x1Udamus0hhm1Hwu3ObucOvDcards7wRkV5/K2i22UsPEcd46hbUUbXZHXipCWz168VpGE1NNRqgSWUFrc9D4dQssLnaEnIOHLLSvFY2NNKdFsk5da+qmjRL3BpbiOdc67t/RYpJC7CKnlypwXvAsWYIQY5hWuZqcvDSq82awtHgswZmssOfSvmivUcYcQKd0a8zw6LDfM+LuhbD5MIPooC8bVTfmK+aIwxQmeSOJubi7D4k/Leu6gKhezXZsxj3qUd94+jadzSM3nmdByrxV9XfiZGLRERbQREQEREBERAREQEREEZftxQ2tobKCC34Xtye2utDvHI5Kn2zZW02fvRETMG4CklPu518D4LoaLN5lWXHMrBezSaHLkd3I8FJMiZVzmsFXUq7PQaZaKY2k2TjtPfYeym+2B3Xcnt39deuiqfutrspIljdhH12jGynUaeNFyvNjW6mH2euixOgzolgvKORtC7PlRSeFgzGeWvkpgg7ZZqDnqo9ra9Qp2RwcT89yi7RJHHm4+FaqYr3DZK5nTfwWjjjhGBm7Ib6eawWi+i/uRAuJ0a2pcfAZrbunYu0zuDpqws3k/wCYRwazd1d5FJLTWlHFNaX9lZ2lzvrHRrRxc7cPmrRc3s9Y1wktMnakZ9m0Ujr/AFE5vHlzqrbdd2xWeMRxNDWjXeXHe5x3nmttdueJGLQBERbQREQEREBERAREQEREBERAREQEREELfGzMFo7xBjk/+xlGu/ENHeOar9p2TtjBSKZkg4OrG7/kCr0izeZV1zr/ANsXg4UJhbzxn8mrNYvZ25zq2meo3sjFK8u0du6AdVf0T4Q2tO7Lqhs7cMMbWDfQZnm5xzceZK3F9RaR8RfUQfEREBERAREQEREBERAREQEREBERAREQEREBERAREQEREBERAREQEREBER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6666" name="AutoShape 10" descr="data:image/jpeg;base64,/9j/4AAQSkZJRgABAQAAAQABAAD/2wCEAAkGBxMSEhQUEhQUFRUWGBgXFhQYFxcUFBgWGBcWFhcUFhQaHCggGBolHRcUITEhJSkrLi4uFx8zODMsNygtLisBCgoKDg0OGBAPGCwcHBwsLCwsLCwsLCwsLCwsLCwsLCwsLCwsLCwsLCwsLCwsLCwsLCwsLCwrLCwsLCwsLCw3LP/AABEIAQMAwwMBIgACEQEDEQH/xAAcAAEAAgMBAQEAAAAAAAAAAAAABQYDBAcCAQj/xABDEAABAwEFBQUECQIFAwUAAAABAAIDEQQFEiExBkFRYXETIoGRoQcUMrEjQlJygsHR4fBioiQzkrLCY8PSFRZDU4P/xAAYAQEBAQEBAAAAAAAAAAAAAAAAAQIDBP/EAB4RAQEBAQEAAgMBAAAAAAAAAAABEQIxEkETIVED/9oADAMBAAIRAxEAPwDuCIiAiIgIiICIiAi17Xbo4hWR7W9Tmeg1Kg7XtlC3KNrnnj8I9c/RS9SeriyIqPLtpL9VkY64nfmFgftfaDoWDo39Ss/ki/Gr+i58NrLTxb/pCyt2xn3iI/hd/wCSn5IfGr4iqFn20P8A8kVebT+R/VS9j2ms0mWPAeDxh/u09VqdyplTCL401zGY4r6tIIiICIiAiIgIiICIiAiIgIirO0m0wirHCQZNHO1DOXN3yUtkJEtet8RWcfSOzOjBm4+G4cyqdee1U0uTPom/0nvnq7d4UVdntZc4kkuccySaknqvkbXOXHru1uRnLqmpqSdSdfPevojWaKzLN2JHBYaaogTsltGI8V9bGoNQwr52ZW72a+OjTRqVXwkLZ7FeHQIFit8sBrFI5v8ATqw9WnLx1VpuzbNpo20NwH7balniNW+qqZavLo1qd2JZrq8UjXAOaQ5pzBBqCOII1Xtcsui9pbK6sfeZWroie6ebfsu5jxqujXTekdpjEkZy0LTk5rt7XDcV356lYsxuoiLSCIiAiIgIiICIonaS9xZoiR/mOyYOf2jyH6KW4IvazaEx1hhPfp33j6oP1R/Vz3ddKFK+uQXueQmpJJJzJOpJzJJX2zw7yuF6266SFmsylbPAvFmiUjBGsqMhR0azleSURrGNeSxbS8PapitaiL04L5RQfKL4Wr0iKwPiXgRrZIXwhEaEsa83beElmk7WPo9u57fsu560O7zrvOatKaGisuDp9229k8bZIzVrvMHe0jcQcltLmWzV8myTUcfoZDSTg126QeGR5U4BdNBXp562OdmCIi0giIgIiIBK5dtDeRnmc8fCMmD+kaHxzPirntleHZQYR8Uvd/D9Y+WX4lz5jalcv9L9N8x8igqt0R6Be4o8lla1cdaZYmLcasETVmqrECvrY18Dl7EiD4WrG9ZC5eCqMRYsblme5YCs1XleqL6AhKg8ohRFFimCypK2rDyRENawKq8bB3kXwmF5q+GgB+1EfgPhQt/COKotoOVVu3Fb+wmjl3N7j+cbqV8u6fwrpxcqWOqoiL0OYiIgIiIOebcWzFacG6NrW+Lu8T6t8lE2Rm9fNop8VqmP/UcP9JwfkstlFAP5pVebr10jcjGS9xhfI82+J/VZIysKzAUWN7lkcVqTSLSPeNemvUc6fNffeEEl2y8OlUW+0I20IqSqvoK0RaV5NpUG+XLwZFpdoUEig3MS+hy12uqgcg2Qsg+B/T81gBWV+TDzQQ0gq1YYJKih/lV7a+oUc2SjyDu/JaiOwbN2gyWaJxzIbhJ5sJYT/apNVzYSXFZ3A7pHeRa13zJVjXpnjnRERUEREHGraazO++4+pUth7o/m5QttcRM777v9xUu2WoA4DPxXmroy2OTvFvFtfJbLQo67zWf8J9VKPbQrKvLnLUkYSt8RrM2JBDmzlefdSeKnREBwXrLdRXEVqWx9Vh7Kis0oYdaArSms7SoqEcvcVmeVKwWFbtGN415IItt3uWT3CnNSLZxTnwX33noqIwWchGxKTMld4PgsZj5KDWgjzqsV5PpG7oVJMbQFRl7MJY4ckEFZn5D+b1GzSfSHmVtWN2Q6KNl/zqDitRHWPZ676KT7zf8Ab+ytiqXs7H0Un3mj+391bV358YvoiItIIiION39BSaTlI8eTj+6+2SSgI8fyW7tbFgtUzeLsQ/EA75kqLDqNDd7jhHUrz10T2ztnq579xNB0CkpxnVZbPC2KFu4KFvK9AK7h81mq35Lexg1b4rVderTo9vmAqBfO0bnEthoTvfuHjvUTHYnTHvvc4+QWpx/U10s21xcMLmEVzqTWm+lN62RaOZ6LnUez+HNpeDyJWb3i1QZ4jIwbnajoU+P8NdGY5pCytI5Kj2baRuGta11FaEHgRuXiTa9gIFQOpWfjTV9dMANQtN0p/dVSLaaMfE+h9PBZZr6rQ4wQmKn3yBuZK0bdbJKDs8Aqc3SEgBvEAalVW8dpPsd53E/COQG8qEtMssxq9zjyBwj0WpymukC+Y2Zdq09M1lh2iZXRw5lpouXQ2JxFWuI6OdX5rfs14WqznUvb9l2Y80vBrrljtbX5g6r5bLPUGiq2zt/wzbuzk3t3HordZZg7ukrOCgWoGN7mcKkdCaqMcaPHMqx7V2fDLG/7wPhmFWicUg6rUHYfZy3/AA7z/wBSnk1v6q1qv7Cw4bIw/ac53rhHo0KwLvPGKIiKoIiIObe02z4ZmP3PZTxaTX0LVW7CcUsTa76+QXQ/aLdhls2Noq6I4qcWn4vLI+BXMrslpaIab3U8CCFx7n7bi17S3kYosxoK5fPNctvC9pLQSBUN38TyPDorp7SrRQYdK0b5kVVEuptQQOOp1U5n2VuWC7hqd25T9jsXAGvAZeqx3bBXyHmrFYI6DdVLVkUy2WW0wd4ySOjbmHFxq3hiG/rorVd+GeFr6UJHeHB28KRtdnD2EPAoQQeFN6ql32k2e0MihkbLE8kOb8RaaUBxDhQeCnp4idprmax+JopXI/kVubHbLs7Ul7a0AIJzzKn75suNzG0qSQrDc9kDS6mgAHkEtEReV0RCOSrG/WpkK5V3qlWyzNZG54zyFPHQrpt82fE146/IrnNthPYuZvFP7SkKrsTakU0HzXuZznuEbK1rUlpoajUV3ALMyoYcI740y5603qU2dsLM3VxOpQnhU1OXEneV0Zerku9zCXPOIuFM8w0Dgd5U4bL3cx/Oi2obGcqZra91yoTzP6LFrWKnarnzLm5EZgjcVLXBfloDxE9ocdzq0qMlK+61oeS0mwhlohP9R/2nJTdMbW2bXdmxzsiHDIcCKKr2QjH0z8BqrZtzLWNnVtfCqhtjbrdabXGyndrV/KNtHOr17rfxBIO23JZ+zs8LDq2NoPWgr61W6iL0OYiIgIiIPjgDkcwdQuHwWWl4PY34YpZaDgGvc1or5LtlqtDY2Oe80a0Ek8guY3fE2SaedjcPavL6akZ1OfWp6krn21yhPaZAXtxDcQT4Ko3S2gK6fedlxgteMtPBUya43wONAXRnRwzHQ8CsSq++9dlHVoBcSAAdCd9eQFSsR2jn+rEwOOhq4/271uRXb2uEUcCK/CKnPX5Kbsl1Rwd4gNfwBxSeLjk3wT9KiILolnaH2uZwB0jGQA5jQeIJW8GxxD6IUA0p+Z3lb/ZufmGDlUl3qtiGxAHE84iPIcgFm0YrtsxqZX6n4Rwy/RfL9vI2awSSBwbI/ux8S9xpUDeQMTvBbwmFHyOyjY0kng0CpVD2mtXvbGSYS1rAGsYTUgkkuOWWZp4AKwaezNudZ52YnnBKB2mIkjOtHnmDnXhVWC12cNkOIZVUNarJSZjcvhj9QB+qsNkzBgc3vxtJa4muNrTSg5hpZ1oeCtEdeezJd34dNaD+aKHbdRrQ1Y8fWHdcrPd95FmWYI8lLvkinH0jGk/aGThzqmoopvO1WV1CBIzUFwOY4YxoetVnsm2Msk0bHsYyNxwnUkF3wkHrlpvruVltF0YRk6rdKEYhTgRvCg5LgY1wd2b6Ah30bsTDQ1GRBI6CibKq2MYKZKNtABnjG9tXHyoPmvsd4POUcUhOnwkeZKy2Gwua4l5xSvpUDMNbwqoNXaxhMfQNd5HP0JVm9j1mb2E8lO8ZRHX+lsbHgecjlhv278UQ3kDzG8Ld9mVqjZE6zgEPxOkqfrVoCBwLQGinAV401x6l8XlERdmBERAREQQW21mdJY5AypIo4gakA1OXLXwXP9nL1DW4TTd8111ce25u91ntTy0YWvOOOmQIObgOjqinAt4rn3PtqLe7BM2o1UXLZpI64aj1CjLi2ibSjtQrDHeTZeQXKtI5sU7ssQAOtBRefc2s+KpOuamDaGt+EZqLll7xc45qKr0t4Wwz91jWwg0pTMt0rWuqsYiLtei0Pew91AKAbgpnQNHPP9FqohNu3GOxYI/ikexoFQCQHYzTj8IqqNHb3PAicwtI1rl6KW2stjprf2WoiDQ0c3APc7qageAXy+bM0OjI1II8MtVUYr2JErDoeyjNd+moWewGT3iGSR1AXBoJoKh9WnoKO1Xu2Rtfao27sEYPQV/RZtpIu4XEZNBHSvL+aIrJb4KOduNc+lf3CjrdbpWBjYmhznuA71Q1raGpyNToBTmpOOUywQy73MIJ4lpLCTzNK+K8MY05OFeqglLtkfQCQZ9cvVbhs5Bqwvby18isVnAIBrWnFStnlbTMjpwWRgisT5MnSOpv+qtoWaOFpwnx3rzaLTQVB9VX7bfQIIcQDpkgk77vNoaDXgo7YYuktgwVo1xcTuDaOrU86geKrdonMga0HvE+QXW9hbm92swDm0kkON/Hg0HoKZbiSunM2pViREXZgREQEREBal6XZFaGdnMwPbqK5EH7TXDNp5jNbaIOPbTbGSWZxc0udDq2TeB9mSmh56H0UfY7Q+MUrWm8ZrtN4WYSxSRnR7HMPRzSPzX5yDZGtL4yQQM6arl1y3KvEF9HTete03iHVFaFYNjLNJb+2jJaJImte00w4qkgg7hu3b1p3tZHMJDgQ5po5pyIKxipi4oquxKxOfQtpzUNs6zDHU6mgHqpa0QO0BzpWvAqUc62klfFeEsg+vgc3gW4Gt+bSsbLc6VwL9VZrzu4TikrSQ0kh7cnNJ1pyO8HLJe7q2fs0ZDi2SUg5B5AZX7rQK+NVrYK/bX0tLXVyLaV5tc79Qty8rc90ZFG55F1N2/LRSW1FvxzCN8TXtDQRQYSzkwjMbuSj7JZIzm2ORxGgkcCwHjhDRXxyUo2LG7s7NZozke+SODXuLm+hXqRtc+tV4mY54e45uFK+Br8lkeNODqUPAoM8FoDTSpS0WxjTUuz4b1FztcBnqDQ/kp64NmzMx0z+7G0E1I1wipDRv66dUk0Rct6l+gP6rSisb5nhjBiefqtzdQb6DNQhtU84c5zsLWtBwN7re8aAZa79VdvYvd/+ItEp+pE1g//AEeT/wBr1VnKWrhsjsdHZwJJWh02oBzazgBuLuflxNtRF2kxgREVBERAREQEREBcQfZw20yMpkZJGH/U5q7euOX03Dbphwmc7zOL81jtrlg2JtPulvYHZBxMLzyeQ1n9/ZeZUv7Q4/8AGOpvZET5kfkFE7S2SvfGWLIkbnDNpr4eikpnf+oNgmxASYRHMDlR7CTioNQQXGmSxv6xWzd7KOFNGNFBzOSl4Dk48MvIfqoywXbNVlC2heWb82gVxUr6VWWxwSj3hmjW0cHEEh2I0oOFDWvBTBnZAOwqMySSePJfG2doYKU0rqsN3wOlgLy5zTVzANMOHWo396q+XFZnvildK2hBwAb+7XER47+SnxXUU6xtktTy4gDCBn0FPmV6sNiImc0HICqk9lLJ2olldqHOiHNzSQ8+lPAr5dF1SSST46taw4W0yxVGIZ8A0t03nkmU1oWezAPlZuLa/wA9FgEQMBrq05cVuQWKR8szWmgjoC6muJocB4VFVp2a7J5IQ7JmN1A05EioGIncEwYbU0ODCPrDPwzBVsvi3dlc4DcnSRtibTjIO8R+HGVWo7mkGrhVpwjWnHF+y+7TXiHFkMZxRwMwg/akoAT6AeB4rUuJVds1mwwnL4nAeDBT5k+S6D7JoAIrQ4DWRrP9La/81WbfZBGxjd7G5/eOZ9Srr7MoqWRx+1K8+jW/8VefS+LaiIurAiIgIiICIiAiIgLkW10eG8J/vMPnGyv5rrq5xt/Y8Nra/dKz+5mR9C1Y78XlrwWft4nM3ubl99ubVXrrtxifhqG4nAZjQjj6qeueXD1C0NpbtAlxtybJ3hydqR55rlG1ks1plbh7lSHYgQcgAaHxyXttvzkqC1h0cchUblXLnvd8WFr2lzQaYhmcJ1Hnmpt14tfA6hAwE0qM6UNMj1C1qYywXm3A4GoFTQkGjshUig41WSyXvGGEOqzPeDmOOXjkvs9qaWxPaARkSKbssVPL1Xp9pZ2hFBhLDnurkWjyxeSaFjviJrMnADE52eWriS6hzP7r1Y77YGvJq0E5Eg97IAUpxpotV8rDDQs7wJFKZkE92nUUX22WlpLC0AjE2vyI6ppj3DejRE/Ihx3HU1ORHgFrz3mfo6NPdGY4eO/QL1PM0S1OGlDkfDP09TwUJbL2AxAZnG0jnTd0U0erwvJ7GuOQJcaVrUmmWXWij7ns9Xtrm2IBzubt3qfRfGRPkdjk3Z03KUs8PYwVPxPOJ3TcP5xWdVG3nNRpJ1c7910X2ex0sMR+0ZHecjqelFyy+JCaV0IquybN2Iw2WGN2rWDF945n1JXT/P1npJIiLqyIiICIiAiIgIiICp/tFgOGCTc15aeWMCh8208Qrgte8LGyaN8Ugq14oePIjgQaEHiFOpsxY5m2PC6u4qRlYJGYHZ7x1Udamus0hhm1Hwu3ObucOvDcards7wRkV5/K2i22UsPEcd46hbUUbXZHXipCWz168VpGE1NNRqgSWUFrc9D4dQssLnaEnIOHLLSvFY2NNKdFsk5da+qmjRL3BpbiOdc67t/RYpJC7CKnlypwXvAsWYIQY5hWuZqcvDSq82awtHgswZmssOfSvmivUcYcQKd0a8zw6LDfM+LuhbD5MIPooC8bVTfmK+aIwxQmeSOJubi7D4k/Leu6gKhezXZsxj3qUd94+jadzSM3nmdByrxV9XfiZGLRERbQREQEREBERAREQEREEZftxQ2tobKCC34Xtye2utDvHI5Kn2zZW02fvRETMG4CklPu518D4LoaLN5lWXHMrBezSaHLkd3I8FJMiZVzmsFXUq7PQaZaKY2k2TjtPfYeym+2B3Xcnt39deuiqfutrspIljdhH12jGynUaeNFyvNjW6mH2euixOgzolgvKORtC7PlRSeFgzGeWvkpgg7ZZqDnqo9ra9Qp2RwcT89yi7RJHHm4+FaqYr3DZK5nTfwWjjjhGBm7Ib6eawWi+i/uRAuJ0a2pcfAZrbunYu0zuDpqws3k/wCYRwazd1d5FJLTWlHFNaX9lZ2lzvrHRrRxc7cPmrRc3s9Y1wktMnakZ9m0Ujr/AFE5vHlzqrbdd2xWeMRxNDWjXeXHe5x3nmttdueJGLQBERbQREQEREBERAREQEREBERAREQEREELfGzMFo7xBjk/+xlGu/ENHeOar9p2TtjBSKZkg4OrG7/kCr0izeZV1zr/ANsXg4UJhbzxn8mrNYvZ25zq2meo3sjFK8u0du6AdVf0T4Q2tO7Lqhs7cMMbWDfQZnm5xzceZK3F9RaR8RfUQfEREBERAREQEREBERAREQEREBERAREQEREBERAREQEREBERAREQEREBER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6668" name="AutoShape 12" descr="data:image/jpeg;base64,/9j/4AAQSkZJRgABAQAAAQABAAD/2wCEAAkGBxMSEhQUEhQUFRUWGBgXFhQYFxcUFBgWGBcWFhcUFhQaHCggGBolHRcUITEhJSkrLi4uFx8zODMsNygtLisBCgoKDg0OGBAPGCwcHBwsLCwsLCwsLCwsLCwsLCwsLCwsLCwsLCwsLCwsLCwsLCwsLCwsLCwrLCwsLCwsLCw3LP/AABEIAQMAwwMBIgACEQEDEQH/xAAcAAEAAgMBAQEAAAAAAAAAAAAABQYDBAcCAQj/xABDEAABAwEFBQUECQIFAwUAAAABAAIDEQQFEiExBkFRYXETIoGRoQcUMrEjQlJygsHR4fBioiQzkrLCY8PSFRZDU4P/xAAYAQEBAQEBAAAAAAAAAAAAAAAAAQIDBP/EAB4RAQEBAQEAAgMBAAAAAAAAAAABEQIxEkETIVED/9oADAMBAAIRAxEAPwDuCIiAiIgIiICIiAi17Xbo4hWR7W9Tmeg1Kg7XtlC3KNrnnj8I9c/RS9SeriyIqPLtpL9VkY64nfmFgftfaDoWDo39Ss/ki/Gr+i58NrLTxb/pCyt2xn3iI/hd/wCSn5IfGr4iqFn20P8A8kVebT+R/VS9j2ms0mWPAeDxh/u09VqdyplTCL401zGY4r6tIIiICIiAiIgIiICIiAiIgIirO0m0wirHCQZNHO1DOXN3yUtkJEtet8RWcfSOzOjBm4+G4cyqdee1U0uTPom/0nvnq7d4UVdntZc4kkuccySaknqvkbXOXHru1uRnLqmpqSdSdfPevojWaKzLN2JHBYaaogTsltGI8V9bGoNQwr52ZW72a+OjTRqVXwkLZ7FeHQIFit8sBrFI5v8ATqw9WnLx1VpuzbNpo20NwH7balniNW+qqZavLo1qd2JZrq8UjXAOaQ5pzBBqCOII1Xtcsui9pbK6sfeZWroie6ebfsu5jxqujXTekdpjEkZy0LTk5rt7XDcV356lYsxuoiLSCIiAiIgIiICIonaS9xZoiR/mOyYOf2jyH6KW4IvazaEx1hhPfp33j6oP1R/Vz3ddKFK+uQXueQmpJJJzJOpJzJJX2zw7yuF6266SFmsylbPAvFmiUjBGsqMhR0azleSURrGNeSxbS8PapitaiL04L5RQfKL4Wr0iKwPiXgRrZIXwhEaEsa83beElmk7WPo9u57fsu560O7zrvOatKaGisuDp9229k8bZIzVrvMHe0jcQcltLmWzV8myTUcfoZDSTg126QeGR5U4BdNBXp562OdmCIi0giIgIiIBK5dtDeRnmc8fCMmD+kaHxzPirntleHZQYR8Uvd/D9Y+WX4lz5jalcv9L9N8x8igqt0R6Be4o8lla1cdaZYmLcasETVmqrECvrY18Dl7EiD4WrG9ZC5eCqMRYsblme5YCs1XleqL6AhKg8ohRFFimCypK2rDyRENawKq8bB3kXwmF5q+GgB+1EfgPhQt/COKotoOVVu3Fb+wmjl3N7j+cbqV8u6fwrpxcqWOqoiL0OYiIgIiIOebcWzFacG6NrW+Lu8T6t8lE2Rm9fNop8VqmP/UcP9JwfkstlFAP5pVebr10jcjGS9xhfI82+J/VZIysKzAUWN7lkcVqTSLSPeNemvUc6fNffeEEl2y8OlUW+0I20IqSqvoK0RaV5NpUG+XLwZFpdoUEig3MS+hy12uqgcg2Qsg+B/T81gBWV+TDzQQ0gq1YYJKih/lV7a+oUc2SjyDu/JaiOwbN2gyWaJxzIbhJ5sJYT/apNVzYSXFZ3A7pHeRa13zJVjXpnjnRERUEREHGraazO++4+pUth7o/m5QttcRM777v9xUu2WoA4DPxXmroy2OTvFvFtfJbLQo67zWf8J9VKPbQrKvLnLUkYSt8RrM2JBDmzlefdSeKnREBwXrLdRXEVqWx9Vh7Kis0oYdaArSms7SoqEcvcVmeVKwWFbtGN415IItt3uWT3CnNSLZxTnwX33noqIwWchGxKTMld4PgsZj5KDWgjzqsV5PpG7oVJMbQFRl7MJY4ckEFZn5D+b1GzSfSHmVtWN2Q6KNl/zqDitRHWPZ676KT7zf8Ab+ytiqXs7H0Un3mj+391bV358YvoiItIIiION39BSaTlI8eTj+6+2SSgI8fyW7tbFgtUzeLsQ/EA75kqLDqNDd7jhHUrz10T2ztnq579xNB0CkpxnVZbPC2KFu4KFvK9AK7h81mq35Lexg1b4rVderTo9vmAqBfO0bnEthoTvfuHjvUTHYnTHvvc4+QWpx/U10s21xcMLmEVzqTWm+lN62RaOZ6LnUez+HNpeDyJWb3i1QZ4jIwbnajoU+P8NdGY5pCytI5Kj2baRuGta11FaEHgRuXiTa9gIFQOpWfjTV9dMANQtN0p/dVSLaaMfE+h9PBZZr6rQ4wQmKn3yBuZK0bdbJKDs8Aqc3SEgBvEAalVW8dpPsd53E/COQG8qEtMssxq9zjyBwj0WpymukC+Y2Zdq09M1lh2iZXRw5lpouXQ2JxFWuI6OdX5rfs14WqznUvb9l2Y80vBrrljtbX5g6r5bLPUGiq2zt/wzbuzk3t3HordZZg7ukrOCgWoGN7mcKkdCaqMcaPHMqx7V2fDLG/7wPhmFWicUg6rUHYfZy3/AA7z/wBSnk1v6q1qv7Cw4bIw/ac53rhHo0KwLvPGKIiKoIiIObe02z4ZmP3PZTxaTX0LVW7CcUsTa76+QXQ/aLdhls2Noq6I4qcWn4vLI+BXMrslpaIab3U8CCFx7n7bi17S3kYosxoK5fPNctvC9pLQSBUN38TyPDorp7SrRQYdK0b5kVVEuptQQOOp1U5n2VuWC7hqd25T9jsXAGvAZeqx3bBXyHmrFYI6DdVLVkUy2WW0wd4ySOjbmHFxq3hiG/rorVd+GeFr6UJHeHB28KRtdnD2EPAoQQeFN6ql32k2e0MihkbLE8kOb8RaaUBxDhQeCnp4idprmax+JopXI/kVubHbLs7Ul7a0AIJzzKn75suNzG0qSQrDc9kDS6mgAHkEtEReV0RCOSrG/WpkK5V3qlWyzNZG54zyFPHQrpt82fE146/IrnNthPYuZvFP7SkKrsTakU0HzXuZznuEbK1rUlpoajUV3ALMyoYcI740y5603qU2dsLM3VxOpQnhU1OXEneV0Zerku9zCXPOIuFM8w0Dgd5U4bL3cx/Oi2obGcqZra91yoTzP6LFrWKnarnzLm5EZgjcVLXBfloDxE9ocdzq0qMlK+61oeS0mwhlohP9R/2nJTdMbW2bXdmxzsiHDIcCKKr2QjH0z8BqrZtzLWNnVtfCqhtjbrdabXGyndrV/KNtHOr17rfxBIO23JZ+zs8LDq2NoPWgr61W6iL0OYiIgIiIPjgDkcwdQuHwWWl4PY34YpZaDgGvc1or5LtlqtDY2Oe80a0Ek8guY3fE2SaedjcPavL6akZ1OfWp6krn21yhPaZAXtxDcQT4Ko3S2gK6fedlxgteMtPBUya43wONAXRnRwzHQ8CsSq++9dlHVoBcSAAdCd9eQFSsR2jn+rEwOOhq4/271uRXb2uEUcCK/CKnPX5Kbsl1Rwd4gNfwBxSeLjk3wT9KiILolnaH2uZwB0jGQA5jQeIJW8GxxD6IUA0p+Z3lb/ZufmGDlUl3qtiGxAHE84iPIcgFm0YrtsxqZX6n4Rwy/RfL9vI2awSSBwbI/ux8S9xpUDeQMTvBbwmFHyOyjY0kng0CpVD2mtXvbGSYS1rAGsYTUgkkuOWWZp4AKwaezNudZ52YnnBKB2mIkjOtHnmDnXhVWC12cNkOIZVUNarJSZjcvhj9QB+qsNkzBgc3vxtJa4muNrTSg5hpZ1oeCtEdeezJd34dNaD+aKHbdRrQ1Y8fWHdcrPd95FmWYI8lLvkinH0jGk/aGThzqmoopvO1WV1CBIzUFwOY4YxoetVnsm2Msk0bHsYyNxwnUkF3wkHrlpvruVltF0YRk6rdKEYhTgRvCg5LgY1wd2b6Ah30bsTDQ1GRBI6CibKq2MYKZKNtABnjG9tXHyoPmvsd4POUcUhOnwkeZKy2Gwua4l5xSvpUDMNbwqoNXaxhMfQNd5HP0JVm9j1mb2E8lO8ZRHX+lsbHgecjlhv278UQ3kDzG8Ld9mVqjZE6zgEPxOkqfrVoCBwLQGinAV401x6l8XlERdmBERAREQQW21mdJY5AypIo4gakA1OXLXwXP9nL1DW4TTd8111ce25u91ntTy0YWvOOOmQIObgOjqinAt4rn3PtqLe7BM2o1UXLZpI64aj1CjLi2ibSjtQrDHeTZeQXKtI5sU7ssQAOtBRefc2s+KpOuamDaGt+EZqLll7xc45qKr0t4Wwz91jWwg0pTMt0rWuqsYiLtei0Pew91AKAbgpnQNHPP9FqohNu3GOxYI/ikexoFQCQHYzTj8IqqNHb3PAicwtI1rl6KW2stjprf2WoiDQ0c3APc7qageAXy+bM0OjI1II8MtVUYr2JErDoeyjNd+moWewGT3iGSR1AXBoJoKh9WnoKO1Xu2Rtfao27sEYPQV/RZtpIu4XEZNBHSvL+aIrJb4KOduNc+lf3CjrdbpWBjYmhznuA71Q1raGpyNToBTmpOOUywQy73MIJ4lpLCTzNK+K8MY05OFeqglLtkfQCQZ9cvVbhs5Bqwvby18isVnAIBrWnFStnlbTMjpwWRgisT5MnSOpv+qtoWaOFpwnx3rzaLTQVB9VX7bfQIIcQDpkgk77vNoaDXgo7YYuktgwVo1xcTuDaOrU86geKrdonMga0HvE+QXW9hbm92swDm0kkON/Hg0HoKZbiSunM2pViREXZgREQEREBal6XZFaGdnMwPbqK5EH7TXDNp5jNbaIOPbTbGSWZxc0udDq2TeB9mSmh56H0UfY7Q+MUrWm8ZrtN4WYSxSRnR7HMPRzSPzX5yDZGtL4yQQM6arl1y3KvEF9HTete03iHVFaFYNjLNJb+2jJaJImte00w4qkgg7hu3b1p3tZHMJDgQ5po5pyIKxipi4oquxKxOfQtpzUNs6zDHU6mgHqpa0QO0BzpWvAqUc62klfFeEsg+vgc3gW4Gt+bSsbLc6VwL9VZrzu4TikrSQ0kh7cnNJ1pyO8HLJe7q2fs0ZDi2SUg5B5AZX7rQK+NVrYK/bX0tLXVyLaV5tc79Qty8rc90ZFG55F1N2/LRSW1FvxzCN8TXtDQRQYSzkwjMbuSj7JZIzm2ORxGgkcCwHjhDRXxyUo2LG7s7NZozke+SODXuLm+hXqRtc+tV4mY54e45uFK+Br8lkeNODqUPAoM8FoDTSpS0WxjTUuz4b1FztcBnqDQ/kp64NmzMx0z+7G0E1I1wipDRv66dUk0Rct6l+gP6rSisb5nhjBiefqtzdQb6DNQhtU84c5zsLWtBwN7re8aAZa79VdvYvd/+ItEp+pE1g//AEeT/wBr1VnKWrhsjsdHZwJJWh02oBzazgBuLuflxNtRF2kxgREVBERAREQEREBcQfZw20yMpkZJGH/U5q7euOX03Dbphwmc7zOL81jtrlg2JtPulvYHZBxMLzyeQ1n9/ZeZUv7Q4/8AGOpvZET5kfkFE7S2SvfGWLIkbnDNpr4eikpnf+oNgmxASYRHMDlR7CTioNQQXGmSxv6xWzd7KOFNGNFBzOSl4Dk48MvIfqoywXbNVlC2heWb82gVxUr6VWWxwSj3hmjW0cHEEh2I0oOFDWvBTBnZAOwqMySSePJfG2doYKU0rqsN3wOlgLy5zTVzANMOHWo396q+XFZnvildK2hBwAb+7XER47+SnxXUU6xtktTy4gDCBn0FPmV6sNiImc0HICqk9lLJ2olldqHOiHNzSQ8+lPAr5dF1SSST46taw4W0yxVGIZ8A0t03nkmU1oWezAPlZuLa/wA9FgEQMBrq05cVuQWKR8szWmgjoC6muJocB4VFVp2a7J5IQ7JmN1A05EioGIncEwYbU0ODCPrDPwzBVsvi3dlc4DcnSRtibTjIO8R+HGVWo7mkGrhVpwjWnHF+y+7TXiHFkMZxRwMwg/akoAT6AeB4rUuJVds1mwwnL4nAeDBT5k+S6D7JoAIrQ4DWRrP9La/81WbfZBGxjd7G5/eOZ9Srr7MoqWRx+1K8+jW/8VefS+LaiIurAiIgIiICIiAiIgLkW10eG8J/vMPnGyv5rrq5xt/Y8Nra/dKz+5mR9C1Y78XlrwWft4nM3ubl99ubVXrrtxifhqG4nAZjQjj6qeueXD1C0NpbtAlxtybJ3hydqR55rlG1ks1plbh7lSHYgQcgAaHxyXttvzkqC1h0cchUblXLnvd8WFr2lzQaYhmcJ1Hnmpt14tfA6hAwE0qM6UNMj1C1qYywXm3A4GoFTQkGjshUig41WSyXvGGEOqzPeDmOOXjkvs9qaWxPaARkSKbssVPL1Xp9pZ2hFBhLDnurkWjyxeSaFjviJrMnADE52eWriS6hzP7r1Y77YGvJq0E5Eg97IAUpxpotV8rDDQs7wJFKZkE92nUUX22WlpLC0AjE2vyI6ppj3DejRE/Ihx3HU1ORHgFrz3mfo6NPdGY4eO/QL1PM0S1OGlDkfDP09TwUJbL2AxAZnG0jnTd0U0erwvJ7GuOQJcaVrUmmWXWij7ns9Xtrm2IBzubt3qfRfGRPkdjk3Z03KUs8PYwVPxPOJ3TcP5xWdVG3nNRpJ1c7910X2ex0sMR+0ZHecjqelFyy+JCaV0IquybN2Iw2WGN2rWDF945n1JXT/P1npJIiLqyIiICIiAiIgIiICp/tFgOGCTc15aeWMCh8208Qrgte8LGyaN8Ugq14oePIjgQaEHiFOpsxY5m2PC6u4qRlYJGYHZ7x1Udamus0hhm1Hwu3ObucOvDcards7wRkV5/K2i22UsPEcd46hbUUbXZHXipCWz168VpGE1NNRqgSWUFrc9D4dQssLnaEnIOHLLSvFY2NNKdFsk5da+qmjRL3BpbiOdc67t/RYpJC7CKnlypwXvAsWYIQY5hWuZqcvDSq82awtHgswZmssOfSvmivUcYcQKd0a8zw6LDfM+LuhbD5MIPooC8bVTfmK+aIwxQmeSOJubi7D4k/Leu6gKhezXZsxj3qUd94+jadzSM3nmdByrxV9XfiZGLRERbQREQEREBERAREQEREEZftxQ2tobKCC34Xtye2utDvHI5Kn2zZW02fvRETMG4CklPu518D4LoaLN5lWXHMrBezSaHLkd3I8FJMiZVzmsFXUq7PQaZaKY2k2TjtPfYeym+2B3Xcnt39deuiqfutrspIljdhH12jGynUaeNFyvNjW6mH2euixOgzolgvKORtC7PlRSeFgzGeWvkpgg7ZZqDnqo9ra9Qp2RwcT89yi7RJHHm4+FaqYr3DZK5nTfwWjjjhGBm7Ib6eawWi+i/uRAuJ0a2pcfAZrbunYu0zuDpqws3k/wCYRwazd1d5FJLTWlHFNaX9lZ2lzvrHRrRxc7cPmrRc3s9Y1wktMnakZ9m0Ujr/AFE5vHlzqrbdd2xWeMRxNDWjXeXHe5x3nmttdueJGLQBERbQREQEREBERAREQEREBERAREQEREELfGzMFo7xBjk/+xlGu/ENHeOar9p2TtjBSKZkg4OrG7/kCr0izeZV1zr/ANsXg4UJhbzxn8mrNYvZ25zq2meo3sjFK8u0du6AdVf0T4Q2tO7Lqhs7cMMbWDfQZnm5xzceZK3F9RaR8RfUQfEREBERAREQEREBERAREQEREBERAREQEREBERAREQEREBERAREQEREBER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6670" name="AutoShape 14" descr="data:image/jpeg;base64,/9j/4AAQSkZJRgABAQAAAQABAAD/2wCEAAkGBxMSEhQUEhQUFRUWGBgXFhQYFxcUFBgWGBcWFhcUFhQaHCggGBolHRcUITEhJSkrLi4uFx8zODMsNygtLisBCgoKDg0OGBAPGCwcHBwsLCwsLCwsLCwsLCwsLCwsLCwsLCwsLCwsLCwsLCwsLCwsLCwsLCwrLCwsLCwsLCw3LP/AABEIAQMAwwMBIgACEQEDEQH/xAAcAAEAAgMBAQEAAAAAAAAAAAAABQYDBAcCAQj/xABDEAABAwEFBQUECQIFAwUAAAABAAIDEQQFEiExBkFRYXETIoGRoQcUMrEjQlJygsHR4fBioiQzkrLCY8PSFRZDU4P/xAAYAQEBAQEBAAAAAAAAAAAAAAAAAQIDBP/EAB4RAQEBAQEAAgMBAAAAAAAAAAABEQIxEkETIVED/9oADAMBAAIRAxEAPwDuCIiAiIgIiICIiAi17Xbo4hWR7W9Tmeg1Kg7XtlC3KNrnnj8I9c/RS9SeriyIqPLtpL9VkY64nfmFgftfaDoWDo39Ss/ki/Gr+i58NrLTxb/pCyt2xn3iI/hd/wCSn5IfGr4iqFn20P8A8kVebT+R/VS9j2ms0mWPAeDxh/u09VqdyplTCL401zGY4r6tIIiICIiAiIgIiICIiAiIgIirO0m0wirHCQZNHO1DOXN3yUtkJEtet8RWcfSOzOjBm4+G4cyqdee1U0uTPom/0nvnq7d4UVdntZc4kkuccySaknqvkbXOXHru1uRnLqmpqSdSdfPevojWaKzLN2JHBYaaogTsltGI8V9bGoNQwr52ZW72a+OjTRqVXwkLZ7FeHQIFit8sBrFI5v8ATqw9WnLx1VpuzbNpo20NwH7balniNW+qqZavLo1qd2JZrq8UjXAOaQ5pzBBqCOII1Xtcsui9pbK6sfeZWroie6ebfsu5jxqujXTekdpjEkZy0LTk5rt7XDcV356lYsxuoiLSCIiAiIgIiICIonaS9xZoiR/mOyYOf2jyH6KW4IvazaEx1hhPfp33j6oP1R/Vz3ddKFK+uQXueQmpJJJzJOpJzJJX2zw7yuF6266SFmsylbPAvFmiUjBGsqMhR0azleSURrGNeSxbS8PapitaiL04L5RQfKL4Wr0iKwPiXgRrZIXwhEaEsa83beElmk7WPo9u57fsu560O7zrvOatKaGisuDp9229k8bZIzVrvMHe0jcQcltLmWzV8myTUcfoZDSTg126QeGR5U4BdNBXp562OdmCIi0giIgIiIBK5dtDeRnmc8fCMmD+kaHxzPirntleHZQYR8Uvd/D9Y+WX4lz5jalcv9L9N8x8igqt0R6Be4o8lla1cdaZYmLcasETVmqrECvrY18Dl7EiD4WrG9ZC5eCqMRYsblme5YCs1XleqL6AhKg8ohRFFimCypK2rDyRENawKq8bB3kXwmF5q+GgB+1EfgPhQt/COKotoOVVu3Fb+wmjl3N7j+cbqV8u6fwrpxcqWOqoiL0OYiIgIiIOebcWzFacG6NrW+Lu8T6t8lE2Rm9fNop8VqmP/UcP9JwfkstlFAP5pVebr10jcjGS9xhfI82+J/VZIysKzAUWN7lkcVqTSLSPeNemvUc6fNffeEEl2y8OlUW+0I20IqSqvoK0RaV5NpUG+XLwZFpdoUEig3MS+hy12uqgcg2Qsg+B/T81gBWV+TDzQQ0gq1YYJKih/lV7a+oUc2SjyDu/JaiOwbN2gyWaJxzIbhJ5sJYT/apNVzYSXFZ3A7pHeRa13zJVjXpnjnRERUEREHGraazO++4+pUth7o/m5QttcRM777v9xUu2WoA4DPxXmroy2OTvFvFtfJbLQo67zWf8J9VKPbQrKvLnLUkYSt8RrM2JBDmzlefdSeKnREBwXrLdRXEVqWx9Vh7Kis0oYdaArSms7SoqEcvcVmeVKwWFbtGN415IItt3uWT3CnNSLZxTnwX33noqIwWchGxKTMld4PgsZj5KDWgjzqsV5PpG7oVJMbQFRl7MJY4ckEFZn5D+b1GzSfSHmVtWN2Q6KNl/zqDitRHWPZ676KT7zf8Ab+ytiqXs7H0Un3mj+391bV358YvoiItIIiION39BSaTlI8eTj+6+2SSgI8fyW7tbFgtUzeLsQ/EA75kqLDqNDd7jhHUrz10T2ztnq579xNB0CkpxnVZbPC2KFu4KFvK9AK7h81mq35Lexg1b4rVderTo9vmAqBfO0bnEthoTvfuHjvUTHYnTHvvc4+QWpx/U10s21xcMLmEVzqTWm+lN62RaOZ6LnUez+HNpeDyJWb3i1QZ4jIwbnajoU+P8NdGY5pCytI5Kj2baRuGta11FaEHgRuXiTa9gIFQOpWfjTV9dMANQtN0p/dVSLaaMfE+h9PBZZr6rQ4wQmKn3yBuZK0bdbJKDs8Aqc3SEgBvEAalVW8dpPsd53E/COQG8qEtMssxq9zjyBwj0WpymukC+Y2Zdq09M1lh2iZXRw5lpouXQ2JxFWuI6OdX5rfs14WqznUvb9l2Y80vBrrljtbX5g6r5bLPUGiq2zt/wzbuzk3t3HordZZg7ukrOCgWoGN7mcKkdCaqMcaPHMqx7V2fDLG/7wPhmFWicUg6rUHYfZy3/AA7z/wBSnk1v6q1qv7Cw4bIw/ac53rhHo0KwLvPGKIiKoIiIObe02z4ZmP3PZTxaTX0LVW7CcUsTa76+QXQ/aLdhls2Noq6I4qcWn4vLI+BXMrslpaIab3U8CCFx7n7bi17S3kYosxoK5fPNctvC9pLQSBUN38TyPDorp7SrRQYdK0b5kVVEuptQQOOp1U5n2VuWC7hqd25T9jsXAGvAZeqx3bBXyHmrFYI6DdVLVkUy2WW0wd4ySOjbmHFxq3hiG/rorVd+GeFr6UJHeHB28KRtdnD2EPAoQQeFN6ql32k2e0MihkbLE8kOb8RaaUBxDhQeCnp4idprmax+JopXI/kVubHbLs7Ul7a0AIJzzKn75suNzG0qSQrDc9kDS6mgAHkEtEReV0RCOSrG/WpkK5V3qlWyzNZG54zyFPHQrpt82fE146/IrnNthPYuZvFP7SkKrsTakU0HzXuZznuEbK1rUlpoajUV3ALMyoYcI740y5603qU2dsLM3VxOpQnhU1OXEneV0Zerku9zCXPOIuFM8w0Dgd5U4bL3cx/Oi2obGcqZra91yoTzP6LFrWKnarnzLm5EZgjcVLXBfloDxE9ocdzq0qMlK+61oeS0mwhlohP9R/2nJTdMbW2bXdmxzsiHDIcCKKr2QjH0z8BqrZtzLWNnVtfCqhtjbrdabXGyndrV/KNtHOr17rfxBIO23JZ+zs8LDq2NoPWgr61W6iL0OYiIgIiIPjgDkcwdQuHwWWl4PY34YpZaDgGvc1or5LtlqtDY2Oe80a0Ek8guY3fE2SaedjcPavL6akZ1OfWp6krn21yhPaZAXtxDcQT4Ko3S2gK6fedlxgteMtPBUya43wONAXRnRwzHQ8CsSq++9dlHVoBcSAAdCd9eQFSsR2jn+rEwOOhq4/271uRXb2uEUcCK/CKnPX5Kbsl1Rwd4gNfwBxSeLjk3wT9KiILolnaH2uZwB0jGQA5jQeIJW8GxxD6IUA0p+Z3lb/ZufmGDlUl3qtiGxAHE84iPIcgFm0YrtsxqZX6n4Rwy/RfL9vI2awSSBwbI/ux8S9xpUDeQMTvBbwmFHyOyjY0kng0CpVD2mtXvbGSYS1rAGsYTUgkkuOWWZp4AKwaezNudZ52YnnBKB2mIkjOtHnmDnXhVWC12cNkOIZVUNarJSZjcvhj9QB+qsNkzBgc3vxtJa4muNrTSg5hpZ1oeCtEdeezJd34dNaD+aKHbdRrQ1Y8fWHdcrPd95FmWYI8lLvkinH0jGk/aGThzqmoopvO1WV1CBIzUFwOY4YxoetVnsm2Msk0bHsYyNxwnUkF3wkHrlpvruVltF0YRk6rdKEYhTgRvCg5LgY1wd2b6Ah30bsTDQ1GRBI6CibKq2MYKZKNtABnjG9tXHyoPmvsd4POUcUhOnwkeZKy2Gwua4l5xSvpUDMNbwqoNXaxhMfQNd5HP0JVm9j1mb2E8lO8ZRHX+lsbHgecjlhv278UQ3kDzG8Ld9mVqjZE6zgEPxOkqfrVoCBwLQGinAV401x6l8XlERdmBERAREQQW21mdJY5AypIo4gakA1OXLXwXP9nL1DW4TTd8111ce25u91ntTy0YWvOOOmQIObgOjqinAt4rn3PtqLe7BM2o1UXLZpI64aj1CjLi2ibSjtQrDHeTZeQXKtI5sU7ssQAOtBRefc2s+KpOuamDaGt+EZqLll7xc45qKr0t4Wwz91jWwg0pTMt0rWuqsYiLtei0Pew91AKAbgpnQNHPP9FqohNu3GOxYI/ikexoFQCQHYzTj8IqqNHb3PAicwtI1rl6KW2stjprf2WoiDQ0c3APc7qageAXy+bM0OjI1II8MtVUYr2JErDoeyjNd+moWewGT3iGSR1AXBoJoKh9WnoKO1Xu2Rtfao27sEYPQV/RZtpIu4XEZNBHSvL+aIrJb4KOduNc+lf3CjrdbpWBjYmhznuA71Q1raGpyNToBTmpOOUywQy73MIJ4lpLCTzNK+K8MY05OFeqglLtkfQCQZ9cvVbhs5Bqwvby18isVnAIBrWnFStnlbTMjpwWRgisT5MnSOpv+qtoWaOFpwnx3rzaLTQVB9VX7bfQIIcQDpkgk77vNoaDXgo7YYuktgwVo1xcTuDaOrU86geKrdonMga0HvE+QXW9hbm92swDm0kkON/Hg0HoKZbiSunM2pViREXZgREQEREBal6XZFaGdnMwPbqK5EH7TXDNp5jNbaIOPbTbGSWZxc0udDq2TeB9mSmh56H0UfY7Q+MUrWm8ZrtN4WYSxSRnR7HMPRzSPzX5yDZGtL4yQQM6arl1y3KvEF9HTete03iHVFaFYNjLNJb+2jJaJImte00w4qkgg7hu3b1p3tZHMJDgQ5po5pyIKxipi4oquxKxOfQtpzUNs6zDHU6mgHqpa0QO0BzpWvAqUc62klfFeEsg+vgc3gW4Gt+bSsbLc6VwL9VZrzu4TikrSQ0kh7cnNJ1pyO8HLJe7q2fs0ZDi2SUg5B5AZX7rQK+NVrYK/bX0tLXVyLaV5tc79Qty8rc90ZFG55F1N2/LRSW1FvxzCN8TXtDQRQYSzkwjMbuSj7JZIzm2ORxGgkcCwHjhDRXxyUo2LG7s7NZozke+SODXuLm+hXqRtc+tV4mY54e45uFK+Br8lkeNODqUPAoM8FoDTSpS0WxjTUuz4b1FztcBnqDQ/kp64NmzMx0z+7G0E1I1wipDRv66dUk0Rct6l+gP6rSisb5nhjBiefqtzdQb6DNQhtU84c5zsLWtBwN7re8aAZa79VdvYvd/+ItEp+pE1g//AEeT/wBr1VnKWrhsjsdHZwJJWh02oBzazgBuLuflxNtRF2kxgREVBERAREQEREBcQfZw20yMpkZJGH/U5q7euOX03Dbphwmc7zOL81jtrlg2JtPulvYHZBxMLzyeQ1n9/ZeZUv7Q4/8AGOpvZET5kfkFE7S2SvfGWLIkbnDNpr4eikpnf+oNgmxASYRHMDlR7CTioNQQXGmSxv6xWzd7KOFNGNFBzOSl4Dk48MvIfqoywXbNVlC2heWb82gVxUr6VWWxwSj3hmjW0cHEEh2I0oOFDWvBTBnZAOwqMySSePJfG2doYKU0rqsN3wOlgLy5zTVzANMOHWo396q+XFZnvildK2hBwAb+7XER47+SnxXUU6xtktTy4gDCBn0FPmV6sNiImc0HICqk9lLJ2olldqHOiHNzSQ8+lPAr5dF1SSST46taw4W0yxVGIZ8A0t03nkmU1oWezAPlZuLa/wA9FgEQMBrq05cVuQWKR8szWmgjoC6muJocB4VFVp2a7J5IQ7JmN1A05EioGIncEwYbU0ODCPrDPwzBVsvi3dlc4DcnSRtibTjIO8R+HGVWo7mkGrhVpwjWnHF+y+7TXiHFkMZxRwMwg/akoAT6AeB4rUuJVds1mwwnL4nAeDBT5k+S6D7JoAIrQ4DWRrP9La/81WbfZBGxjd7G5/eOZ9Srr7MoqWRx+1K8+jW/8VefS+LaiIurAiIgIiICIiAiIgLkW10eG8J/vMPnGyv5rrq5xt/Y8Nra/dKz+5mR9C1Y78XlrwWft4nM3ubl99ubVXrrtxifhqG4nAZjQjj6qeueXD1C0NpbtAlxtybJ3hydqR55rlG1ks1plbh7lSHYgQcgAaHxyXttvzkqC1h0cchUblXLnvd8WFr2lzQaYhmcJ1Hnmpt14tfA6hAwE0qM6UNMj1C1qYywXm3A4GoFTQkGjshUig41WSyXvGGEOqzPeDmOOXjkvs9qaWxPaARkSKbssVPL1Xp9pZ2hFBhLDnurkWjyxeSaFjviJrMnADE52eWriS6hzP7r1Y77YGvJq0E5Eg97IAUpxpotV8rDDQs7wJFKZkE92nUUX22WlpLC0AjE2vyI6ppj3DejRE/Ihx3HU1ORHgFrz3mfo6NPdGY4eO/QL1PM0S1OGlDkfDP09TwUJbL2AxAZnG0jnTd0U0erwvJ7GuOQJcaVrUmmWXWij7ns9Xtrm2IBzubt3qfRfGRPkdjk3Z03KUs8PYwVPxPOJ3TcP5xWdVG3nNRpJ1c7910X2ex0sMR+0ZHecjqelFyy+JCaV0IquybN2Iw2WGN2rWDF945n1JXT/P1npJIiLqyIiICIiAiIgIiICp/tFgOGCTc15aeWMCh8208Qrgte8LGyaN8Ugq14oePIjgQaEHiFOpsxY5m2PC6u4qRlYJGYHZ7x1Udamus0hhm1Hwu3ObucOvDcards7wRkV5/K2i22UsPEcd46hbUUbXZHXipCWz168VpGE1NNRqgSWUFrc9D4dQssLnaEnIOHLLSvFY2NNKdFsk5da+qmjRL3BpbiOdc67t/RYpJC7CKnlypwXvAsWYIQY5hWuZqcvDSq82awtHgswZmssOfSvmivUcYcQKd0a8zw6LDfM+LuhbD5MIPooC8bVTfmK+aIwxQmeSOJubi7D4k/Leu6gKhezXZsxj3qUd94+jadzSM3nmdByrxV9XfiZGLRERbQREQEREBERAREQEREEZftxQ2tobKCC34Xtye2utDvHI5Kn2zZW02fvRETMG4CklPu518D4LoaLN5lWXHMrBezSaHLkd3I8FJMiZVzmsFXUq7PQaZaKY2k2TjtPfYeym+2B3Xcnt39deuiqfutrspIljdhH12jGynUaeNFyvNjW6mH2euixOgzolgvKORtC7PlRSeFgzGeWvkpgg7ZZqDnqo9ra9Qp2RwcT89yi7RJHHm4+FaqYr3DZK5nTfwWjjjhGBm7Ib6eawWi+i/uRAuJ0a2pcfAZrbunYu0zuDpqws3k/wCYRwazd1d5FJLTWlHFNaX9lZ2lzvrHRrRxc7cPmrRc3s9Y1wktMnakZ9m0Ujr/AFE5vHlzqrbdd2xWeMRxNDWjXeXHe5x3nmttdueJGLQBERbQREQEREBERAREQEREBERAREQEREELfGzMFo7xBjk/+xlGu/ENHeOar9p2TtjBSKZkg4OrG7/kCr0izeZV1zr/ANsXg4UJhbzxn8mrNYvZ25zq2meo3sjFK8u0du6AdVf0T4Q2tO7Lqhs7cMMbWDfQZnm5xzceZK3F9RaR8RfUQfEREBERAREQEREBERAREQEREBERAREQEREBERAREQEREBERAREQEREBER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6672" name="AutoShape 16" descr="data:image/jpeg;base64,/9j/4AAQSkZJRgABAQAAAQABAAD/2wCEAAkGBxQTEhQUEhQWFhUXGBkXGBgYFxcaGhgcGhwZFhgWFxgZHCggHRwlHBoWITIhJSkrLi4uGh8zODMsNygtLisBCgoKBQUFDgUFDisZExkrKysrKysrKysrKysrKysrKysrKysrKysrKysrKysrKysrKysrKysrKysrKysrKysrK//AABEIAOEA4QMBIgACEQEDEQH/xAAcAAEAAQUBAQAAAAAAAAAAAAAABQIDBAYHAQj/xABBEAACAQIEAgcFBQcDAwUAAAABAgADEQQSITEFQQYTIlFhcYEHMpGh8EKxwdHhFCNSYnKCkhXC8WODoiQlM0NT/8QAFAEBAAAAAAAAAAAAAAAAAAAAAP/EABQRAQAAAAAAAAAAAAAAAAAAAAD/2gAMAwEAAhEDEQA/AO4xEQEREBERAREQERPGa2p0gexNV4l05oIStAGu211ICX7s50P9t5HniOPr6h1pKfs01BPq7g/IQN6nl5AYHhzKP3lV3b+ZiR/ifymSmCA0uLeA/GBLxIunSy6BnA9T8Jm0m03PrAvxLak94IlQbv0gVREQEREBERAREQEREBERAREQEREBERARE1Dpz03XBAUqSiriWAIQnsop+3VI2G9lGreVyAy+mPTClgVAbt1mF0p3t4BnNjZb6bEnkDOU43jWL4hVCVXDIderRSqIO4pclm8WJ8he0j+L4is7mvVcviKpCkgALTABICJqQo2HPW5vN26EcGFJOzox1a9yWJ3LX1MCR4FwJUAFte+23nfczaMLhsoAHd8++VYbD21/AazKWmIFKUL73/GZNOkBE9EC4FHdKgJa1lQMD0pAMqWDApvKgbygeEpanrddD8j5/nAvRKEe/nzErgIiICIiAiIgIiICIiAiIgIiUu4AJJAAFyToABuSYEF016TJgMOapGZ27NJL2zv4nko3J7vG0+fzxBzUfEVbVMTWa/a7zu9r+6AAAOQAEzvaX0n/AGzEM4P7qn2KP9OaxqebkA+QQEXEjujeG92o+rORvrlHIDwt84G7dEuCjWu4DOxIFRgLm3d3C97Dwm/8LS2g5Wv3fGQnCSt1RSNL62JA7/Xx2+U2rCUhvygSFFdJdUGeUxPVJPhAqVZXKAJ6RAqvF5SbQD6wLimVS2DKxAWlqo0umeMIFhGvvowl6m99Ocx6q6/X3fW88B7StztY+XKBmRPAZ7AREQEREBERAREQEREBNI9rXFDTwfUr72Ibq79yDtVD6iy/3+E3ecd9qOL63GMt+zh6WW2vvvZ2PwyC8DlnG6mpXkoB9AdLHyknwmuVyAC5AUb+rfhITitQm9wRpb8vwkvwhs60eR6vU82KEDf538YHVeimGLUg1u0wN7eZNvvm84HQW7vq/rNO6JqQoJ2tb1BN9PjNrw7kkfX15wJQP5yotLdLnKurttAqAMqVfKW7/Voz933QLlolIvPYASpHloytGgX54Z4DPSYFmttfulmmQQef6GXbjci1/wDiYmF2P0NYGdhmuPI/rLsw8HUGYj63/WZkBERAREQEREBERAREQE4d0vBbE4vMNDUYXHIKcoHyHxncZxrpUhOJxS32cn45XHyMDnfGaN1NrXsd/LaVcBsaFOoDrTqOhHg9mB+QHrLfF9Lfy7+OoH5zE6N1Dmr0lHvAOB4owP3fdA7FwTEXQWOt7bW8Prym1pi7WsdTpz+riaVwWp2AbjVRpfyt85seGfa+2pHyvb1sYG0UmvqefKXyw+EicLirm3h3cu8SQo1EbT4naBcDekqpMD+Uoehpp9eUx/dOpgZ4ae3lmm+mkuBxAM0qzS27RTpedoF2m8uygU5bqkjb4wLOPqFQbakAn4bT2hSta/cJG47FKHp02N2qG/fZU7RJ8L5R6zPp1LtYbgXMC3htK4H8jfeNZKSKp3/aB5WPwJ/KSsBERAREQEREBERAREQE5B0vBHEMWO8U2Hqirf5Tr85h0/o5eIox2qYew/qRmv8AIrA5TxqiFYdx0PiR/wAyF4Q4FfTcqwv6HT7psnFaPba/2bk+fP7hIzo5glq4tQxsLXPjcDS/LnA6T0e4dUamoAJGhuRyP6aTbsPwR7AtcAcgpJ8wBczL4Xilp0wBluBa/cBtb0kPxj2l4LDsUq1FJ5qt313swUED1gZrC2iMSLkE7DnffaVCuy8wR5/pOU8f9s1Z2Iw1CkqA2VqgYsR5KQB85CYD2m4gMeuCujG9hcFbm/ZuTp4coHd+GcfOc03t4eOl97SeqkMuhnJeGdIkxCq3unbVlPpvfbvE2bh3ScArSqEMTqPEeYgbHVr5R8T+cjqXFq1W4op2QbFja3dpb9Zh08SteuKOtiC7XuoyjQg6668u6bRRdFHZAsALHYHy+A8IEXhsJVYDO7E+YA8jpMv9hY6kkeNz9w3E1vj3tLwOFJU1etqAkFKPatrsW90H1kZwX2xYWs5VwcOOTVGvfztoPiYG9dW4scxt4HfzmU1ZRre2np8JG4DF0cSc9Kqj9xBvYXudL8++Z1XCado3vz0veBqdfiefGu/KmvVJv4M59SQP7RNn4FSbqy7ElnNzf5WmrYvCZcc6cmyOfG65f9s3UsAoHICBRhda3kD+AEk5FcKIapUYcrL+J+WWSsBERAREQEREBERAREQE537YaRRMLiFBPV1CjHuFQXF/7lUes6JMbiOBSvSelVUMjgqwPMfged4Hz7xcB6RqLoH0P5n0tLPRbhL1aIrYUqaqMxsxAFRLXy3+ywANr6annti9I0NFK1AG+Ws9EeISoUBPwmX7Iajftxo7KyubH8LeJEDT+M9J6+IOXOyUx9lWNj523+EhcgUXM6pi/ZwtamWw9qdVbgr9liuhHgfKc2xnDalNzTqgqy7g6QLQqodwRKTR0ve4Jt9fdLgwbE7aWGp+EroUit1a2+lvOBdwNbq2szOq87WPK4mzcD4dVr1qaYds1ZlLIwYMCmxLrYWsdD6yDwtAHE0EOoZwCPPadV9kOEVOIYnq1GS2UtbQalsoPed/KBVwvovxCjTXEMaecm6hX7bBr5hqMqm17a67abyA9ofS5v2UUVXEK9QkFqthYDR1AXS99NddZ2fiNNslC7aGwP8Agfx1nLPb3gF6rDumyOUbzZVbMT3kkD0gcbprYX3+ucvo9xsLfnrLWYADnMrCkNcHQ8rkW/Xl8IElw7F1sORVw1VkI10JI05MDofradW6B+1Zq1Wnh8Wqq/KoL9vS+3I+vKcmTNTUC2YDUi4HPU6zD67toUBBDA2PLUWgd9x3FWq4mniAhSm9O9En3nVSczEcjd157WM2zD44VAO+36SGo8GfEUKaOclWmAabW0HZF1Zeam49QO6V8CORHz2zqxVu66kggeF7/KBP8AFmrj/qA+HuKLfL7pLzB4NhylO595jmbzOw9AAPSZ0BERAREQEREBERAREQERLOLxK00epUIVEUsxOwAFyfhA+b+nWGZOI4mk41NapVB5ZHJqKfHVgPQyz7Pq5pcUpEm2cEbeWny+UzekHHG4jXqYt1Kpl6ugp3VAS2p/iN7nuvaazTRlenWpPlqU2zC97XB+7lbzgdf4di+pqVFP2ajDx0Y2tbvFvSQ/TDjeDqK1PEUj1vLsDtC4syMCLaHX9NbTdLsJigKldKuFr6BmUGpSciwuQLEbWuB53lJwuHr1KbjE0qjICVzUqwC3sSbZSL9kb7coHPnwDMz5FZUQk2I90E6A6cr/LzmJi6KgqFBct3bg3Ite+s3vjq0kzhK+Z3YdYKVMjQkKxylmJ7PgOeh57h7PuDYEIaq0BddM9UEtcE3yhtQNt4HM8FwCph6QxeKYIAP3atvr3Ebt4i8m6nFq/DcHhylRaeKr4nrzSPaJpMGCiqBqF90ePKOmuNGJ4phqbP1lPrlGQaBRmsFt37+M0DiWNarj3qOxYmudb8g9lA7gBYAchA7d7LOkGLx1LFDFVA4pPTSl2VUg3ZiSQLnSw17pIdPeFftOFr9m62XrBu1M0ictUd4KXB7rD04t0X6R1sHxC+HYim1WzoT2XW9rG+nkd59O0qIV2IFiwANthex1+toHzFx/oRXw4R7F6TfaAvbztInBmmujrqOY1Jn1Tiej6EHqiKd7XQjNSv4Jpl/tIG+k4x7Tuh5pHPSoZXNiyoCytc2zKQL28wCNdDvA1OilF9UNj4k/j5TI6K8LXEcRw9EDMocF9NwCLi/duJgNwDECsqUkeozAFcqNrfcNyVhqCCdJ1T2c9CqmA/f4gf+pq3SnTBuVv7znloCfl3wOoYVgbkaAn9Bse60halC3ECg91ytQ+oa4+NMn1mdw/AMqEm4uMxB3uRtpzAsPSZi4devp1eeRqfrcMPW2f4wJSIiAiIgIiICIiAiIgIiICYHHsB1+Gr0dAalN0BOwLKQCfjM+IHzecFkRqTAhlZlI/hIJFj5WtIOlhyzlWPu8/mTOx+0robUdv2rBrdrHr6a+9U0AFRBsXAuCOYtbUWbk/DcjVRYkB9Cdjpa/yv84ElwvhZqdWzKz3bKiA5R2bXYtY7XHx56TaK/AQR27qoHu07qPEkjUnxv8JIPgSGw4p2FNbuqgdovlZNTfYKxOm5Ou2u98GwYaiudbMRrca+MDm/VU6CgAKibhQPDkO/5yNx3GnWm3VtlBFtd/Tum09MeEdXUDWupFwbaDmy+G00HilMXK6kXuPXYfCBr2ArstTEYlRdqVIqhB1WpVZaCPr3Z2N+8CRPHeDGg1MWsxsLfzC2vzmw4LDlzXpBcxq0XC2/jpMtYDxJyEAeMjK3FhXejckhSpYgGwAgYPE2FLGllAbKyVCp0GbRyvxn090S44Mdg6WJC5DU95b7MvZYX7tPunyxxmmaeJctchmzg6jMrHMPxHoZ9KezAf8At+FNrZ+scDuDM2Uf421gS3F6rUrFQxvva55/Qms8c6Qs6K1GxqodcwHu3swJANuRtabzxCp9kAXIub9w5eu00nH4FR1gVVpq5vlVQBfvFu/Q6wK8N0qxTWD0Co5vTCsVB3LCxsOc2Hh+GTOKozPmHvksSRuAMxuPLlMLgVUZSBoNx5fQlyvgQihlLKQ65VV6mVs7dodWGy7Zm0Glr6awJjHYqyME3sdfvt6TCpFilPXtZ0I9DlPyv8J5Sp2sM3vc+7v3mTw8Goy1ApWmoOS+7cg1u619T3wJaIiAiIgIiICIiAiIgIiICIiAnEPbjwlcNVw+IwyLTNU1BUKrozjKysQPtEZ9t7azt80b2y4IVOGuxFzSqU3Xw7XVn4q7D1gccwXTHEUmWpUUFghRSrWB1BBZbcrHbvM7N0SSrjMJRxX7XVFR1PZy0jTDAspGXJmtp/FfxnEsXRDILgEdknyNhOpewbHk4SrQYi9Gpp4BhYj/ACVj6wJYcd68VsPiaYSvRurre4a4BWpTP8JFmHMX11nJOIYk9s63Um3jzGk6V7QKiLxGgVIzmgwqeC5wEPr+8/xHhOe18AWYqBmLMF09L6+V4Gy9FujebC4aqpK1g61A9tzvlOl7EWBljpZwfCr1mHRadCvVYWWowpq1+dGpbITcnssVPLWdP4FgclDDoRYrckeXZH4SE6VdC04ia2ZirDsIdCFsMxNu/Me/kIELxr2d0KhoAkt1SdpObPawUkbJfU8ztN/w2DFBaNNfdRFQeOUAX++MBSzKWfQ5Ev8A1ZQW+cyqqgNSB7z90C3i6d380vNVxtUl8ouWOyjVue3r3+M3Qnt+QP4W/GYnB6a2dxbMXdSeYysVA/H1gcu4/wAQxHDmpsUa9UnKrlGU2tcdlrqe1fTvkrwvpy9bIpwtQEEaqbjZlIvYDY8yI9ozirxLA0N8qvUb1va4/wC2TNo6LYBVoLUIvmAI02G+kD3hGCOIzVK/uBrJSUkLpvnIsX7iD2dNpsst4ekFUACw7vPUy5AREQEREBERAREQEREBERAREQE1z2jYbrOGYtbX/dFh/ZZ7+mW82OQ3TI2wGLv/APhV+aEQOEcSwlqCkDUD6Hjykh0T4t/p3ETe/VV1R28UcXzjxDXPx75RiADTt5fXrLHHKJbB4auPfwzdRU11KEBqbHw1A/ygbB09wDtxVXoNmWrTpszHVVuHC5Lbgql7fzeMr4OmJRVz06TDsMpuQb1FZwSQv2VUE776XkB0Z4rVaopTtohprk3YButFqZvbQ5jY8hYTYeD8cRhQp3Ga1MZToxIp1KRsN/sg/wB0Da8L0pqUmanVoEvTBZypuAhswYX1N7aC19DppMnB9LqKgvlcUme7VijdWL2F81tNbanS+nOXcBTzY2seQpp5/wAQt/lLPCaA/wBNNiQeqzA91kUgWPK4gZq9J8KEIFQAZdLgqGtpdWNgw03HdPf9WdspbDkAi6MzKLgWuXG6akaakz3G4S+CKtYlBcXANgpINrjku3kJlYyl2KAO97f+DE/MCBHYji2JZurWioe4R3LjKM9srKB2iALn4d5tn9GkqBavWEZjUvZdvdXbzsDI849euqut3PWahbaLSTc3OgzH5eEsY7G1KdFqNI3xFQsWI/8AqT3Mx8bCy95ueUCIwwGI4tia4sVpUnVT4qAgN+6/W285u3CUy0KSfyKvwGvympdD8F1eErVWXK1U5By7N8g/3H1m24OpZkTuH4QJOIiAiIgIiICIiAiIgIiICIiAiIgJr3TzHLSwdQMf/kHVAd5bcf45jNhkH0z4P+1YSogH7wDPT7w6i4A89V9YHIK1K41Ppy8bmZ2FpK1qbe7WU0zc6Zlu6eo7XjrMHh9cMjK2jC4sfgfvMsmoerdRupDKb/aB0O/hAhED4arlDkMhBVraNla4zKDqO/bflNw4JVSqaNOqLP20OhABzNUolH2G50ve6iaxVzVyHYDMSLG1xcDe3KZnD1qBARZlvqpF9RbTXe1h6iBt3AFanhWrUqzK5ZUrdZ+8D5lAzkMb57gi97G2t9JJYfh+MpYXFUBXpMtJHALUmzkZT9rrAu1rEg6EXJM1nheIK06lM9bTVzmYotNgGVg2bKy3GoB7N9vEzZMdiAOspjEk061MI5bDuGHurdctgbqMp25W21DYKdPEVDTo1aidU6vmNNCjnIQMhJYixvckAHyj/TENF2Z3dqTVerLtc0yt1BU73sLXv395kavEGSpTBrUwaakIBSruCxABZ2FrHQHLrpfe+mbwXDdbTqA1arKSTUvTROsY+8AQubKT5GxtApTFK2elRUaqyXXYZlRSS500yvrqdOZmeMMArZTnNZizPpY30sCPsgWUeAEh8Hw4tUvVIyXGSmPcUCwGlhe3iN9rTaKrhRfkNf0gWMTh72RbBaYu3nbb0B+YlzheHsFbmxufK1rTHxVXKmXm2pPM6/mZIUSAaag30b5W1+u+BmREQEREBERAREQEREBERAREQEREBERA1ri/QfCYh2qMjI7asabFbnmxHu38bTm/SroW+BYOjmpRayhiBcN/DUtprybblobX7bLOLwyVEanUUMjAqykXBB3BgfP+DAVSOQJa1tdRy+MmcBgiKj2uuVxcMNO0A4sdjoZncW6G4jB1XeijYnDm5sBmqIP4GXc25MLk21F98nonxtXYUajaA3QNy5FddjA2WjwgNROcAkjQ21Hjr3aiSNXCK1Ps7AW157bzykhpgAdpORG4O9vrvntTCOEU3uLg6efPnAzcFRQIgZQSp3NjtsSYq1wmewFjfQaa87Ce9SSiFTawsfGFwgBBbYd/MwIvhlVHrNSYkVERajL4MSqnX+lvhM6phi5vrYbfnL5ZVu7WTQZmNh4AXlurVNUdXSDKp96oVKi3PLmGp8YEYcM1V8tLYWzudhzt4nwk9gsEKfMs1rXPdvYDkJdw2HWmoVBZRsPxJ5nxl2AiIgIiICIiAiIgIiICIiAiIgIiICIiAiIgJq/SjoZSxJ62naliANHt2W7usUEX/q3Hym0RA0PhXEMRhXNLFISBzGqsNNUa3a576+UmqXGmdAKdGq/iFyjluW0mxRAgkx+IA1wrejIfkDLoxVQ+7Qct/MQqjzJ17tgZMRAwMNgTcPVId+WnZT+kHn/MdfKZ8RAREQEREBERAREQEREBERAREQEREBERAREQEREBERAREQEREBERAREQEREBERAREQEREBERA//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6674" name="AutoShape 18" descr="data:image/jpeg;base64,/9j/4AAQSkZJRgABAQAAAQABAAD/2wCEAAkGBxQTEhQUEhQWFhUXGBkXGBgYFxcaGhgcGhwZFhgWFxgZHCggHRwlHBoWITIhJSkrLi4uGh8zODMsNygtLisBCgoKBQUFDgUFDisZExkrKysrKysrKysrKysrKysrKysrKysrKysrKysrKysrKysrKysrKysrKysrKysrKysrK//AABEIAOEA4QMBIgACEQEDEQH/xAAcAAEAAQUBAQAAAAAAAAAAAAAABQIDBAYHAQj/xABBEAACAQIEAgcFBQcDAwUAAAABAgADEQQSITEFQQYTIlFhcYEHMpGh8EKxwdHhFCNSYnKCkhXC8WODoiQlM0NT/8QAFAEBAAAAAAAAAAAAAAAAAAAAAP/EABQRAQAAAAAAAAAAAAAAAAAAAAD/2gAMAwEAAhEDEQA/AO4xEQEREBERAREQERPGa2p0gexNV4l05oIStAGu211ICX7s50P9t5HniOPr6h1pKfs01BPq7g/IQN6nl5AYHhzKP3lV3b+ZiR/ifymSmCA0uLeA/GBLxIunSy6BnA9T8Jm0m03PrAvxLak94IlQbv0gVREQEREBERAREQEREBERAREQEREBERARE1Dpz03XBAUqSiriWAIQnsop+3VI2G9lGreVyAy+mPTClgVAbt1mF0p3t4BnNjZb6bEnkDOU43jWL4hVCVXDIderRSqIO4pclm8WJ8he0j+L4is7mvVcviKpCkgALTABICJqQo2HPW5vN26EcGFJOzox1a9yWJ3LX1MCR4FwJUAFte+23nfczaMLhsoAHd8++VYbD21/AazKWmIFKUL73/GZNOkBE9EC4FHdKgJa1lQMD0pAMqWDApvKgbygeEpanrddD8j5/nAvRKEe/nzErgIiICIiAiIgIiICIiAiIgIiUu4AJJAAFyToABuSYEF016TJgMOapGZ27NJL2zv4nko3J7vG0+fzxBzUfEVbVMTWa/a7zu9r+6AAAOQAEzvaX0n/AGzEM4P7qn2KP9OaxqebkA+QQEXEjujeG92o+rORvrlHIDwt84G7dEuCjWu4DOxIFRgLm3d3C97Dwm/8LS2g5Wv3fGQnCSt1RSNL62JA7/Xx2+U2rCUhvygSFFdJdUGeUxPVJPhAqVZXKAJ6RAqvF5SbQD6wLimVS2DKxAWlqo0umeMIFhGvvowl6m99Ocx6q6/X3fW88B7StztY+XKBmRPAZ7AREQEREBERAREQEREBNI9rXFDTwfUr72Ibq79yDtVD6iy/3+E3ecd9qOL63GMt+zh6WW2vvvZ2PwyC8DlnG6mpXkoB9AdLHyknwmuVyAC5AUb+rfhITitQm9wRpb8vwkvwhs60eR6vU82KEDf538YHVeimGLUg1u0wN7eZNvvm84HQW7vq/rNO6JqQoJ2tb1BN9PjNrw7kkfX15wJQP5yotLdLnKurttAqAMqVfKW7/Voz933QLlolIvPYASpHloytGgX54Z4DPSYFmttfulmmQQef6GXbjci1/wDiYmF2P0NYGdhmuPI/rLsw8HUGYj63/WZkBERAREQEREBERAREQE4d0vBbE4vMNDUYXHIKcoHyHxncZxrpUhOJxS32cn45XHyMDnfGaN1NrXsd/LaVcBsaFOoDrTqOhHg9mB+QHrLfF9Lfy7+OoH5zE6N1Dmr0lHvAOB4owP3fdA7FwTEXQWOt7bW8Prym1pi7WsdTpz+riaVwWp2AbjVRpfyt85seGfa+2pHyvb1sYG0UmvqefKXyw+EicLirm3h3cu8SQo1EbT4naBcDekqpMD+Uoehpp9eUx/dOpgZ4ae3lmm+mkuBxAM0qzS27RTpedoF2m8uygU5bqkjb4wLOPqFQbakAn4bT2hSta/cJG47FKHp02N2qG/fZU7RJ8L5R6zPp1LtYbgXMC3htK4H8jfeNZKSKp3/aB5WPwJ/KSsBERAREQEREBERAREQE5B0vBHEMWO8U2Hqirf5Tr85h0/o5eIox2qYew/qRmv8AIrA5TxqiFYdx0PiR/wAyF4Q4FfTcqwv6HT7psnFaPba/2bk+fP7hIzo5glq4tQxsLXPjcDS/LnA6T0e4dUamoAJGhuRyP6aTbsPwR7AtcAcgpJ8wBczL4Xilp0wBluBa/cBtb0kPxj2l4LDsUq1FJ5qt313swUED1gZrC2iMSLkE7DnffaVCuy8wR5/pOU8f9s1Z2Iw1CkqA2VqgYsR5KQB85CYD2m4gMeuCujG9hcFbm/ZuTp4coHd+GcfOc03t4eOl97SeqkMuhnJeGdIkxCq3unbVlPpvfbvE2bh3ScArSqEMTqPEeYgbHVr5R8T+cjqXFq1W4op2QbFja3dpb9Zh08SteuKOtiC7XuoyjQg6668u6bRRdFHZAsALHYHy+A8IEXhsJVYDO7E+YA8jpMv9hY6kkeNz9w3E1vj3tLwOFJU1etqAkFKPatrsW90H1kZwX2xYWs5VwcOOTVGvfztoPiYG9dW4scxt4HfzmU1ZRre2np8JG4DF0cSc9Kqj9xBvYXudL8++Z1XCado3vz0veBqdfiefGu/KmvVJv4M59SQP7RNn4FSbqy7ElnNzf5WmrYvCZcc6cmyOfG65f9s3UsAoHICBRhda3kD+AEk5FcKIapUYcrL+J+WWSsBERAREQEREBERAREQE537YaRRMLiFBPV1CjHuFQXF/7lUes6JMbiOBSvSelVUMjgqwPMfged4Hz7xcB6RqLoH0P5n0tLPRbhL1aIrYUqaqMxsxAFRLXy3+ywANr6annti9I0NFK1AG+Ws9EeISoUBPwmX7Iajftxo7KyubH8LeJEDT+M9J6+IOXOyUx9lWNj523+EhcgUXM6pi/ZwtamWw9qdVbgr9liuhHgfKc2xnDalNzTqgqy7g6QLQqodwRKTR0ve4Jt9fdLgwbE7aWGp+EroUit1a2+lvOBdwNbq2szOq87WPK4mzcD4dVr1qaYds1ZlLIwYMCmxLrYWsdD6yDwtAHE0EOoZwCPPadV9kOEVOIYnq1GS2UtbQalsoPed/KBVwvovxCjTXEMaecm6hX7bBr5hqMqm17a67abyA9ofS5v2UUVXEK9QkFqthYDR1AXS99NddZ2fiNNslC7aGwP8Agfx1nLPb3gF6rDumyOUbzZVbMT3kkD0gcbprYX3+ucvo9xsLfnrLWYADnMrCkNcHQ8rkW/Xl8IElw7F1sORVw1VkI10JI05MDofradW6B+1Zq1Wnh8Wqq/KoL9vS+3I+vKcmTNTUC2YDUi4HPU6zD67toUBBDA2PLUWgd9x3FWq4mniAhSm9O9En3nVSczEcjd157WM2zD44VAO+36SGo8GfEUKaOclWmAabW0HZF1Zeam49QO6V8CORHz2zqxVu66kggeF7/KBP8AFmrj/qA+HuKLfL7pLzB4NhylO595jmbzOw9AAPSZ0BERAREQEREBERAREQERLOLxK00epUIVEUsxOwAFyfhA+b+nWGZOI4mk41NapVB5ZHJqKfHVgPQyz7Pq5pcUpEm2cEbeWny+UzekHHG4jXqYt1Kpl6ugp3VAS2p/iN7nuvaazTRlenWpPlqU2zC97XB+7lbzgdf4di+pqVFP2ajDx0Y2tbvFvSQ/TDjeDqK1PEUj1vLsDtC4syMCLaHX9NbTdLsJigKldKuFr6BmUGpSciwuQLEbWuB53lJwuHr1KbjE0qjICVzUqwC3sSbZSL9kb7coHPnwDMz5FZUQk2I90E6A6cr/LzmJi6KgqFBct3bg3Ite+s3vjq0kzhK+Z3YdYKVMjQkKxylmJ7PgOeh57h7PuDYEIaq0BddM9UEtcE3yhtQNt4HM8FwCph6QxeKYIAP3atvr3Ebt4i8m6nFq/DcHhylRaeKr4nrzSPaJpMGCiqBqF90ePKOmuNGJ4phqbP1lPrlGQaBRmsFt37+M0DiWNarj3qOxYmudb8g9lA7gBYAchA7d7LOkGLx1LFDFVA4pPTSl2VUg3ZiSQLnSw17pIdPeFftOFr9m62XrBu1M0ictUd4KXB7rD04t0X6R1sHxC+HYim1WzoT2XW9rG+nkd59O0qIV2IFiwANthex1+toHzFx/oRXw4R7F6TfaAvbztInBmmujrqOY1Jn1Tiej6EHqiKd7XQjNSv4Jpl/tIG+k4x7Tuh5pHPSoZXNiyoCytc2zKQL28wCNdDvA1OilF9UNj4k/j5TI6K8LXEcRw9EDMocF9NwCLi/duJgNwDECsqUkeozAFcqNrfcNyVhqCCdJ1T2c9CqmA/f4gf+pq3SnTBuVv7znloCfl3wOoYVgbkaAn9Bse60halC3ECg91ytQ+oa4+NMn1mdw/AMqEm4uMxB3uRtpzAsPSZi4devp1eeRqfrcMPW2f4wJSIiAiIgIiICIiAiIgIiICYHHsB1+Gr0dAalN0BOwLKQCfjM+IHzecFkRqTAhlZlI/hIJFj5WtIOlhyzlWPu8/mTOx+0robUdv2rBrdrHr6a+9U0AFRBsXAuCOYtbUWbk/DcjVRYkB9Cdjpa/yv84ElwvhZqdWzKz3bKiA5R2bXYtY7XHx56TaK/AQR27qoHu07qPEkjUnxv8JIPgSGw4p2FNbuqgdovlZNTfYKxOm5Ou2u98GwYaiudbMRrca+MDm/VU6CgAKibhQPDkO/5yNx3GnWm3VtlBFtd/Tum09MeEdXUDWupFwbaDmy+G00HilMXK6kXuPXYfCBr2ArstTEYlRdqVIqhB1WpVZaCPr3Z2N+8CRPHeDGg1MWsxsLfzC2vzmw4LDlzXpBcxq0XC2/jpMtYDxJyEAeMjK3FhXejckhSpYgGwAgYPE2FLGllAbKyVCp0GbRyvxn090S44Mdg6WJC5DU95b7MvZYX7tPunyxxmmaeJctchmzg6jMrHMPxHoZ9KezAf8At+FNrZ+scDuDM2Uf421gS3F6rUrFQxvva55/Qms8c6Qs6K1GxqodcwHu3swJANuRtabzxCp9kAXIub9w5eu00nH4FR1gVVpq5vlVQBfvFu/Q6wK8N0qxTWD0Co5vTCsVB3LCxsOc2Hh+GTOKozPmHvksSRuAMxuPLlMLgVUZSBoNx5fQlyvgQihlLKQ65VV6mVs7dodWGy7Zm0Glr6awJjHYqyME3sdfvt6TCpFilPXtZ0I9DlPyv8J5Sp2sM3vc+7v3mTw8Goy1ApWmoOS+7cg1u619T3wJaIiAiIgIiICIiAiIgIiICIiAnEPbjwlcNVw+IwyLTNU1BUKrozjKysQPtEZ9t7azt80b2y4IVOGuxFzSqU3Xw7XVn4q7D1gccwXTHEUmWpUUFghRSrWB1BBZbcrHbvM7N0SSrjMJRxX7XVFR1PZy0jTDAspGXJmtp/FfxnEsXRDILgEdknyNhOpewbHk4SrQYi9Gpp4BhYj/ACVj6wJYcd68VsPiaYSvRurre4a4BWpTP8JFmHMX11nJOIYk9s63Um3jzGk6V7QKiLxGgVIzmgwqeC5wEPr+8/xHhOe18AWYqBmLMF09L6+V4Gy9FujebC4aqpK1g61A9tzvlOl7EWBljpZwfCr1mHRadCvVYWWowpq1+dGpbITcnssVPLWdP4FgclDDoRYrckeXZH4SE6VdC04ia2ZirDsIdCFsMxNu/Me/kIELxr2d0KhoAkt1SdpObPawUkbJfU8ztN/w2DFBaNNfdRFQeOUAX++MBSzKWfQ5Ev8A1ZQW+cyqqgNSB7z90C3i6d380vNVxtUl8ouWOyjVue3r3+M3Qnt+QP4W/GYnB6a2dxbMXdSeYysVA/H1gcu4/wAQxHDmpsUa9UnKrlGU2tcdlrqe1fTvkrwvpy9bIpwtQEEaqbjZlIvYDY8yI9ozirxLA0N8qvUb1va4/wC2TNo6LYBVoLUIvmAI02G+kD3hGCOIzVK/uBrJSUkLpvnIsX7iD2dNpsst4ekFUACw7vPUy5AREQEREBERAREQEREBERAREQE1z2jYbrOGYtbX/dFh/ZZ7+mW82OQ3TI2wGLv/APhV+aEQOEcSwlqCkDUD6Hjykh0T4t/p3ETe/VV1R28UcXzjxDXPx75RiADTt5fXrLHHKJbB4auPfwzdRU11KEBqbHw1A/ygbB09wDtxVXoNmWrTpszHVVuHC5Lbgql7fzeMr4OmJRVz06TDsMpuQb1FZwSQv2VUE776XkB0Z4rVaopTtohprk3YButFqZvbQ5jY8hYTYeD8cRhQp3Ga1MZToxIp1KRsN/sg/wB0Da8L0pqUmanVoEvTBZypuAhswYX1N7aC19DppMnB9LqKgvlcUme7VijdWL2F81tNbanS+nOXcBTzY2seQpp5/wAQt/lLPCaA/wBNNiQeqzA91kUgWPK4gZq9J8KEIFQAZdLgqGtpdWNgw03HdPf9WdspbDkAi6MzKLgWuXG6akaakz3G4S+CKtYlBcXANgpINrjku3kJlYyl2KAO97f+DE/MCBHYji2JZurWioe4R3LjKM9srKB2iALn4d5tn9GkqBavWEZjUvZdvdXbzsDI849euqut3PWahbaLSTc3OgzH5eEsY7G1KdFqNI3xFQsWI/8AqT3Mx8bCy95ueUCIwwGI4tia4sVpUnVT4qAgN+6/W285u3CUy0KSfyKvwGvympdD8F1eErVWXK1U5By7N8g/3H1m24OpZkTuH4QJOIiAiIgIiICIiAiIgIiICIiAiIgJr3TzHLSwdQMf/kHVAd5bcf45jNhkH0z4P+1YSogH7wDPT7w6i4A89V9YHIK1K41Ppy8bmZ2FpK1qbe7WU0zc6Zlu6eo7XjrMHh9cMjK2jC4sfgfvMsmoerdRupDKb/aB0O/hAhED4arlDkMhBVraNla4zKDqO/bflNw4JVSqaNOqLP20OhABzNUolH2G50ve6iaxVzVyHYDMSLG1xcDe3KZnD1qBARZlvqpF9RbTXe1h6iBt3AFanhWrUqzK5ZUrdZ+8D5lAzkMb57gi97G2t9JJYfh+MpYXFUBXpMtJHALUmzkZT9rrAu1rEg6EXJM1nheIK06lM9bTVzmYotNgGVg2bKy3GoB7N9vEzZMdiAOspjEk061MI5bDuGHurdctgbqMp25W21DYKdPEVDTo1aidU6vmNNCjnIQMhJYixvckAHyj/TENF2Z3dqTVerLtc0yt1BU73sLXv395kavEGSpTBrUwaakIBSruCxABZ2FrHQHLrpfe+mbwXDdbTqA1arKSTUvTROsY+8AQubKT5GxtApTFK2elRUaqyXXYZlRSS500yvrqdOZmeMMArZTnNZizPpY30sCPsgWUeAEh8Hw4tUvVIyXGSmPcUCwGlhe3iN9rTaKrhRfkNf0gWMTh72RbBaYu3nbb0B+YlzheHsFbmxufK1rTHxVXKmXm2pPM6/mZIUSAaag30b5W1+u+BmREQEREBERAREQEREBERAREQEREBERA1ri/QfCYh2qMjI7asabFbnmxHu38bTm/SroW+BYOjmpRayhiBcN/DUtprybblobX7bLOLwyVEanUUMjAqykXBB3BgfP+DAVSOQJa1tdRy+MmcBgiKj2uuVxcMNO0A4sdjoZncW6G4jB1XeijYnDm5sBmqIP4GXc25MLk21F98nonxtXYUajaA3QNy5FddjA2WjwgNROcAkjQ21Hjr3aiSNXCK1Ps7AW157bzykhpgAdpORG4O9vrvntTCOEU3uLg6efPnAzcFRQIgZQSp3NjtsSYq1wmewFjfQaa87Ce9SSiFTawsfGFwgBBbYd/MwIvhlVHrNSYkVERajL4MSqnX+lvhM6phi5vrYbfnL5ZVu7WTQZmNh4AXlurVNUdXSDKp96oVKi3PLmGp8YEYcM1V8tLYWzudhzt4nwk9gsEKfMs1rXPdvYDkJdw2HWmoVBZRsPxJ5nxl2AiIgIiICIiAiIgIiICIiAiIgIiICIiAiIgJq/SjoZSxJ62naliANHt2W7usUEX/q3Hym0RA0PhXEMRhXNLFISBzGqsNNUa3a576+UmqXGmdAKdGq/iFyjluW0mxRAgkx+IA1wrejIfkDLoxVQ+7Qct/MQqjzJ17tgZMRAwMNgTcPVId+WnZT+kHn/MdfKZ8RAREQEREBERAREQEREBERAREQEREBERAREQEREBERAREQEREBERAREQEREBERAREQEREBERA//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21" name="Group 20"/>
          <p:cNvGrpSpPr/>
          <p:nvPr/>
        </p:nvGrpSpPr>
        <p:grpSpPr>
          <a:xfrm>
            <a:off x="6629400" y="1371600"/>
            <a:ext cx="1833685" cy="2734240"/>
            <a:chOff x="6629400" y="1371600"/>
            <a:chExt cx="1833685" cy="2734240"/>
          </a:xfrm>
        </p:grpSpPr>
        <p:sp>
          <p:nvSpPr>
            <p:cNvPr id="6" name="Oval 5"/>
            <p:cNvSpPr/>
            <p:nvPr/>
          </p:nvSpPr>
          <p:spPr bwMode="auto">
            <a:xfrm rot="20342188">
              <a:off x="6629400" y="1672050"/>
              <a:ext cx="1763676" cy="1312561"/>
            </a:xfrm>
            <a:prstGeom prst="ellipse">
              <a:avLst/>
            </a:prstGeom>
            <a:noFill/>
            <a:ln w="571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accent2"/>
                </a:solidFill>
                <a:effectLst/>
                <a:latin typeface="Times New Roman" pitchFamily="18" charset="0"/>
              </a:endParaRPr>
            </a:p>
          </p:txBody>
        </p:sp>
        <p:grpSp>
          <p:nvGrpSpPr>
            <p:cNvPr id="16" name="Group 15"/>
            <p:cNvGrpSpPr/>
            <p:nvPr/>
          </p:nvGrpSpPr>
          <p:grpSpPr>
            <a:xfrm>
              <a:off x="7139939" y="1371600"/>
              <a:ext cx="1323146" cy="1403002"/>
              <a:chOff x="7139939" y="1371600"/>
              <a:chExt cx="1323146" cy="1403002"/>
            </a:xfrm>
          </p:grpSpPr>
          <p:sp>
            <p:nvSpPr>
              <p:cNvPr id="7" name="Oval 6"/>
              <p:cNvSpPr/>
              <p:nvPr/>
            </p:nvSpPr>
            <p:spPr bwMode="auto">
              <a:xfrm rot="20342188">
                <a:off x="8068264" y="1371600"/>
                <a:ext cx="394821" cy="387666"/>
              </a:xfrm>
              <a:prstGeom prst="ellipse">
                <a:avLst/>
              </a:prstGeom>
              <a:noFill/>
              <a:ln w="571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accent2"/>
                  </a:solidFill>
                  <a:effectLst/>
                  <a:latin typeface="Times New Roman" pitchFamily="18" charset="0"/>
                </a:endParaRPr>
              </a:p>
            </p:txBody>
          </p:sp>
          <p:pic>
            <p:nvPicPr>
              <p:cNvPr id="326675" name="Picture 19" descr="C:\Users\hqin\Desktop\skull.jpg"/>
              <p:cNvPicPr>
                <a:picLocks noChangeAspect="1" noChangeArrowheads="1"/>
              </p:cNvPicPr>
              <p:nvPr/>
            </p:nvPicPr>
            <p:blipFill>
              <a:blip r:embed="rId2" cstate="print"/>
              <a:srcRect/>
              <a:stretch>
                <a:fillRect/>
              </a:stretch>
            </p:blipFill>
            <p:spPr bwMode="auto">
              <a:xfrm>
                <a:off x="7139939" y="1882060"/>
                <a:ext cx="789012" cy="892542"/>
              </a:xfrm>
              <a:prstGeom prst="rect">
                <a:avLst/>
              </a:prstGeom>
              <a:noFill/>
            </p:spPr>
          </p:pic>
        </p:grpSp>
        <p:sp>
          <p:nvSpPr>
            <p:cNvPr id="20" name="TextBox 19"/>
            <p:cNvSpPr txBox="1"/>
            <p:nvPr/>
          </p:nvSpPr>
          <p:spPr>
            <a:xfrm>
              <a:off x="6684275" y="3582620"/>
              <a:ext cx="1433982" cy="523220"/>
            </a:xfrm>
            <a:prstGeom prst="rect">
              <a:avLst/>
            </a:prstGeom>
            <a:noFill/>
          </p:spPr>
          <p:txBody>
            <a:bodyPr wrap="none" rtlCol="0">
              <a:spAutoFit/>
            </a:bodyPr>
            <a:lstStyle/>
            <a:p>
              <a:r>
                <a:rPr lang="en-US" dirty="0" smtClean="0">
                  <a:solidFill>
                    <a:schemeClr val="bg2"/>
                  </a:solidFill>
                </a:rPr>
                <a:t>DEATH</a:t>
              </a:r>
              <a:endParaRPr lang="en-US" dirty="0">
                <a:solidFill>
                  <a:schemeClr val="bg2"/>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b="1" dirty="0" smtClean="0"/>
              <a:t>A gene/protein network model of cellular aging</a:t>
            </a:r>
            <a:br>
              <a:rPr lang="en-US" b="1" dirty="0" smtClean="0"/>
            </a:br>
            <a:r>
              <a:rPr lang="en-US" b="1" dirty="0" smtClean="0"/>
              <a:t>			</a:t>
            </a:r>
            <a:endParaRPr lang="en-US" sz="2400" b="1" dirty="0" smtClean="0">
              <a:solidFill>
                <a:schemeClr val="bg2"/>
              </a:solidFill>
            </a:endParaRPr>
          </a:p>
        </p:txBody>
      </p:sp>
      <p:grpSp>
        <p:nvGrpSpPr>
          <p:cNvPr id="45059" name="Group 2"/>
          <p:cNvGrpSpPr>
            <a:grpSpLocks/>
          </p:cNvGrpSpPr>
          <p:nvPr/>
        </p:nvGrpSpPr>
        <p:grpSpPr bwMode="auto">
          <a:xfrm>
            <a:off x="5256213" y="2332038"/>
            <a:ext cx="2119312" cy="1404937"/>
            <a:chOff x="7813" y="4359"/>
            <a:chExt cx="2124" cy="914"/>
          </a:xfrm>
        </p:grpSpPr>
        <p:cxnSp>
          <p:nvCxnSpPr>
            <p:cNvPr id="45076" name="AutoShape 19"/>
            <p:cNvCxnSpPr>
              <a:cxnSpLocks noChangeShapeType="1"/>
            </p:cNvCxnSpPr>
            <p:nvPr/>
          </p:nvCxnSpPr>
          <p:spPr bwMode="auto">
            <a:xfrm>
              <a:off x="7813" y="4793"/>
              <a:ext cx="498" cy="0"/>
            </a:xfrm>
            <a:prstGeom prst="straightConnector1">
              <a:avLst/>
            </a:prstGeom>
            <a:noFill/>
            <a:ln w="38100">
              <a:solidFill>
                <a:srgbClr val="000000"/>
              </a:solidFill>
              <a:round/>
              <a:headEnd/>
              <a:tailEnd/>
            </a:ln>
          </p:spPr>
        </p:cxnSp>
        <p:grpSp>
          <p:nvGrpSpPr>
            <p:cNvPr id="45077" name="Group 4"/>
            <p:cNvGrpSpPr>
              <a:grpSpLocks/>
            </p:cNvGrpSpPr>
            <p:nvPr/>
          </p:nvGrpSpPr>
          <p:grpSpPr bwMode="auto">
            <a:xfrm>
              <a:off x="8311" y="4359"/>
              <a:ext cx="1128" cy="914"/>
              <a:chOff x="8311" y="4359"/>
              <a:chExt cx="1128" cy="914"/>
            </a:xfrm>
          </p:grpSpPr>
          <p:grpSp>
            <p:nvGrpSpPr>
              <p:cNvPr id="45079" name="Group 16"/>
              <p:cNvGrpSpPr>
                <a:grpSpLocks/>
              </p:cNvGrpSpPr>
              <p:nvPr/>
            </p:nvGrpSpPr>
            <p:grpSpPr bwMode="auto">
              <a:xfrm>
                <a:off x="8311" y="4359"/>
                <a:ext cx="1128" cy="194"/>
                <a:chOff x="7426" y="4341"/>
                <a:chExt cx="1128" cy="194"/>
              </a:xfrm>
            </p:grpSpPr>
            <p:cxnSp>
              <p:nvCxnSpPr>
                <p:cNvPr id="45091" name="AutoShape 18"/>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5092" name="Rectangle 17"/>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grpSp>
            <p:nvGrpSpPr>
              <p:cNvPr id="45080" name="Group 13"/>
              <p:cNvGrpSpPr>
                <a:grpSpLocks/>
              </p:cNvGrpSpPr>
              <p:nvPr/>
            </p:nvGrpSpPr>
            <p:grpSpPr bwMode="auto">
              <a:xfrm>
                <a:off x="8311" y="4599"/>
                <a:ext cx="1128" cy="194"/>
                <a:chOff x="7426" y="4341"/>
                <a:chExt cx="1128" cy="194"/>
              </a:xfrm>
            </p:grpSpPr>
            <p:cxnSp>
              <p:nvCxnSpPr>
                <p:cNvPr id="45089" name="AutoShape 15"/>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5090" name="Rectangle 14"/>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grpSp>
            <p:nvGrpSpPr>
              <p:cNvPr id="45081" name="Group 10"/>
              <p:cNvGrpSpPr>
                <a:grpSpLocks/>
              </p:cNvGrpSpPr>
              <p:nvPr/>
            </p:nvGrpSpPr>
            <p:grpSpPr bwMode="auto">
              <a:xfrm>
                <a:off x="8311" y="4839"/>
                <a:ext cx="1128" cy="194"/>
                <a:chOff x="7426" y="4341"/>
                <a:chExt cx="1128" cy="194"/>
              </a:xfrm>
            </p:grpSpPr>
            <p:cxnSp>
              <p:nvCxnSpPr>
                <p:cNvPr id="45087" name="AutoShape 12"/>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5088" name="Rectangle 11"/>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grpSp>
            <p:nvGrpSpPr>
              <p:cNvPr id="45082" name="Group 7"/>
              <p:cNvGrpSpPr>
                <a:grpSpLocks/>
              </p:cNvGrpSpPr>
              <p:nvPr/>
            </p:nvGrpSpPr>
            <p:grpSpPr bwMode="auto">
              <a:xfrm>
                <a:off x="8311" y="5079"/>
                <a:ext cx="1128" cy="194"/>
                <a:chOff x="7426" y="4341"/>
                <a:chExt cx="1128" cy="194"/>
              </a:xfrm>
            </p:grpSpPr>
            <p:cxnSp>
              <p:nvCxnSpPr>
                <p:cNvPr id="45085" name="AutoShape 9"/>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5086" name="Rectangle 8"/>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cxnSp>
            <p:nvCxnSpPr>
              <p:cNvPr id="45083" name="AutoShape 6"/>
              <p:cNvCxnSpPr>
                <a:cxnSpLocks noChangeShapeType="1"/>
              </p:cNvCxnSpPr>
              <p:nvPr/>
            </p:nvCxnSpPr>
            <p:spPr bwMode="auto">
              <a:xfrm>
                <a:off x="8311" y="4456"/>
                <a:ext cx="0" cy="720"/>
              </a:xfrm>
              <a:prstGeom prst="straightConnector1">
                <a:avLst/>
              </a:prstGeom>
              <a:noFill/>
              <a:ln w="38100">
                <a:solidFill>
                  <a:srgbClr val="000000"/>
                </a:solidFill>
                <a:round/>
                <a:headEnd/>
                <a:tailEnd/>
              </a:ln>
            </p:spPr>
          </p:cxnSp>
          <p:cxnSp>
            <p:nvCxnSpPr>
              <p:cNvPr id="45084" name="AutoShape 5"/>
              <p:cNvCxnSpPr>
                <a:cxnSpLocks noChangeShapeType="1"/>
              </p:cNvCxnSpPr>
              <p:nvPr/>
            </p:nvCxnSpPr>
            <p:spPr bwMode="auto">
              <a:xfrm>
                <a:off x="9431" y="4465"/>
                <a:ext cx="0" cy="720"/>
              </a:xfrm>
              <a:prstGeom prst="straightConnector1">
                <a:avLst/>
              </a:prstGeom>
              <a:noFill/>
              <a:ln w="38100">
                <a:solidFill>
                  <a:srgbClr val="000000"/>
                </a:solidFill>
                <a:round/>
                <a:headEnd/>
                <a:tailEnd/>
              </a:ln>
            </p:spPr>
          </p:cxnSp>
        </p:grpSp>
        <p:cxnSp>
          <p:nvCxnSpPr>
            <p:cNvPr id="45078" name="AutoShape 3"/>
            <p:cNvCxnSpPr>
              <a:cxnSpLocks noChangeShapeType="1"/>
            </p:cNvCxnSpPr>
            <p:nvPr/>
          </p:nvCxnSpPr>
          <p:spPr bwMode="auto">
            <a:xfrm>
              <a:off x="9439" y="4793"/>
              <a:ext cx="498" cy="0"/>
            </a:xfrm>
            <a:prstGeom prst="straightConnector1">
              <a:avLst/>
            </a:prstGeom>
            <a:noFill/>
            <a:ln w="38100">
              <a:solidFill>
                <a:srgbClr val="000000"/>
              </a:solidFill>
              <a:round/>
              <a:headEnd/>
              <a:tailEnd/>
            </a:ln>
          </p:spPr>
        </p:cxnSp>
      </p:grpSp>
      <p:sp>
        <p:nvSpPr>
          <p:cNvPr id="45063" name="Oval 24"/>
          <p:cNvSpPr>
            <a:spLocks noChangeArrowheads="1"/>
          </p:cNvSpPr>
          <p:nvPr/>
        </p:nvSpPr>
        <p:spPr bwMode="auto">
          <a:xfrm>
            <a:off x="2092325" y="2046288"/>
            <a:ext cx="366713" cy="355600"/>
          </a:xfrm>
          <a:prstGeom prst="ellipse">
            <a:avLst/>
          </a:prstGeom>
          <a:solidFill>
            <a:schemeClr val="bg2"/>
          </a:solidFill>
          <a:ln w="9525">
            <a:solidFill>
              <a:schemeClr val="bg2"/>
            </a:solidFill>
            <a:round/>
            <a:headEnd/>
            <a:tailEnd/>
          </a:ln>
        </p:spPr>
        <p:txBody>
          <a:bodyPr/>
          <a:lstStyle/>
          <a:p>
            <a:endParaRPr lang="en-US"/>
          </a:p>
        </p:txBody>
      </p:sp>
      <p:sp>
        <p:nvSpPr>
          <p:cNvPr id="45064" name="Oval 25"/>
          <p:cNvSpPr>
            <a:spLocks noChangeArrowheads="1"/>
          </p:cNvSpPr>
          <p:nvPr/>
        </p:nvSpPr>
        <p:spPr bwMode="auto">
          <a:xfrm>
            <a:off x="2613025" y="3735388"/>
            <a:ext cx="358775" cy="346075"/>
          </a:xfrm>
          <a:prstGeom prst="ellipse">
            <a:avLst/>
          </a:prstGeom>
          <a:noFill/>
          <a:ln w="25400">
            <a:solidFill>
              <a:schemeClr val="bg2"/>
            </a:solidFill>
            <a:round/>
            <a:headEnd/>
            <a:tailEnd/>
          </a:ln>
        </p:spPr>
        <p:txBody>
          <a:bodyPr/>
          <a:lstStyle/>
          <a:p>
            <a:endParaRPr lang="en-US"/>
          </a:p>
        </p:txBody>
      </p:sp>
      <p:sp>
        <p:nvSpPr>
          <p:cNvPr id="45065" name="Oval 26"/>
          <p:cNvSpPr>
            <a:spLocks noChangeArrowheads="1"/>
          </p:cNvSpPr>
          <p:nvPr/>
        </p:nvSpPr>
        <p:spPr bwMode="auto">
          <a:xfrm>
            <a:off x="1668463" y="3725863"/>
            <a:ext cx="368300" cy="355600"/>
          </a:xfrm>
          <a:prstGeom prst="ellipse">
            <a:avLst/>
          </a:prstGeom>
          <a:noFill/>
          <a:ln w="25400">
            <a:solidFill>
              <a:schemeClr val="bg2"/>
            </a:solidFill>
            <a:round/>
            <a:headEnd/>
            <a:tailEnd/>
          </a:ln>
        </p:spPr>
        <p:txBody>
          <a:bodyPr/>
          <a:lstStyle/>
          <a:p>
            <a:endParaRPr lang="en-US"/>
          </a:p>
        </p:txBody>
      </p:sp>
      <p:sp>
        <p:nvSpPr>
          <p:cNvPr id="45066" name="Oval 27"/>
          <p:cNvSpPr>
            <a:spLocks noChangeArrowheads="1"/>
          </p:cNvSpPr>
          <p:nvPr/>
        </p:nvSpPr>
        <p:spPr bwMode="auto">
          <a:xfrm>
            <a:off x="1077913" y="2930525"/>
            <a:ext cx="366712" cy="355600"/>
          </a:xfrm>
          <a:prstGeom prst="ellipse">
            <a:avLst/>
          </a:prstGeom>
          <a:noFill/>
          <a:ln w="25400">
            <a:solidFill>
              <a:schemeClr val="bg2"/>
            </a:solidFill>
            <a:round/>
            <a:headEnd/>
            <a:tailEnd/>
          </a:ln>
        </p:spPr>
        <p:txBody>
          <a:bodyPr/>
          <a:lstStyle/>
          <a:p>
            <a:endParaRPr lang="en-US"/>
          </a:p>
        </p:txBody>
      </p:sp>
      <p:sp>
        <p:nvSpPr>
          <p:cNvPr id="45067" name="Oval 28"/>
          <p:cNvSpPr>
            <a:spLocks noChangeArrowheads="1"/>
          </p:cNvSpPr>
          <p:nvPr/>
        </p:nvSpPr>
        <p:spPr bwMode="auto">
          <a:xfrm>
            <a:off x="3227388" y="2881313"/>
            <a:ext cx="368300" cy="355600"/>
          </a:xfrm>
          <a:prstGeom prst="ellipse">
            <a:avLst/>
          </a:prstGeom>
          <a:noFill/>
          <a:ln w="25400">
            <a:solidFill>
              <a:schemeClr val="bg2"/>
            </a:solidFill>
            <a:round/>
            <a:headEnd/>
            <a:tailEnd/>
          </a:ln>
        </p:spPr>
        <p:txBody>
          <a:bodyPr/>
          <a:lstStyle/>
          <a:p>
            <a:endParaRPr lang="en-US"/>
          </a:p>
        </p:txBody>
      </p:sp>
      <p:cxnSp>
        <p:nvCxnSpPr>
          <p:cNvPr id="45068" name="Straight Connector 37"/>
          <p:cNvCxnSpPr>
            <a:cxnSpLocks noChangeShapeType="1"/>
            <a:stCxn id="45063" idx="4"/>
            <a:endCxn id="45066" idx="7"/>
          </p:cNvCxnSpPr>
          <p:nvPr/>
        </p:nvCxnSpPr>
        <p:spPr bwMode="auto">
          <a:xfrm rot="5400000">
            <a:off x="1543050" y="2249488"/>
            <a:ext cx="579437" cy="884238"/>
          </a:xfrm>
          <a:prstGeom prst="line">
            <a:avLst/>
          </a:prstGeom>
          <a:noFill/>
          <a:ln w="38100">
            <a:solidFill>
              <a:schemeClr val="bg2"/>
            </a:solidFill>
            <a:round/>
            <a:headEnd/>
            <a:tailEnd/>
          </a:ln>
        </p:spPr>
      </p:cxnSp>
      <p:cxnSp>
        <p:nvCxnSpPr>
          <p:cNvPr id="45069" name="Straight Connector 38"/>
          <p:cNvCxnSpPr>
            <a:cxnSpLocks noChangeShapeType="1"/>
            <a:stCxn id="45063" idx="4"/>
            <a:endCxn id="45065" idx="0"/>
          </p:cNvCxnSpPr>
          <p:nvPr/>
        </p:nvCxnSpPr>
        <p:spPr bwMode="auto">
          <a:xfrm rot="5400000">
            <a:off x="1401763" y="2852738"/>
            <a:ext cx="1323975" cy="422275"/>
          </a:xfrm>
          <a:prstGeom prst="line">
            <a:avLst/>
          </a:prstGeom>
          <a:noFill/>
          <a:ln w="38100">
            <a:solidFill>
              <a:schemeClr val="bg2"/>
            </a:solidFill>
            <a:round/>
            <a:headEnd/>
            <a:tailEnd/>
          </a:ln>
        </p:spPr>
      </p:cxnSp>
      <p:cxnSp>
        <p:nvCxnSpPr>
          <p:cNvPr id="45070" name="Straight Connector 41"/>
          <p:cNvCxnSpPr>
            <a:cxnSpLocks noChangeShapeType="1"/>
            <a:stCxn id="45063" idx="4"/>
            <a:endCxn id="45064" idx="0"/>
          </p:cNvCxnSpPr>
          <p:nvPr/>
        </p:nvCxnSpPr>
        <p:spPr bwMode="auto">
          <a:xfrm rot="16200000" flipH="1">
            <a:off x="1866901" y="2809875"/>
            <a:ext cx="1333500" cy="517525"/>
          </a:xfrm>
          <a:prstGeom prst="line">
            <a:avLst/>
          </a:prstGeom>
          <a:noFill/>
          <a:ln w="38100">
            <a:solidFill>
              <a:schemeClr val="bg2"/>
            </a:solidFill>
            <a:round/>
            <a:headEnd/>
            <a:tailEnd/>
          </a:ln>
        </p:spPr>
      </p:cxnSp>
      <p:cxnSp>
        <p:nvCxnSpPr>
          <p:cNvPr id="45071" name="Straight Connector 44"/>
          <p:cNvCxnSpPr>
            <a:cxnSpLocks noChangeShapeType="1"/>
            <a:stCxn id="45063" idx="4"/>
            <a:endCxn id="45067" idx="1"/>
          </p:cNvCxnSpPr>
          <p:nvPr/>
        </p:nvCxnSpPr>
        <p:spPr bwMode="auto">
          <a:xfrm rot="16200000" flipH="1">
            <a:off x="2513013" y="2163763"/>
            <a:ext cx="530225" cy="1006475"/>
          </a:xfrm>
          <a:prstGeom prst="line">
            <a:avLst/>
          </a:prstGeom>
          <a:noFill/>
          <a:ln w="38100">
            <a:solidFill>
              <a:schemeClr val="bg2"/>
            </a:solidFill>
            <a:round/>
            <a:headEnd/>
            <a:tailEnd/>
          </a:ln>
        </p:spPr>
      </p:cxnSp>
      <p:cxnSp>
        <p:nvCxnSpPr>
          <p:cNvPr id="45072" name="Straight Connector 63"/>
          <p:cNvCxnSpPr>
            <a:cxnSpLocks noChangeShapeType="1"/>
            <a:stCxn id="45064" idx="7"/>
            <a:endCxn id="45067" idx="3"/>
          </p:cNvCxnSpPr>
          <p:nvPr/>
        </p:nvCxnSpPr>
        <p:spPr bwMode="auto">
          <a:xfrm rot="5400000" flipH="1" flipV="1">
            <a:off x="2799556" y="3304382"/>
            <a:ext cx="601663" cy="361950"/>
          </a:xfrm>
          <a:prstGeom prst="line">
            <a:avLst/>
          </a:prstGeom>
          <a:noFill/>
          <a:ln w="25400">
            <a:solidFill>
              <a:schemeClr val="bg2"/>
            </a:solidFill>
            <a:prstDash val="sysDash"/>
            <a:round/>
            <a:headEnd/>
            <a:tailEnd/>
          </a:ln>
        </p:spPr>
      </p:cxnSp>
      <p:cxnSp>
        <p:nvCxnSpPr>
          <p:cNvPr id="45073" name="Straight Connector 67"/>
          <p:cNvCxnSpPr>
            <a:cxnSpLocks noChangeShapeType="1"/>
            <a:stCxn id="45065" idx="6"/>
            <a:endCxn id="45064" idx="2"/>
          </p:cNvCxnSpPr>
          <p:nvPr/>
        </p:nvCxnSpPr>
        <p:spPr bwMode="auto">
          <a:xfrm>
            <a:off x="2036763" y="3903663"/>
            <a:ext cx="576262" cy="4762"/>
          </a:xfrm>
          <a:prstGeom prst="line">
            <a:avLst/>
          </a:prstGeom>
          <a:noFill/>
          <a:ln w="25400">
            <a:solidFill>
              <a:schemeClr val="bg2"/>
            </a:solidFill>
            <a:prstDash val="sysDash"/>
            <a:round/>
            <a:headEnd/>
            <a:tailEnd/>
          </a:ln>
        </p:spPr>
      </p:cxnSp>
      <p:cxnSp>
        <p:nvCxnSpPr>
          <p:cNvPr id="45074" name="Straight Connector 71"/>
          <p:cNvCxnSpPr>
            <a:cxnSpLocks noChangeShapeType="1"/>
            <a:stCxn id="45066" idx="6"/>
            <a:endCxn id="45067" idx="2"/>
          </p:cNvCxnSpPr>
          <p:nvPr/>
        </p:nvCxnSpPr>
        <p:spPr bwMode="auto">
          <a:xfrm flipV="1">
            <a:off x="1444625" y="3059113"/>
            <a:ext cx="1782763" cy="49212"/>
          </a:xfrm>
          <a:prstGeom prst="line">
            <a:avLst/>
          </a:prstGeom>
          <a:noFill/>
          <a:ln w="25400">
            <a:solidFill>
              <a:schemeClr val="bg2"/>
            </a:solidFill>
            <a:prstDash val="sysDash"/>
            <a:round/>
            <a:headEnd/>
            <a:tailEnd/>
          </a:ln>
        </p:spPr>
      </p:cxnSp>
      <p:cxnSp>
        <p:nvCxnSpPr>
          <p:cNvPr id="45075" name="Straight Connector 75"/>
          <p:cNvCxnSpPr>
            <a:cxnSpLocks noChangeShapeType="1"/>
            <a:stCxn id="45066" idx="5"/>
            <a:endCxn id="45065" idx="1"/>
          </p:cNvCxnSpPr>
          <p:nvPr/>
        </p:nvCxnSpPr>
        <p:spPr bwMode="auto">
          <a:xfrm rot="16200000" flipH="1">
            <a:off x="1284288" y="3340100"/>
            <a:ext cx="544512" cy="331788"/>
          </a:xfrm>
          <a:prstGeom prst="line">
            <a:avLst/>
          </a:prstGeom>
          <a:noFill/>
          <a:ln w="25400">
            <a:solidFill>
              <a:schemeClr val="bg2"/>
            </a:solidFill>
            <a:prstDash val="sysDash"/>
            <a:round/>
            <a:headEnd/>
            <a:tailEnd/>
          </a:ln>
        </p:spPr>
      </p:cxnSp>
      <p:sp>
        <p:nvSpPr>
          <p:cNvPr id="45061" name="Rectangle 92"/>
          <p:cNvSpPr>
            <a:spLocks noChangeArrowheads="1"/>
          </p:cNvSpPr>
          <p:nvPr/>
        </p:nvSpPr>
        <p:spPr bwMode="auto">
          <a:xfrm>
            <a:off x="923925" y="4695825"/>
            <a:ext cx="2543175" cy="708025"/>
          </a:xfrm>
          <a:prstGeom prst="rect">
            <a:avLst/>
          </a:prstGeom>
          <a:noFill/>
          <a:ln w="9525">
            <a:noFill/>
            <a:miter lim="800000"/>
            <a:headEnd/>
            <a:tailEnd/>
          </a:ln>
        </p:spPr>
        <p:txBody>
          <a:bodyPr wrap="none">
            <a:spAutoFit/>
          </a:bodyPr>
          <a:lstStyle/>
          <a:p>
            <a:r>
              <a:rPr lang="en-US" sz="2000">
                <a:solidFill>
                  <a:schemeClr val="bg2"/>
                </a:solidFill>
              </a:rPr>
              <a:t>An essential gene </a:t>
            </a:r>
          </a:p>
          <a:p>
            <a:r>
              <a:rPr lang="en-US" sz="2000">
                <a:solidFill>
                  <a:schemeClr val="bg2"/>
                </a:solidFill>
              </a:rPr>
              <a:t>with four connections</a:t>
            </a:r>
          </a:p>
        </p:txBody>
      </p:sp>
      <p:sp>
        <p:nvSpPr>
          <p:cNvPr id="45062" name="Rectangle 93"/>
          <p:cNvSpPr>
            <a:spLocks noChangeArrowheads="1"/>
          </p:cNvSpPr>
          <p:nvPr/>
        </p:nvSpPr>
        <p:spPr bwMode="auto">
          <a:xfrm>
            <a:off x="4764088" y="4657725"/>
            <a:ext cx="3205162" cy="708025"/>
          </a:xfrm>
          <a:prstGeom prst="rect">
            <a:avLst/>
          </a:prstGeom>
          <a:noFill/>
          <a:ln w="9525">
            <a:noFill/>
            <a:miter lim="800000"/>
            <a:headEnd/>
            <a:tailEnd/>
          </a:ln>
        </p:spPr>
        <p:txBody>
          <a:bodyPr wrap="none">
            <a:spAutoFit/>
          </a:bodyPr>
          <a:lstStyle/>
          <a:p>
            <a:r>
              <a:rPr lang="en-US" sz="2000" dirty="0">
                <a:solidFill>
                  <a:schemeClr val="bg2"/>
                </a:solidFill>
              </a:rPr>
              <a:t>A reliability model</a:t>
            </a:r>
          </a:p>
          <a:p>
            <a:r>
              <a:rPr lang="en-US" sz="2000" dirty="0">
                <a:solidFill>
                  <a:schemeClr val="bg2"/>
                </a:solidFill>
              </a:rPr>
              <a:t>with four parallel pathways</a:t>
            </a:r>
          </a:p>
        </p:txBody>
      </p:sp>
      <p:grpSp>
        <p:nvGrpSpPr>
          <p:cNvPr id="51" name="Group 50"/>
          <p:cNvGrpSpPr/>
          <p:nvPr/>
        </p:nvGrpSpPr>
        <p:grpSpPr>
          <a:xfrm>
            <a:off x="2536535" y="1508750"/>
            <a:ext cx="2530188" cy="537670"/>
            <a:chOff x="2536535" y="1508750"/>
            <a:chExt cx="2530188" cy="537670"/>
          </a:xfrm>
        </p:grpSpPr>
        <p:cxnSp>
          <p:nvCxnSpPr>
            <p:cNvPr id="38" name="Straight Arrow Connector 37"/>
            <p:cNvCxnSpPr/>
            <p:nvPr/>
          </p:nvCxnSpPr>
          <p:spPr bwMode="auto">
            <a:xfrm flipV="1">
              <a:off x="2536535" y="1777585"/>
              <a:ext cx="729695" cy="268835"/>
            </a:xfrm>
            <a:prstGeom prst="straightConnector1">
              <a:avLst/>
            </a:prstGeom>
            <a:noFill/>
            <a:ln w="9525" cap="flat" cmpd="sng" algn="ctr">
              <a:solidFill>
                <a:srgbClr val="FF3300"/>
              </a:solidFill>
              <a:prstDash val="solid"/>
              <a:round/>
              <a:headEnd type="none" w="med" len="med"/>
              <a:tailEnd type="arrow"/>
            </a:ln>
            <a:effectLst/>
          </p:spPr>
        </p:cxnSp>
        <p:sp>
          <p:nvSpPr>
            <p:cNvPr id="40" name="TextBox 39"/>
            <p:cNvSpPr txBox="1"/>
            <p:nvPr/>
          </p:nvSpPr>
          <p:spPr>
            <a:xfrm>
              <a:off x="3266230" y="1508750"/>
              <a:ext cx="1800493" cy="400110"/>
            </a:xfrm>
            <a:prstGeom prst="rect">
              <a:avLst/>
            </a:prstGeom>
            <a:noFill/>
          </p:spPr>
          <p:txBody>
            <a:bodyPr wrap="none" rtlCol="0">
              <a:spAutoFit/>
            </a:bodyPr>
            <a:lstStyle/>
            <a:p>
              <a:r>
                <a:rPr lang="en-US" sz="2000" dirty="0" smtClean="0">
                  <a:solidFill>
                    <a:srgbClr val="FF0000"/>
                  </a:solidFill>
                </a:rPr>
                <a:t>Essential Node</a:t>
              </a:r>
              <a:endParaRPr lang="en-US" sz="2000" dirty="0">
                <a:solidFill>
                  <a:srgbClr val="FF0000"/>
                </a:solidFill>
              </a:endParaRPr>
            </a:p>
          </p:txBody>
        </p:sp>
      </p:grpSp>
      <p:grpSp>
        <p:nvGrpSpPr>
          <p:cNvPr id="50" name="Group 49"/>
          <p:cNvGrpSpPr/>
          <p:nvPr/>
        </p:nvGrpSpPr>
        <p:grpSpPr>
          <a:xfrm>
            <a:off x="3074205" y="3313785"/>
            <a:ext cx="2460796" cy="1206615"/>
            <a:chOff x="3074205" y="3313785"/>
            <a:chExt cx="2460796" cy="1206615"/>
          </a:xfrm>
        </p:grpSpPr>
        <p:sp>
          <p:nvSpPr>
            <p:cNvPr id="41" name="TextBox 40"/>
            <p:cNvSpPr txBox="1"/>
            <p:nvPr/>
          </p:nvSpPr>
          <p:spPr>
            <a:xfrm>
              <a:off x="3151015" y="4120290"/>
              <a:ext cx="2383986" cy="400110"/>
            </a:xfrm>
            <a:prstGeom prst="rect">
              <a:avLst/>
            </a:prstGeom>
            <a:noFill/>
          </p:spPr>
          <p:txBody>
            <a:bodyPr wrap="none" rtlCol="0">
              <a:spAutoFit/>
            </a:bodyPr>
            <a:lstStyle/>
            <a:p>
              <a:r>
                <a:rPr lang="en-US" sz="2000" dirty="0" smtClean="0">
                  <a:solidFill>
                    <a:schemeClr val="bg1"/>
                  </a:solidFill>
                </a:rPr>
                <a:t>Non-essential Nodes</a:t>
              </a:r>
              <a:endParaRPr lang="en-US" sz="2000" dirty="0">
                <a:solidFill>
                  <a:schemeClr val="bg1"/>
                </a:solidFill>
              </a:endParaRPr>
            </a:p>
          </p:txBody>
        </p:sp>
        <p:cxnSp>
          <p:nvCxnSpPr>
            <p:cNvPr id="42" name="Straight Arrow Connector 41"/>
            <p:cNvCxnSpPr/>
            <p:nvPr/>
          </p:nvCxnSpPr>
          <p:spPr bwMode="auto">
            <a:xfrm>
              <a:off x="3458255" y="3313785"/>
              <a:ext cx="76810" cy="768100"/>
            </a:xfrm>
            <a:prstGeom prst="straightConnector1">
              <a:avLst/>
            </a:prstGeom>
            <a:noFill/>
            <a:ln w="9525" cap="flat" cmpd="sng" algn="ctr">
              <a:solidFill>
                <a:srgbClr val="FF3300"/>
              </a:solidFill>
              <a:prstDash val="solid"/>
              <a:round/>
              <a:headEnd type="none" w="med" len="med"/>
              <a:tailEnd type="arrow"/>
            </a:ln>
            <a:effectLst/>
          </p:spPr>
        </p:cxnSp>
        <p:cxnSp>
          <p:nvCxnSpPr>
            <p:cNvPr id="45" name="Straight Arrow Connector 44"/>
            <p:cNvCxnSpPr/>
            <p:nvPr/>
          </p:nvCxnSpPr>
          <p:spPr bwMode="auto">
            <a:xfrm>
              <a:off x="3074205" y="3928265"/>
              <a:ext cx="192025" cy="192025"/>
            </a:xfrm>
            <a:prstGeom prst="straightConnector1">
              <a:avLst/>
            </a:prstGeom>
            <a:noFill/>
            <a:ln w="9525" cap="flat" cmpd="sng" algn="ctr">
              <a:solidFill>
                <a:srgbClr val="FF3300"/>
              </a:solidFill>
              <a:prstDash val="solid"/>
              <a:round/>
              <a:headEnd type="none" w="med" len="med"/>
              <a:tailEnd type="arrow"/>
            </a:ln>
            <a:effectLst/>
          </p:spPr>
        </p:cxnSp>
      </p:grpSp>
      <p:pic>
        <p:nvPicPr>
          <p:cNvPr id="52" name="Picture 19" descr="C:\Users\hqin\Desktop\skull.jpg"/>
          <p:cNvPicPr>
            <a:picLocks noChangeAspect="1" noChangeArrowheads="1"/>
          </p:cNvPicPr>
          <p:nvPr/>
        </p:nvPicPr>
        <p:blipFill>
          <a:blip r:embed="rId3" cstate="print"/>
          <a:srcRect/>
          <a:stretch>
            <a:fillRect/>
          </a:stretch>
        </p:blipFill>
        <p:spPr bwMode="auto">
          <a:xfrm>
            <a:off x="1730030" y="2430470"/>
            <a:ext cx="1179121" cy="107534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45068"/>
                                        </p:tgtEl>
                                      </p:cBhvr>
                                    </p:animEffect>
                                    <p:set>
                                      <p:cBhvr>
                                        <p:cTn id="13" dur="1" fill="hold">
                                          <p:stCondLst>
                                            <p:cond delay="499"/>
                                          </p:stCondLst>
                                        </p:cTn>
                                        <p:tgtEl>
                                          <p:spTgt spid="4506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500"/>
                                        <p:tgtEl>
                                          <p:spTgt spid="45069"/>
                                        </p:tgtEl>
                                      </p:cBhvr>
                                    </p:animEffect>
                                    <p:set>
                                      <p:cBhvr>
                                        <p:cTn id="18" dur="1" fill="hold">
                                          <p:stCondLst>
                                            <p:cond delay="499"/>
                                          </p:stCondLst>
                                        </p:cTn>
                                        <p:tgtEl>
                                          <p:spTgt spid="4506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nodeType="clickEffect">
                                  <p:stCondLst>
                                    <p:cond delay="0"/>
                                  </p:stCondLst>
                                  <p:childTnLst>
                                    <p:animEffect transition="out" filter="blinds(horizontal)">
                                      <p:cBhvr>
                                        <p:cTn id="22" dur="500"/>
                                        <p:tgtEl>
                                          <p:spTgt spid="45070"/>
                                        </p:tgtEl>
                                      </p:cBhvr>
                                    </p:animEffect>
                                    <p:set>
                                      <p:cBhvr>
                                        <p:cTn id="23" dur="1" fill="hold">
                                          <p:stCondLst>
                                            <p:cond delay="499"/>
                                          </p:stCondLst>
                                        </p:cTn>
                                        <p:tgtEl>
                                          <p:spTgt spid="4507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45071"/>
                                        </p:tgtEl>
                                      </p:cBhvr>
                                    </p:animEffect>
                                    <p:set>
                                      <p:cBhvr>
                                        <p:cTn id="28" dur="1" fill="hold">
                                          <p:stCondLst>
                                            <p:cond delay="499"/>
                                          </p:stCondLst>
                                        </p:cTn>
                                        <p:tgtEl>
                                          <p:spTgt spid="4507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blinds(horizontal)">
                                      <p:cBhvr>
                                        <p:cTn id="3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772400" cy="1143000"/>
          </a:xfrm>
        </p:spPr>
        <p:txBody>
          <a:bodyPr/>
          <a:lstStyle/>
          <a:p>
            <a:r>
              <a:rPr lang="en-US" altLang="zh-CN" b="1" dirty="0" smtClean="0"/>
              <a:t>Question: What is it? </a:t>
            </a:r>
            <a:endParaRPr lang="en-US" b="1" dirty="0"/>
          </a:p>
        </p:txBody>
      </p:sp>
      <p:grpSp>
        <p:nvGrpSpPr>
          <p:cNvPr id="26" name="Group 25"/>
          <p:cNvGrpSpPr/>
          <p:nvPr/>
        </p:nvGrpSpPr>
        <p:grpSpPr>
          <a:xfrm>
            <a:off x="385855" y="4583285"/>
            <a:ext cx="8349556" cy="1610875"/>
            <a:chOff x="385855" y="4583285"/>
            <a:chExt cx="8349556" cy="1610875"/>
          </a:xfrm>
        </p:grpSpPr>
        <p:pic>
          <p:nvPicPr>
            <p:cNvPr id="4" name="Picture 6"/>
            <p:cNvPicPr>
              <a:picLocks noChangeAspect="1" noChangeArrowheads="1"/>
            </p:cNvPicPr>
            <p:nvPr/>
          </p:nvPicPr>
          <p:blipFill>
            <a:blip r:embed="rId2" cstate="print"/>
            <a:srcRect r="20714" b="12166"/>
            <a:stretch>
              <a:fillRect/>
            </a:stretch>
          </p:blipFill>
          <p:spPr bwMode="auto">
            <a:xfrm>
              <a:off x="385855" y="4583285"/>
              <a:ext cx="960125" cy="1226826"/>
            </a:xfrm>
            <a:prstGeom prst="rect">
              <a:avLst/>
            </a:prstGeom>
            <a:noFill/>
            <a:ln w="9525">
              <a:noFill/>
              <a:miter lim="800000"/>
              <a:headEnd/>
              <a:tailEnd/>
            </a:ln>
          </p:spPr>
        </p:pic>
        <p:pic>
          <p:nvPicPr>
            <p:cNvPr id="7" name="Picture 6"/>
            <p:cNvPicPr>
              <a:picLocks noChangeAspect="1"/>
            </p:cNvPicPr>
            <p:nvPr/>
          </p:nvPicPr>
          <p:blipFill>
            <a:blip r:embed="rId3" cstate="print"/>
            <a:stretch>
              <a:fillRect/>
            </a:stretch>
          </p:blipFill>
          <p:spPr>
            <a:xfrm>
              <a:off x="7951640" y="5310845"/>
              <a:ext cx="783771" cy="685800"/>
            </a:xfrm>
            <a:prstGeom prst="rect">
              <a:avLst/>
            </a:prstGeom>
          </p:spPr>
        </p:pic>
        <p:sp>
          <p:nvSpPr>
            <p:cNvPr id="16" name="Content Placeholder 2"/>
            <p:cNvSpPr txBox="1">
              <a:spLocks/>
            </p:cNvSpPr>
            <p:nvPr/>
          </p:nvSpPr>
          <p:spPr bwMode="auto">
            <a:xfrm>
              <a:off x="1730030" y="4696365"/>
              <a:ext cx="6874495" cy="149779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smtClean="0">
                  <a:ln>
                    <a:noFill/>
                  </a:ln>
                  <a:solidFill>
                    <a:schemeClr val="bg2"/>
                  </a:solidFill>
                  <a:effectLst/>
                  <a:uLnTx/>
                  <a:uFillTx/>
                  <a:latin typeface="+mn-lt"/>
                  <a:ea typeface="ＭＳ Ｐゴシック" charset="-128"/>
                  <a:cs typeface="+mn-cs"/>
                </a:rPr>
                <a:t>Viruses do NOT do it. </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smtClean="0">
                  <a:ln>
                    <a:noFill/>
                  </a:ln>
                  <a:solidFill>
                    <a:schemeClr val="bg2"/>
                  </a:solidFill>
                  <a:effectLst/>
                  <a:uLnTx/>
                  <a:uFillTx/>
                  <a:latin typeface="+mn-lt"/>
                  <a:ea typeface="ＭＳ Ｐゴシック" charset="-128"/>
                  <a:cs typeface="+mn-cs"/>
                </a:rPr>
                <a:t>Radioactive isotopes do NOT do it.</a:t>
              </a:r>
            </a:p>
          </p:txBody>
        </p:sp>
      </p:grpSp>
      <p:grpSp>
        <p:nvGrpSpPr>
          <p:cNvPr id="25" name="Group 24"/>
          <p:cNvGrpSpPr/>
          <p:nvPr/>
        </p:nvGrpSpPr>
        <p:grpSpPr>
          <a:xfrm>
            <a:off x="232235" y="2644689"/>
            <a:ext cx="5742269" cy="1985846"/>
            <a:chOff x="232235" y="2644689"/>
            <a:chExt cx="5742269" cy="1985846"/>
          </a:xfrm>
        </p:grpSpPr>
        <p:sp>
          <p:nvSpPr>
            <p:cNvPr id="17" name="Content Placeholder 2"/>
            <p:cNvSpPr txBox="1">
              <a:spLocks/>
            </p:cNvSpPr>
            <p:nvPr/>
          </p:nvSpPr>
          <p:spPr bwMode="auto">
            <a:xfrm>
              <a:off x="1730030" y="2852925"/>
              <a:ext cx="4220938" cy="1777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smtClean="0">
                  <a:ln>
                    <a:noFill/>
                  </a:ln>
                  <a:solidFill>
                    <a:schemeClr val="bg2"/>
                  </a:solidFill>
                  <a:effectLst/>
                  <a:uLnTx/>
                  <a:uFillTx/>
                  <a:latin typeface="+mn-lt"/>
                  <a:ea typeface="ＭＳ Ｐゴシック" charset="-128"/>
                  <a:cs typeface="+mn-cs"/>
                </a:rPr>
                <a:t>Yeast cells do it</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smtClean="0">
                  <a:ln>
                    <a:noFill/>
                  </a:ln>
                  <a:solidFill>
                    <a:schemeClr val="bg2"/>
                  </a:solidFill>
                  <a:effectLst/>
                  <a:uLnTx/>
                  <a:uFillTx/>
                  <a:latin typeface="+mn-lt"/>
                  <a:ea typeface="ＭＳ Ｐゴシック" charset="-128"/>
                  <a:cs typeface="+mn-cs"/>
                </a:rPr>
                <a:t>Boeing airplanes do it</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smtClean="0">
                  <a:ln>
                    <a:noFill/>
                  </a:ln>
                  <a:solidFill>
                    <a:schemeClr val="bg2"/>
                  </a:solidFill>
                  <a:effectLst/>
                  <a:uLnTx/>
                  <a:uFillTx/>
                  <a:latin typeface="+mn-lt"/>
                  <a:ea typeface="ＭＳ Ｐゴシック" charset="-128"/>
                  <a:cs typeface="+mn-cs"/>
                </a:rPr>
                <a:t>Computers do it</a:t>
              </a:r>
            </a:p>
          </p:txBody>
        </p:sp>
        <p:pic>
          <p:nvPicPr>
            <p:cNvPr id="290818" name="Picture 2" descr="http://ts4.mm.bing.net/th?id=H.4803024185919127&amp;pid=1.7&amp;w=154&amp;h=147&amp;c=7&amp;rs=1"/>
            <p:cNvPicPr>
              <a:picLocks noChangeAspect="1" noChangeArrowheads="1"/>
            </p:cNvPicPr>
            <p:nvPr/>
          </p:nvPicPr>
          <p:blipFill>
            <a:blip r:embed="rId4" cstate="print"/>
            <a:srcRect/>
            <a:stretch>
              <a:fillRect/>
            </a:stretch>
          </p:blipFill>
          <p:spPr bwMode="auto">
            <a:xfrm>
              <a:off x="5340100" y="3966670"/>
              <a:ext cx="614480" cy="586549"/>
            </a:xfrm>
            <a:prstGeom prst="rect">
              <a:avLst/>
            </a:prstGeom>
            <a:noFill/>
          </p:spPr>
        </p:pic>
        <p:pic>
          <p:nvPicPr>
            <p:cNvPr id="8" name="Picture 7"/>
            <p:cNvPicPr>
              <a:picLocks noChangeAspect="1"/>
            </p:cNvPicPr>
            <p:nvPr/>
          </p:nvPicPr>
          <p:blipFill>
            <a:blip r:embed="rId5" cstate="print"/>
            <a:srcRect t="14433"/>
            <a:stretch>
              <a:fillRect/>
            </a:stretch>
          </p:blipFill>
          <p:spPr>
            <a:xfrm>
              <a:off x="232235" y="3429000"/>
              <a:ext cx="1511360" cy="724205"/>
            </a:xfrm>
            <a:prstGeom prst="rect">
              <a:avLst/>
            </a:prstGeom>
          </p:spPr>
        </p:pic>
        <p:grpSp>
          <p:nvGrpSpPr>
            <p:cNvPr id="24" name="Group 23"/>
            <p:cNvGrpSpPr/>
            <p:nvPr/>
          </p:nvGrpSpPr>
          <p:grpSpPr>
            <a:xfrm>
              <a:off x="5032860" y="2644689"/>
              <a:ext cx="941644" cy="784311"/>
              <a:chOff x="7009997" y="1860034"/>
              <a:chExt cx="941644" cy="784311"/>
            </a:xfrm>
          </p:grpSpPr>
          <p:sp>
            <p:nvSpPr>
              <p:cNvPr id="19" name="Oval 18"/>
              <p:cNvSpPr/>
              <p:nvPr/>
            </p:nvSpPr>
            <p:spPr bwMode="auto">
              <a:xfrm rot="20342188">
                <a:off x="7009997" y="2051824"/>
                <a:ext cx="830650" cy="592521"/>
              </a:xfrm>
              <a:prstGeom prst="ellipse">
                <a:avLst/>
              </a:prstGeom>
              <a:noFill/>
              <a:ln w="571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accent2"/>
                  </a:solidFill>
                  <a:effectLst/>
                  <a:latin typeface="Times New Roman" pitchFamily="18" charset="0"/>
                </a:endParaRPr>
              </a:p>
            </p:txBody>
          </p:sp>
          <p:sp>
            <p:nvSpPr>
              <p:cNvPr id="21" name="Oval 20"/>
              <p:cNvSpPr/>
              <p:nvPr/>
            </p:nvSpPr>
            <p:spPr bwMode="auto">
              <a:xfrm rot="20342188">
                <a:off x="7661866" y="1860034"/>
                <a:ext cx="289775" cy="235486"/>
              </a:xfrm>
              <a:prstGeom prst="ellipse">
                <a:avLst/>
              </a:prstGeom>
              <a:noFill/>
              <a:ln w="571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accent2"/>
                  </a:solidFill>
                  <a:effectLst/>
                  <a:latin typeface="Times New Roman" pitchFamily="18" charset="0"/>
                </a:endParaRPr>
              </a:p>
            </p:txBody>
          </p:sp>
        </p:grpSp>
      </p:grpSp>
      <p:grpSp>
        <p:nvGrpSpPr>
          <p:cNvPr id="31" name="Group 30"/>
          <p:cNvGrpSpPr/>
          <p:nvPr/>
        </p:nvGrpSpPr>
        <p:grpSpPr>
          <a:xfrm>
            <a:off x="4876800" y="304800"/>
            <a:ext cx="2468845" cy="1554054"/>
            <a:chOff x="4876800" y="304800"/>
            <a:chExt cx="2468845" cy="1554054"/>
          </a:xfrm>
        </p:grpSpPr>
        <p:sp>
          <p:nvSpPr>
            <p:cNvPr id="12" name="TextBox 11"/>
            <p:cNvSpPr txBox="1"/>
            <p:nvPr/>
          </p:nvSpPr>
          <p:spPr>
            <a:xfrm>
              <a:off x="4876800" y="304800"/>
              <a:ext cx="2468845" cy="523220"/>
            </a:xfrm>
            <a:prstGeom prst="rect">
              <a:avLst/>
            </a:prstGeom>
            <a:noFill/>
          </p:spPr>
          <p:txBody>
            <a:bodyPr wrap="none" rtlCol="0">
              <a:spAutoFit/>
            </a:bodyPr>
            <a:lstStyle/>
            <a:p>
              <a:r>
                <a:rPr lang="en-US" dirty="0" smtClean="0">
                  <a:solidFill>
                    <a:schemeClr val="bg1"/>
                  </a:solidFill>
                </a:rPr>
                <a:t>Answer: Aging</a:t>
              </a:r>
              <a:endParaRPr lang="en-US" dirty="0">
                <a:solidFill>
                  <a:schemeClr val="bg1"/>
                </a:solidFill>
              </a:endParaRPr>
            </a:p>
          </p:txBody>
        </p:sp>
        <p:pic>
          <p:nvPicPr>
            <p:cNvPr id="23" name="Picture 22"/>
            <p:cNvPicPr>
              <a:picLocks noChangeAspect="1"/>
            </p:cNvPicPr>
            <p:nvPr/>
          </p:nvPicPr>
          <p:blipFill>
            <a:blip r:embed="rId6" cstate="print"/>
            <a:srcRect l="22988" r="21932"/>
            <a:stretch>
              <a:fillRect/>
            </a:stretch>
          </p:blipFill>
          <p:spPr>
            <a:xfrm>
              <a:off x="6553200" y="991405"/>
              <a:ext cx="729695" cy="851647"/>
            </a:xfrm>
            <a:prstGeom prst="rect">
              <a:avLst/>
            </a:prstGeom>
          </p:spPr>
        </p:pic>
        <p:pic>
          <p:nvPicPr>
            <p:cNvPr id="28" name="Picture 27"/>
            <p:cNvPicPr>
              <a:picLocks noChangeAspect="1"/>
            </p:cNvPicPr>
            <p:nvPr/>
          </p:nvPicPr>
          <p:blipFill>
            <a:blip r:embed="rId7" cstate="print"/>
            <a:srcRect l="18123" r="9097" b="42013"/>
            <a:stretch>
              <a:fillRect/>
            </a:stretch>
          </p:blipFill>
          <p:spPr>
            <a:xfrm>
              <a:off x="5562600" y="971080"/>
              <a:ext cx="883315" cy="887774"/>
            </a:xfrm>
            <a:prstGeom prst="rect">
              <a:avLst/>
            </a:prstGeom>
          </p:spPr>
        </p:pic>
      </p:grpSp>
      <p:grpSp>
        <p:nvGrpSpPr>
          <p:cNvPr id="33" name="Group 32"/>
          <p:cNvGrpSpPr/>
          <p:nvPr/>
        </p:nvGrpSpPr>
        <p:grpSpPr>
          <a:xfrm>
            <a:off x="914400" y="990600"/>
            <a:ext cx="4495800" cy="1879600"/>
            <a:chOff x="914400" y="990600"/>
            <a:chExt cx="4495800" cy="1879600"/>
          </a:xfrm>
        </p:grpSpPr>
        <p:grpSp>
          <p:nvGrpSpPr>
            <p:cNvPr id="30" name="Group 29"/>
            <p:cNvGrpSpPr/>
            <p:nvPr/>
          </p:nvGrpSpPr>
          <p:grpSpPr>
            <a:xfrm>
              <a:off x="914400" y="990600"/>
              <a:ext cx="4495800" cy="1785515"/>
              <a:chOff x="914400" y="990600"/>
              <a:chExt cx="4495800" cy="1785515"/>
            </a:xfrm>
          </p:grpSpPr>
          <p:pic>
            <p:nvPicPr>
              <p:cNvPr id="6" name="Picture 5"/>
              <p:cNvPicPr>
                <a:picLocks noChangeAspect="1"/>
              </p:cNvPicPr>
              <p:nvPr/>
            </p:nvPicPr>
            <p:blipFill>
              <a:blip r:embed="rId8" cstate="print"/>
              <a:stretch>
                <a:fillRect/>
              </a:stretch>
            </p:blipFill>
            <p:spPr>
              <a:xfrm>
                <a:off x="4648200" y="990600"/>
                <a:ext cx="762000" cy="844281"/>
              </a:xfrm>
              <a:prstGeom prst="rect">
                <a:avLst/>
              </a:prstGeom>
            </p:spPr>
          </p:pic>
          <p:grpSp>
            <p:nvGrpSpPr>
              <p:cNvPr id="29" name="Group 28"/>
              <p:cNvGrpSpPr/>
              <p:nvPr/>
            </p:nvGrpSpPr>
            <p:grpSpPr>
              <a:xfrm>
                <a:off x="914400" y="1047890"/>
                <a:ext cx="4249510" cy="1728225"/>
                <a:chOff x="914400" y="1047890"/>
                <a:chExt cx="4249510" cy="1728225"/>
              </a:xfrm>
            </p:grpSpPr>
            <p:pic>
              <p:nvPicPr>
                <p:cNvPr id="10" name="Picture 9"/>
                <p:cNvPicPr>
                  <a:picLocks noChangeAspect="1"/>
                </p:cNvPicPr>
                <p:nvPr/>
              </p:nvPicPr>
              <p:blipFill>
                <a:blip r:embed="rId9" cstate="print"/>
                <a:stretch>
                  <a:fillRect/>
                </a:stretch>
              </p:blipFill>
              <p:spPr>
                <a:xfrm>
                  <a:off x="914400" y="1676400"/>
                  <a:ext cx="729695" cy="729695"/>
                </a:xfrm>
                <a:prstGeom prst="rect">
                  <a:avLst/>
                </a:prstGeom>
              </p:spPr>
            </p:pic>
            <p:sp>
              <p:nvSpPr>
                <p:cNvPr id="27" name="Content Placeholder 2"/>
                <p:cNvSpPr txBox="1">
                  <a:spLocks/>
                </p:cNvSpPr>
                <p:nvPr/>
              </p:nvSpPr>
              <p:spPr bwMode="auto">
                <a:xfrm>
                  <a:off x="1845245" y="1047890"/>
                  <a:ext cx="3318665" cy="1728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l" eaLnBrk="0" hangingPunct="0">
                    <a:spcBef>
                      <a:spcPct val="20000"/>
                    </a:spcBef>
                    <a:buFontTx/>
                    <a:buChar char="•"/>
                    <a:defRPr/>
                  </a:pPr>
                  <a:r>
                    <a:rPr lang="en-US" sz="3200" b="0" kern="0" dirty="0" smtClean="0">
                      <a:solidFill>
                        <a:schemeClr val="bg2"/>
                      </a:solidFill>
                    </a:rPr>
                    <a:t>Humans do it</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smtClean="0">
                      <a:ln>
                        <a:noFill/>
                      </a:ln>
                      <a:solidFill>
                        <a:schemeClr val="bg2"/>
                      </a:solidFill>
                      <a:effectLst/>
                      <a:uLnTx/>
                      <a:uFillTx/>
                      <a:latin typeface="+mn-lt"/>
                      <a:ea typeface="ＭＳ Ｐゴシック" charset="-128"/>
                      <a:cs typeface="+mn-cs"/>
                    </a:rPr>
                    <a:t>Birds do It</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smtClean="0">
                      <a:ln>
                        <a:noFill/>
                      </a:ln>
                      <a:solidFill>
                        <a:schemeClr val="bg2"/>
                      </a:solidFill>
                      <a:effectLst/>
                      <a:uLnTx/>
                      <a:uFillTx/>
                      <a:latin typeface="+mn-lt"/>
                      <a:ea typeface="ＭＳ Ｐゴシック" charset="-128"/>
                      <a:cs typeface="+mn-cs"/>
                    </a:rPr>
                    <a:t>Bees do It</a:t>
                  </a:r>
                </a:p>
              </p:txBody>
            </p:sp>
          </p:grpSp>
        </p:grpSp>
        <p:pic>
          <p:nvPicPr>
            <p:cNvPr id="32" name="Picture 31"/>
            <p:cNvPicPr>
              <a:picLocks noChangeAspect="1"/>
            </p:cNvPicPr>
            <p:nvPr/>
          </p:nvPicPr>
          <p:blipFill>
            <a:blip r:embed="rId10" cstate="print"/>
            <a:stretch>
              <a:fillRect/>
            </a:stretch>
          </p:blipFill>
          <p:spPr>
            <a:xfrm>
              <a:off x="4114800" y="1905000"/>
              <a:ext cx="1083573" cy="96520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b="1" dirty="0" smtClean="0"/>
              <a:t>Network with modules</a:t>
            </a:r>
            <a:br>
              <a:rPr lang="en-US" b="1" dirty="0" smtClean="0"/>
            </a:br>
            <a:r>
              <a:rPr lang="en-US" b="1" dirty="0" smtClean="0"/>
              <a:t>			</a:t>
            </a:r>
            <a:endParaRPr lang="en-US" sz="2400" b="1" dirty="0" smtClean="0">
              <a:solidFill>
                <a:schemeClr val="bg2"/>
              </a:solidFill>
            </a:endParaRPr>
          </a:p>
        </p:txBody>
      </p:sp>
      <p:sp>
        <p:nvSpPr>
          <p:cNvPr id="46083" name="Rectangle 92"/>
          <p:cNvSpPr>
            <a:spLocks noChangeArrowheads="1"/>
          </p:cNvSpPr>
          <p:nvPr/>
        </p:nvSpPr>
        <p:spPr bwMode="auto">
          <a:xfrm>
            <a:off x="5100638" y="1892300"/>
            <a:ext cx="2408237" cy="708025"/>
          </a:xfrm>
          <a:prstGeom prst="rect">
            <a:avLst/>
          </a:prstGeom>
          <a:noFill/>
          <a:ln w="9525">
            <a:noFill/>
            <a:miter lim="800000"/>
            <a:headEnd/>
            <a:tailEnd/>
          </a:ln>
        </p:spPr>
        <p:txBody>
          <a:bodyPr wrap="none">
            <a:spAutoFit/>
          </a:bodyPr>
          <a:lstStyle/>
          <a:p>
            <a:r>
              <a:rPr lang="en-US" sz="2000">
                <a:solidFill>
                  <a:schemeClr val="bg2"/>
                </a:solidFill>
              </a:rPr>
              <a:t>A network with two </a:t>
            </a:r>
          </a:p>
          <a:p>
            <a:r>
              <a:rPr lang="en-US" sz="2000">
                <a:solidFill>
                  <a:schemeClr val="bg2"/>
                </a:solidFill>
              </a:rPr>
              <a:t>essential modules</a:t>
            </a:r>
          </a:p>
        </p:txBody>
      </p:sp>
      <p:sp>
        <p:nvSpPr>
          <p:cNvPr id="46084" name="Rectangle 93"/>
          <p:cNvSpPr>
            <a:spLocks noChangeArrowheads="1"/>
          </p:cNvSpPr>
          <p:nvPr/>
        </p:nvSpPr>
        <p:spPr bwMode="auto">
          <a:xfrm>
            <a:off x="5259388" y="4159250"/>
            <a:ext cx="2212975" cy="708025"/>
          </a:xfrm>
          <a:prstGeom prst="rect">
            <a:avLst/>
          </a:prstGeom>
          <a:noFill/>
          <a:ln w="9525">
            <a:noFill/>
            <a:miter lim="800000"/>
            <a:headEnd/>
            <a:tailEnd/>
          </a:ln>
        </p:spPr>
        <p:txBody>
          <a:bodyPr wrap="none">
            <a:spAutoFit/>
          </a:bodyPr>
          <a:lstStyle/>
          <a:p>
            <a:r>
              <a:rPr lang="en-US" sz="2000">
                <a:solidFill>
                  <a:schemeClr val="bg2"/>
                </a:solidFill>
              </a:rPr>
              <a:t>A reliability model</a:t>
            </a:r>
          </a:p>
          <a:p>
            <a:r>
              <a:rPr lang="en-US" sz="2000">
                <a:solidFill>
                  <a:schemeClr val="bg2"/>
                </a:solidFill>
              </a:rPr>
              <a:t>with two modules</a:t>
            </a:r>
          </a:p>
        </p:txBody>
      </p:sp>
      <p:grpSp>
        <p:nvGrpSpPr>
          <p:cNvPr id="46085" name="Group 91"/>
          <p:cNvGrpSpPr>
            <a:grpSpLocks/>
          </p:cNvGrpSpPr>
          <p:nvPr/>
        </p:nvGrpSpPr>
        <p:grpSpPr bwMode="auto">
          <a:xfrm>
            <a:off x="962025" y="1547813"/>
            <a:ext cx="3455988" cy="1304925"/>
            <a:chOff x="577880" y="1412738"/>
            <a:chExt cx="3456450" cy="1305770"/>
          </a:xfrm>
        </p:grpSpPr>
        <p:sp>
          <p:nvSpPr>
            <p:cNvPr id="46125" name="Oval 24"/>
            <p:cNvSpPr>
              <a:spLocks noChangeArrowheads="1"/>
            </p:cNvSpPr>
            <p:nvPr/>
          </p:nvSpPr>
          <p:spPr bwMode="auto">
            <a:xfrm>
              <a:off x="1181112" y="1412738"/>
              <a:ext cx="218909" cy="228543"/>
            </a:xfrm>
            <a:prstGeom prst="ellipse">
              <a:avLst/>
            </a:prstGeom>
            <a:solidFill>
              <a:schemeClr val="bg2"/>
            </a:solidFill>
            <a:ln w="9525">
              <a:solidFill>
                <a:schemeClr val="bg2"/>
              </a:solidFill>
              <a:round/>
              <a:headEnd/>
              <a:tailEnd/>
            </a:ln>
          </p:spPr>
          <p:txBody>
            <a:bodyPr/>
            <a:lstStyle/>
            <a:p>
              <a:endParaRPr lang="en-US"/>
            </a:p>
          </p:txBody>
        </p:sp>
        <p:sp>
          <p:nvSpPr>
            <p:cNvPr id="46126" name="Oval 25"/>
            <p:cNvSpPr>
              <a:spLocks noChangeArrowheads="1"/>
            </p:cNvSpPr>
            <p:nvPr/>
          </p:nvSpPr>
          <p:spPr bwMode="auto">
            <a:xfrm>
              <a:off x="1491370" y="2493139"/>
              <a:ext cx="213024" cy="222195"/>
            </a:xfrm>
            <a:prstGeom prst="ellipse">
              <a:avLst/>
            </a:prstGeom>
            <a:noFill/>
            <a:ln w="25400">
              <a:solidFill>
                <a:schemeClr val="bg2"/>
              </a:solidFill>
              <a:round/>
              <a:headEnd/>
              <a:tailEnd/>
            </a:ln>
          </p:spPr>
          <p:txBody>
            <a:bodyPr/>
            <a:lstStyle/>
            <a:p>
              <a:endParaRPr lang="en-US"/>
            </a:p>
          </p:txBody>
        </p:sp>
        <p:sp>
          <p:nvSpPr>
            <p:cNvPr id="46127" name="Oval 26"/>
            <p:cNvSpPr>
              <a:spLocks noChangeArrowheads="1"/>
            </p:cNvSpPr>
            <p:nvPr/>
          </p:nvSpPr>
          <p:spPr bwMode="auto">
            <a:xfrm>
              <a:off x="929903" y="2489965"/>
              <a:ext cx="218909" cy="228543"/>
            </a:xfrm>
            <a:prstGeom prst="ellipse">
              <a:avLst/>
            </a:prstGeom>
            <a:noFill/>
            <a:ln w="25400">
              <a:solidFill>
                <a:schemeClr val="bg2"/>
              </a:solidFill>
              <a:round/>
              <a:headEnd/>
              <a:tailEnd/>
            </a:ln>
          </p:spPr>
          <p:txBody>
            <a:bodyPr/>
            <a:lstStyle/>
            <a:p>
              <a:endParaRPr lang="en-US"/>
            </a:p>
          </p:txBody>
        </p:sp>
        <p:sp>
          <p:nvSpPr>
            <p:cNvPr id="46128" name="Oval 27"/>
            <p:cNvSpPr>
              <a:spLocks noChangeArrowheads="1"/>
            </p:cNvSpPr>
            <p:nvPr/>
          </p:nvSpPr>
          <p:spPr bwMode="auto">
            <a:xfrm>
              <a:off x="577880" y="1963670"/>
              <a:ext cx="218909" cy="228543"/>
            </a:xfrm>
            <a:prstGeom prst="ellipse">
              <a:avLst/>
            </a:prstGeom>
            <a:noFill/>
            <a:ln w="25400">
              <a:solidFill>
                <a:schemeClr val="bg2"/>
              </a:solidFill>
              <a:round/>
              <a:headEnd/>
              <a:tailEnd/>
            </a:ln>
          </p:spPr>
          <p:txBody>
            <a:bodyPr/>
            <a:lstStyle/>
            <a:p>
              <a:endParaRPr lang="en-US"/>
            </a:p>
          </p:txBody>
        </p:sp>
        <p:sp>
          <p:nvSpPr>
            <p:cNvPr id="46129" name="Oval 28"/>
            <p:cNvSpPr>
              <a:spLocks noChangeArrowheads="1"/>
            </p:cNvSpPr>
            <p:nvPr/>
          </p:nvSpPr>
          <p:spPr bwMode="auto">
            <a:xfrm>
              <a:off x="1856766" y="1963670"/>
              <a:ext cx="218909" cy="228543"/>
            </a:xfrm>
            <a:prstGeom prst="ellipse">
              <a:avLst/>
            </a:prstGeom>
            <a:noFill/>
            <a:ln w="25400">
              <a:solidFill>
                <a:schemeClr val="bg2"/>
              </a:solidFill>
              <a:round/>
              <a:headEnd/>
              <a:tailEnd/>
            </a:ln>
          </p:spPr>
          <p:txBody>
            <a:bodyPr/>
            <a:lstStyle/>
            <a:p>
              <a:endParaRPr lang="en-US"/>
            </a:p>
          </p:txBody>
        </p:sp>
        <p:cxnSp>
          <p:nvCxnSpPr>
            <p:cNvPr id="46130" name="Straight Connector 37"/>
            <p:cNvCxnSpPr>
              <a:cxnSpLocks noChangeShapeType="1"/>
              <a:stCxn id="46125" idx="4"/>
              <a:endCxn id="46128" idx="7"/>
            </p:cNvCxnSpPr>
            <p:nvPr/>
          </p:nvCxnSpPr>
          <p:spPr bwMode="auto">
            <a:xfrm rot="5400000">
              <a:off x="849720" y="1556292"/>
              <a:ext cx="355858" cy="525837"/>
            </a:xfrm>
            <a:prstGeom prst="line">
              <a:avLst/>
            </a:prstGeom>
            <a:noFill/>
            <a:ln w="38100">
              <a:solidFill>
                <a:schemeClr val="bg2"/>
              </a:solidFill>
              <a:round/>
              <a:headEnd/>
              <a:tailEnd/>
            </a:ln>
          </p:spPr>
        </p:cxnSp>
        <p:cxnSp>
          <p:nvCxnSpPr>
            <p:cNvPr id="46131" name="Straight Connector 38"/>
            <p:cNvCxnSpPr>
              <a:cxnSpLocks noChangeShapeType="1"/>
              <a:stCxn id="46125" idx="4"/>
              <a:endCxn id="46127" idx="0"/>
            </p:cNvCxnSpPr>
            <p:nvPr/>
          </p:nvCxnSpPr>
          <p:spPr bwMode="auto">
            <a:xfrm rot="5400000">
              <a:off x="740621" y="1940019"/>
              <a:ext cx="848684" cy="251209"/>
            </a:xfrm>
            <a:prstGeom prst="line">
              <a:avLst/>
            </a:prstGeom>
            <a:noFill/>
            <a:ln w="38100">
              <a:solidFill>
                <a:schemeClr val="bg2"/>
              </a:solidFill>
              <a:round/>
              <a:headEnd/>
              <a:tailEnd/>
            </a:ln>
          </p:spPr>
        </p:cxnSp>
        <p:cxnSp>
          <p:nvCxnSpPr>
            <p:cNvPr id="46132" name="Straight Connector 41"/>
            <p:cNvCxnSpPr>
              <a:cxnSpLocks noChangeShapeType="1"/>
              <a:stCxn id="46125" idx="4"/>
              <a:endCxn id="46126" idx="0"/>
            </p:cNvCxnSpPr>
            <p:nvPr/>
          </p:nvCxnSpPr>
          <p:spPr bwMode="auto">
            <a:xfrm rot="16200000" flipH="1">
              <a:off x="1018295" y="1913552"/>
              <a:ext cx="851858" cy="307315"/>
            </a:xfrm>
            <a:prstGeom prst="line">
              <a:avLst/>
            </a:prstGeom>
            <a:noFill/>
            <a:ln w="38100">
              <a:solidFill>
                <a:schemeClr val="bg2"/>
              </a:solidFill>
              <a:round/>
              <a:headEnd/>
              <a:tailEnd/>
            </a:ln>
          </p:spPr>
        </p:cxnSp>
        <p:cxnSp>
          <p:nvCxnSpPr>
            <p:cNvPr id="46133" name="Straight Connector 44"/>
            <p:cNvCxnSpPr>
              <a:cxnSpLocks noChangeShapeType="1"/>
              <a:stCxn id="46125" idx="4"/>
              <a:endCxn id="46129" idx="1"/>
            </p:cNvCxnSpPr>
            <p:nvPr/>
          </p:nvCxnSpPr>
          <p:spPr bwMode="auto">
            <a:xfrm rot="16200000" flipH="1">
              <a:off x="1411767" y="1520081"/>
              <a:ext cx="355858" cy="598258"/>
            </a:xfrm>
            <a:prstGeom prst="line">
              <a:avLst/>
            </a:prstGeom>
            <a:noFill/>
            <a:ln w="38100">
              <a:solidFill>
                <a:schemeClr val="bg2"/>
              </a:solidFill>
              <a:round/>
              <a:headEnd/>
              <a:tailEnd/>
            </a:ln>
          </p:spPr>
        </p:cxnSp>
        <p:cxnSp>
          <p:nvCxnSpPr>
            <p:cNvPr id="46134" name="Straight Connector 63"/>
            <p:cNvCxnSpPr>
              <a:cxnSpLocks noChangeShapeType="1"/>
              <a:stCxn id="46126" idx="7"/>
              <a:endCxn id="46129" idx="3"/>
            </p:cNvCxnSpPr>
            <p:nvPr/>
          </p:nvCxnSpPr>
          <p:spPr bwMode="auto">
            <a:xfrm rot="5400000" flipH="1" flipV="1">
              <a:off x="1597544" y="2234398"/>
              <a:ext cx="366935" cy="215628"/>
            </a:xfrm>
            <a:prstGeom prst="line">
              <a:avLst/>
            </a:prstGeom>
            <a:noFill/>
            <a:ln w="25400">
              <a:solidFill>
                <a:schemeClr val="bg2"/>
              </a:solidFill>
              <a:prstDash val="sysDash"/>
              <a:round/>
              <a:headEnd/>
              <a:tailEnd/>
            </a:ln>
          </p:spPr>
        </p:cxnSp>
        <p:cxnSp>
          <p:nvCxnSpPr>
            <p:cNvPr id="46135" name="Straight Connector 67"/>
            <p:cNvCxnSpPr>
              <a:cxnSpLocks noChangeShapeType="1"/>
            </p:cNvCxnSpPr>
            <p:nvPr/>
          </p:nvCxnSpPr>
          <p:spPr bwMode="auto">
            <a:xfrm>
              <a:off x="1148812" y="2604236"/>
              <a:ext cx="342558" cy="0"/>
            </a:xfrm>
            <a:prstGeom prst="line">
              <a:avLst/>
            </a:prstGeom>
            <a:noFill/>
            <a:ln w="25400">
              <a:solidFill>
                <a:schemeClr val="bg2"/>
              </a:solidFill>
              <a:prstDash val="sysDash"/>
              <a:round/>
              <a:headEnd/>
              <a:tailEnd/>
            </a:ln>
          </p:spPr>
        </p:cxnSp>
        <p:cxnSp>
          <p:nvCxnSpPr>
            <p:cNvPr id="46136" name="Straight Connector 71"/>
            <p:cNvCxnSpPr>
              <a:cxnSpLocks noChangeShapeType="1"/>
            </p:cNvCxnSpPr>
            <p:nvPr/>
          </p:nvCxnSpPr>
          <p:spPr bwMode="auto">
            <a:xfrm>
              <a:off x="796789" y="2077941"/>
              <a:ext cx="1059977" cy="0"/>
            </a:xfrm>
            <a:prstGeom prst="line">
              <a:avLst/>
            </a:prstGeom>
            <a:noFill/>
            <a:ln w="25400">
              <a:solidFill>
                <a:schemeClr val="bg2"/>
              </a:solidFill>
              <a:prstDash val="sysDash"/>
              <a:round/>
              <a:headEnd/>
              <a:tailEnd/>
            </a:ln>
          </p:spPr>
        </p:cxnSp>
        <p:cxnSp>
          <p:nvCxnSpPr>
            <p:cNvPr id="46137" name="Straight Connector 75"/>
            <p:cNvCxnSpPr>
              <a:cxnSpLocks noChangeShapeType="1"/>
              <a:stCxn id="46128" idx="5"/>
              <a:endCxn id="46127" idx="1"/>
            </p:cNvCxnSpPr>
            <p:nvPr/>
          </p:nvCxnSpPr>
          <p:spPr bwMode="auto">
            <a:xfrm rot="16200000" flipH="1">
              <a:off x="681001" y="2242473"/>
              <a:ext cx="364690" cy="197232"/>
            </a:xfrm>
            <a:prstGeom prst="line">
              <a:avLst/>
            </a:prstGeom>
            <a:noFill/>
            <a:ln w="25400">
              <a:solidFill>
                <a:schemeClr val="bg2"/>
              </a:solidFill>
              <a:prstDash val="sysDash"/>
              <a:round/>
              <a:headEnd/>
              <a:tailEnd/>
            </a:ln>
          </p:spPr>
        </p:cxnSp>
        <p:sp>
          <p:nvSpPr>
            <p:cNvPr id="46138" name="Oval 39"/>
            <p:cNvSpPr>
              <a:spLocks noChangeArrowheads="1"/>
            </p:cNvSpPr>
            <p:nvPr/>
          </p:nvSpPr>
          <p:spPr bwMode="auto">
            <a:xfrm>
              <a:off x="3139767" y="1412738"/>
              <a:ext cx="218909" cy="228543"/>
            </a:xfrm>
            <a:prstGeom prst="ellipse">
              <a:avLst/>
            </a:prstGeom>
            <a:solidFill>
              <a:schemeClr val="bg2"/>
            </a:solidFill>
            <a:ln w="9525">
              <a:solidFill>
                <a:schemeClr val="bg2"/>
              </a:solidFill>
              <a:round/>
              <a:headEnd/>
              <a:tailEnd/>
            </a:ln>
          </p:spPr>
          <p:txBody>
            <a:bodyPr/>
            <a:lstStyle/>
            <a:p>
              <a:endParaRPr lang="en-US"/>
            </a:p>
          </p:txBody>
        </p:sp>
        <p:sp>
          <p:nvSpPr>
            <p:cNvPr id="46139" name="Oval 40"/>
            <p:cNvSpPr>
              <a:spLocks noChangeArrowheads="1"/>
            </p:cNvSpPr>
            <p:nvPr/>
          </p:nvSpPr>
          <p:spPr bwMode="auto">
            <a:xfrm>
              <a:off x="3450025" y="2493139"/>
              <a:ext cx="213024" cy="222195"/>
            </a:xfrm>
            <a:prstGeom prst="ellipse">
              <a:avLst/>
            </a:prstGeom>
            <a:noFill/>
            <a:ln w="25400">
              <a:solidFill>
                <a:schemeClr val="bg2"/>
              </a:solidFill>
              <a:round/>
              <a:headEnd/>
              <a:tailEnd/>
            </a:ln>
          </p:spPr>
          <p:txBody>
            <a:bodyPr/>
            <a:lstStyle/>
            <a:p>
              <a:endParaRPr lang="en-US"/>
            </a:p>
          </p:txBody>
        </p:sp>
        <p:sp>
          <p:nvSpPr>
            <p:cNvPr id="46140" name="Oval 42"/>
            <p:cNvSpPr>
              <a:spLocks noChangeArrowheads="1"/>
            </p:cNvSpPr>
            <p:nvPr/>
          </p:nvSpPr>
          <p:spPr bwMode="auto">
            <a:xfrm>
              <a:off x="2888558" y="2489965"/>
              <a:ext cx="218909" cy="228543"/>
            </a:xfrm>
            <a:prstGeom prst="ellipse">
              <a:avLst/>
            </a:prstGeom>
            <a:noFill/>
            <a:ln w="25400">
              <a:solidFill>
                <a:schemeClr val="bg2"/>
              </a:solidFill>
              <a:round/>
              <a:headEnd/>
              <a:tailEnd/>
            </a:ln>
          </p:spPr>
          <p:txBody>
            <a:bodyPr/>
            <a:lstStyle/>
            <a:p>
              <a:endParaRPr lang="en-US"/>
            </a:p>
          </p:txBody>
        </p:sp>
        <p:sp>
          <p:nvSpPr>
            <p:cNvPr id="46141" name="Oval 43"/>
            <p:cNvSpPr>
              <a:spLocks noChangeArrowheads="1"/>
            </p:cNvSpPr>
            <p:nvPr/>
          </p:nvSpPr>
          <p:spPr bwMode="auto">
            <a:xfrm>
              <a:off x="2536535" y="1963670"/>
              <a:ext cx="218909" cy="228543"/>
            </a:xfrm>
            <a:prstGeom prst="ellipse">
              <a:avLst/>
            </a:prstGeom>
            <a:noFill/>
            <a:ln w="25400">
              <a:solidFill>
                <a:schemeClr val="bg2"/>
              </a:solidFill>
              <a:round/>
              <a:headEnd/>
              <a:tailEnd/>
            </a:ln>
          </p:spPr>
          <p:txBody>
            <a:bodyPr/>
            <a:lstStyle/>
            <a:p>
              <a:endParaRPr lang="en-US"/>
            </a:p>
          </p:txBody>
        </p:sp>
        <p:sp>
          <p:nvSpPr>
            <p:cNvPr id="46142" name="Oval 45"/>
            <p:cNvSpPr>
              <a:spLocks noChangeArrowheads="1"/>
            </p:cNvSpPr>
            <p:nvPr/>
          </p:nvSpPr>
          <p:spPr bwMode="auto">
            <a:xfrm>
              <a:off x="3815421" y="1963670"/>
              <a:ext cx="218909" cy="228543"/>
            </a:xfrm>
            <a:prstGeom prst="ellipse">
              <a:avLst/>
            </a:prstGeom>
            <a:noFill/>
            <a:ln w="25400">
              <a:solidFill>
                <a:schemeClr val="bg2"/>
              </a:solidFill>
              <a:round/>
              <a:headEnd/>
              <a:tailEnd/>
            </a:ln>
          </p:spPr>
          <p:txBody>
            <a:bodyPr/>
            <a:lstStyle/>
            <a:p>
              <a:endParaRPr lang="en-US"/>
            </a:p>
          </p:txBody>
        </p:sp>
        <p:cxnSp>
          <p:nvCxnSpPr>
            <p:cNvPr id="46143" name="Straight Connector 46"/>
            <p:cNvCxnSpPr>
              <a:cxnSpLocks noChangeShapeType="1"/>
              <a:stCxn id="46138" idx="4"/>
              <a:endCxn id="46141" idx="7"/>
            </p:cNvCxnSpPr>
            <p:nvPr/>
          </p:nvCxnSpPr>
          <p:spPr bwMode="auto">
            <a:xfrm rot="5400000">
              <a:off x="2808375" y="1556292"/>
              <a:ext cx="355858" cy="525837"/>
            </a:xfrm>
            <a:prstGeom prst="line">
              <a:avLst/>
            </a:prstGeom>
            <a:noFill/>
            <a:ln w="38100">
              <a:solidFill>
                <a:schemeClr val="bg2"/>
              </a:solidFill>
              <a:round/>
              <a:headEnd/>
              <a:tailEnd/>
            </a:ln>
          </p:spPr>
        </p:cxnSp>
        <p:cxnSp>
          <p:nvCxnSpPr>
            <p:cNvPr id="46144" name="Straight Connector 47"/>
            <p:cNvCxnSpPr>
              <a:cxnSpLocks noChangeShapeType="1"/>
              <a:stCxn id="46138" idx="4"/>
              <a:endCxn id="46140" idx="0"/>
            </p:cNvCxnSpPr>
            <p:nvPr/>
          </p:nvCxnSpPr>
          <p:spPr bwMode="auto">
            <a:xfrm rot="5400000">
              <a:off x="2699276" y="1940019"/>
              <a:ext cx="848684" cy="251209"/>
            </a:xfrm>
            <a:prstGeom prst="line">
              <a:avLst/>
            </a:prstGeom>
            <a:noFill/>
            <a:ln w="38100">
              <a:solidFill>
                <a:schemeClr val="bg2"/>
              </a:solidFill>
              <a:round/>
              <a:headEnd/>
              <a:tailEnd/>
            </a:ln>
          </p:spPr>
        </p:cxnSp>
        <p:cxnSp>
          <p:nvCxnSpPr>
            <p:cNvPr id="46145" name="Straight Connector 48"/>
            <p:cNvCxnSpPr>
              <a:cxnSpLocks noChangeShapeType="1"/>
              <a:stCxn id="46138" idx="4"/>
              <a:endCxn id="46139" idx="0"/>
            </p:cNvCxnSpPr>
            <p:nvPr/>
          </p:nvCxnSpPr>
          <p:spPr bwMode="auto">
            <a:xfrm rot="16200000" flipH="1">
              <a:off x="2976950" y="1913552"/>
              <a:ext cx="851858" cy="307315"/>
            </a:xfrm>
            <a:prstGeom prst="line">
              <a:avLst/>
            </a:prstGeom>
            <a:noFill/>
            <a:ln w="38100">
              <a:solidFill>
                <a:schemeClr val="bg2"/>
              </a:solidFill>
              <a:round/>
              <a:headEnd/>
              <a:tailEnd/>
            </a:ln>
          </p:spPr>
        </p:cxnSp>
        <p:cxnSp>
          <p:nvCxnSpPr>
            <p:cNvPr id="46146" name="Straight Connector 49"/>
            <p:cNvCxnSpPr>
              <a:cxnSpLocks noChangeShapeType="1"/>
              <a:stCxn id="46138" idx="4"/>
              <a:endCxn id="46142" idx="1"/>
            </p:cNvCxnSpPr>
            <p:nvPr/>
          </p:nvCxnSpPr>
          <p:spPr bwMode="auto">
            <a:xfrm rot="16200000" flipH="1">
              <a:off x="3370422" y="1520081"/>
              <a:ext cx="355858" cy="598258"/>
            </a:xfrm>
            <a:prstGeom prst="line">
              <a:avLst/>
            </a:prstGeom>
            <a:noFill/>
            <a:ln w="38100">
              <a:solidFill>
                <a:schemeClr val="bg2"/>
              </a:solidFill>
              <a:round/>
              <a:headEnd/>
              <a:tailEnd/>
            </a:ln>
          </p:spPr>
        </p:cxnSp>
        <p:cxnSp>
          <p:nvCxnSpPr>
            <p:cNvPr id="46147" name="Straight Connector 50"/>
            <p:cNvCxnSpPr>
              <a:cxnSpLocks noChangeShapeType="1"/>
              <a:stCxn id="46139" idx="7"/>
              <a:endCxn id="46142" idx="3"/>
            </p:cNvCxnSpPr>
            <p:nvPr/>
          </p:nvCxnSpPr>
          <p:spPr bwMode="auto">
            <a:xfrm rot="5400000" flipH="1" flipV="1">
              <a:off x="3556199" y="2234398"/>
              <a:ext cx="366935" cy="215628"/>
            </a:xfrm>
            <a:prstGeom prst="line">
              <a:avLst/>
            </a:prstGeom>
            <a:noFill/>
            <a:ln w="25400">
              <a:solidFill>
                <a:schemeClr val="bg2"/>
              </a:solidFill>
              <a:prstDash val="sysDash"/>
              <a:round/>
              <a:headEnd/>
              <a:tailEnd/>
            </a:ln>
          </p:spPr>
        </p:cxnSp>
        <p:cxnSp>
          <p:nvCxnSpPr>
            <p:cNvPr id="46148" name="Straight Connector 51"/>
            <p:cNvCxnSpPr>
              <a:cxnSpLocks noChangeShapeType="1"/>
            </p:cNvCxnSpPr>
            <p:nvPr/>
          </p:nvCxnSpPr>
          <p:spPr bwMode="auto">
            <a:xfrm>
              <a:off x="3107467" y="2604236"/>
              <a:ext cx="342558" cy="0"/>
            </a:xfrm>
            <a:prstGeom prst="line">
              <a:avLst/>
            </a:prstGeom>
            <a:noFill/>
            <a:ln w="25400">
              <a:solidFill>
                <a:schemeClr val="bg2"/>
              </a:solidFill>
              <a:prstDash val="sysDash"/>
              <a:round/>
              <a:headEnd/>
              <a:tailEnd/>
            </a:ln>
          </p:spPr>
        </p:cxnSp>
        <p:cxnSp>
          <p:nvCxnSpPr>
            <p:cNvPr id="46149" name="Straight Connector 52"/>
            <p:cNvCxnSpPr>
              <a:cxnSpLocks noChangeShapeType="1"/>
            </p:cNvCxnSpPr>
            <p:nvPr/>
          </p:nvCxnSpPr>
          <p:spPr bwMode="auto">
            <a:xfrm>
              <a:off x="2755444" y="2077941"/>
              <a:ext cx="1059977" cy="0"/>
            </a:xfrm>
            <a:prstGeom prst="line">
              <a:avLst/>
            </a:prstGeom>
            <a:noFill/>
            <a:ln w="25400">
              <a:solidFill>
                <a:schemeClr val="bg2"/>
              </a:solidFill>
              <a:prstDash val="sysDash"/>
              <a:round/>
              <a:headEnd/>
              <a:tailEnd/>
            </a:ln>
          </p:spPr>
        </p:cxnSp>
        <p:cxnSp>
          <p:nvCxnSpPr>
            <p:cNvPr id="46150" name="Straight Connector 53"/>
            <p:cNvCxnSpPr>
              <a:cxnSpLocks noChangeShapeType="1"/>
              <a:stCxn id="46141" idx="5"/>
              <a:endCxn id="46140" idx="1"/>
            </p:cNvCxnSpPr>
            <p:nvPr/>
          </p:nvCxnSpPr>
          <p:spPr bwMode="auto">
            <a:xfrm rot="16200000" flipH="1">
              <a:off x="2639656" y="2242473"/>
              <a:ext cx="364690" cy="197232"/>
            </a:xfrm>
            <a:prstGeom prst="line">
              <a:avLst/>
            </a:prstGeom>
            <a:noFill/>
            <a:ln w="25400">
              <a:solidFill>
                <a:schemeClr val="bg2"/>
              </a:solidFill>
              <a:prstDash val="sysDash"/>
              <a:round/>
              <a:headEnd/>
              <a:tailEnd/>
            </a:ln>
          </p:spPr>
        </p:cxnSp>
        <p:cxnSp>
          <p:nvCxnSpPr>
            <p:cNvPr id="46151" name="Straight Connector 54"/>
            <p:cNvCxnSpPr>
              <a:cxnSpLocks noChangeShapeType="1"/>
            </p:cNvCxnSpPr>
            <p:nvPr/>
          </p:nvCxnSpPr>
          <p:spPr bwMode="auto">
            <a:xfrm>
              <a:off x="2075675" y="2077941"/>
              <a:ext cx="460860" cy="0"/>
            </a:xfrm>
            <a:prstGeom prst="line">
              <a:avLst/>
            </a:prstGeom>
            <a:noFill/>
            <a:ln w="25400">
              <a:solidFill>
                <a:schemeClr val="bg2"/>
              </a:solidFill>
              <a:prstDash val="sysDash"/>
              <a:round/>
              <a:headEnd/>
              <a:tailEnd/>
            </a:ln>
          </p:spPr>
        </p:cxnSp>
        <p:cxnSp>
          <p:nvCxnSpPr>
            <p:cNvPr id="46152" name="Straight Connector 57"/>
            <p:cNvCxnSpPr>
              <a:cxnSpLocks noChangeShapeType="1"/>
            </p:cNvCxnSpPr>
            <p:nvPr/>
          </p:nvCxnSpPr>
          <p:spPr bwMode="auto">
            <a:xfrm>
              <a:off x="1704394" y="2604236"/>
              <a:ext cx="1184164" cy="0"/>
            </a:xfrm>
            <a:prstGeom prst="line">
              <a:avLst/>
            </a:prstGeom>
            <a:noFill/>
            <a:ln w="25400">
              <a:solidFill>
                <a:schemeClr val="bg2"/>
              </a:solidFill>
              <a:prstDash val="sysDash"/>
              <a:round/>
              <a:headEnd/>
              <a:tailEnd/>
            </a:ln>
          </p:spPr>
        </p:cxnSp>
      </p:grpSp>
      <p:grpSp>
        <p:nvGrpSpPr>
          <p:cNvPr id="46086" name="Group 89"/>
          <p:cNvGrpSpPr>
            <a:grpSpLocks/>
          </p:cNvGrpSpPr>
          <p:nvPr/>
        </p:nvGrpSpPr>
        <p:grpSpPr bwMode="auto">
          <a:xfrm>
            <a:off x="1576388" y="3967163"/>
            <a:ext cx="2343150" cy="1228725"/>
            <a:chOff x="808309" y="4273910"/>
            <a:chExt cx="2342706" cy="1228960"/>
          </a:xfrm>
        </p:grpSpPr>
        <p:grpSp>
          <p:nvGrpSpPr>
            <p:cNvPr id="46089" name="Group 2"/>
            <p:cNvGrpSpPr>
              <a:grpSpLocks/>
            </p:cNvGrpSpPr>
            <p:nvPr/>
          </p:nvGrpSpPr>
          <p:grpSpPr bwMode="auto">
            <a:xfrm>
              <a:off x="808309" y="4273910"/>
              <a:ext cx="1190555" cy="1228960"/>
              <a:chOff x="7813" y="4359"/>
              <a:chExt cx="2124" cy="914"/>
            </a:xfrm>
          </p:grpSpPr>
          <p:cxnSp>
            <p:nvCxnSpPr>
              <p:cNvPr id="46108" name="AutoShape 19"/>
              <p:cNvCxnSpPr>
                <a:cxnSpLocks noChangeShapeType="1"/>
              </p:cNvCxnSpPr>
              <p:nvPr/>
            </p:nvCxnSpPr>
            <p:spPr bwMode="auto">
              <a:xfrm>
                <a:off x="7813" y="4793"/>
                <a:ext cx="498" cy="0"/>
              </a:xfrm>
              <a:prstGeom prst="straightConnector1">
                <a:avLst/>
              </a:prstGeom>
              <a:noFill/>
              <a:ln w="38100">
                <a:solidFill>
                  <a:srgbClr val="000000"/>
                </a:solidFill>
                <a:round/>
                <a:headEnd/>
                <a:tailEnd/>
              </a:ln>
            </p:spPr>
          </p:cxnSp>
          <p:grpSp>
            <p:nvGrpSpPr>
              <p:cNvPr id="46109" name="Group 4"/>
              <p:cNvGrpSpPr>
                <a:grpSpLocks/>
              </p:cNvGrpSpPr>
              <p:nvPr/>
            </p:nvGrpSpPr>
            <p:grpSpPr bwMode="auto">
              <a:xfrm>
                <a:off x="8311" y="4359"/>
                <a:ext cx="1128" cy="914"/>
                <a:chOff x="8311" y="4359"/>
                <a:chExt cx="1128" cy="914"/>
              </a:xfrm>
            </p:grpSpPr>
            <p:grpSp>
              <p:nvGrpSpPr>
                <p:cNvPr id="46111" name="Group 16"/>
                <p:cNvGrpSpPr>
                  <a:grpSpLocks/>
                </p:cNvGrpSpPr>
                <p:nvPr/>
              </p:nvGrpSpPr>
              <p:grpSpPr bwMode="auto">
                <a:xfrm>
                  <a:off x="8311" y="4359"/>
                  <a:ext cx="1128" cy="194"/>
                  <a:chOff x="7426" y="4341"/>
                  <a:chExt cx="1128" cy="194"/>
                </a:xfrm>
              </p:grpSpPr>
              <p:cxnSp>
                <p:nvCxnSpPr>
                  <p:cNvPr id="46123" name="AutoShape 18"/>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6124" name="Rectangle 17"/>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grpSp>
              <p:nvGrpSpPr>
                <p:cNvPr id="46112" name="Group 13"/>
                <p:cNvGrpSpPr>
                  <a:grpSpLocks/>
                </p:cNvGrpSpPr>
                <p:nvPr/>
              </p:nvGrpSpPr>
              <p:grpSpPr bwMode="auto">
                <a:xfrm>
                  <a:off x="8311" y="4599"/>
                  <a:ext cx="1128" cy="194"/>
                  <a:chOff x="7426" y="4341"/>
                  <a:chExt cx="1128" cy="194"/>
                </a:xfrm>
              </p:grpSpPr>
              <p:cxnSp>
                <p:nvCxnSpPr>
                  <p:cNvPr id="46121" name="AutoShape 15"/>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6122" name="Rectangle 14"/>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grpSp>
              <p:nvGrpSpPr>
                <p:cNvPr id="46113" name="Group 10"/>
                <p:cNvGrpSpPr>
                  <a:grpSpLocks/>
                </p:cNvGrpSpPr>
                <p:nvPr/>
              </p:nvGrpSpPr>
              <p:grpSpPr bwMode="auto">
                <a:xfrm>
                  <a:off x="8311" y="4839"/>
                  <a:ext cx="1128" cy="194"/>
                  <a:chOff x="7426" y="4341"/>
                  <a:chExt cx="1128" cy="194"/>
                </a:xfrm>
              </p:grpSpPr>
              <p:cxnSp>
                <p:nvCxnSpPr>
                  <p:cNvPr id="46119" name="AutoShape 12"/>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6120" name="Rectangle 11"/>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grpSp>
              <p:nvGrpSpPr>
                <p:cNvPr id="46114" name="Group 7"/>
                <p:cNvGrpSpPr>
                  <a:grpSpLocks/>
                </p:cNvGrpSpPr>
                <p:nvPr/>
              </p:nvGrpSpPr>
              <p:grpSpPr bwMode="auto">
                <a:xfrm>
                  <a:off x="8311" y="5079"/>
                  <a:ext cx="1128" cy="194"/>
                  <a:chOff x="7426" y="4341"/>
                  <a:chExt cx="1128" cy="194"/>
                </a:xfrm>
              </p:grpSpPr>
              <p:cxnSp>
                <p:nvCxnSpPr>
                  <p:cNvPr id="46117" name="AutoShape 9"/>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6118" name="Rectangle 8"/>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cxnSp>
              <p:nvCxnSpPr>
                <p:cNvPr id="46115" name="AutoShape 6"/>
                <p:cNvCxnSpPr>
                  <a:cxnSpLocks noChangeShapeType="1"/>
                </p:cNvCxnSpPr>
                <p:nvPr/>
              </p:nvCxnSpPr>
              <p:spPr bwMode="auto">
                <a:xfrm>
                  <a:off x="8311" y="4456"/>
                  <a:ext cx="0" cy="720"/>
                </a:xfrm>
                <a:prstGeom prst="straightConnector1">
                  <a:avLst/>
                </a:prstGeom>
                <a:noFill/>
                <a:ln w="38100">
                  <a:solidFill>
                    <a:srgbClr val="000000"/>
                  </a:solidFill>
                  <a:round/>
                  <a:headEnd/>
                  <a:tailEnd/>
                </a:ln>
              </p:spPr>
            </p:cxnSp>
            <p:cxnSp>
              <p:nvCxnSpPr>
                <p:cNvPr id="46116" name="AutoShape 5"/>
                <p:cNvCxnSpPr>
                  <a:cxnSpLocks noChangeShapeType="1"/>
                </p:cNvCxnSpPr>
                <p:nvPr/>
              </p:nvCxnSpPr>
              <p:spPr bwMode="auto">
                <a:xfrm>
                  <a:off x="9431" y="4465"/>
                  <a:ext cx="0" cy="720"/>
                </a:xfrm>
                <a:prstGeom prst="straightConnector1">
                  <a:avLst/>
                </a:prstGeom>
                <a:noFill/>
                <a:ln w="38100">
                  <a:solidFill>
                    <a:srgbClr val="000000"/>
                  </a:solidFill>
                  <a:round/>
                  <a:headEnd/>
                  <a:tailEnd/>
                </a:ln>
              </p:spPr>
            </p:cxnSp>
          </p:grpSp>
          <p:cxnSp>
            <p:nvCxnSpPr>
              <p:cNvPr id="46110" name="AutoShape 3"/>
              <p:cNvCxnSpPr>
                <a:cxnSpLocks noChangeShapeType="1"/>
              </p:cNvCxnSpPr>
              <p:nvPr/>
            </p:nvCxnSpPr>
            <p:spPr bwMode="auto">
              <a:xfrm>
                <a:off x="9439" y="4793"/>
                <a:ext cx="498" cy="0"/>
              </a:xfrm>
              <a:prstGeom prst="straightConnector1">
                <a:avLst/>
              </a:prstGeom>
              <a:noFill/>
              <a:ln w="38100">
                <a:solidFill>
                  <a:srgbClr val="000000"/>
                </a:solidFill>
                <a:round/>
                <a:headEnd/>
                <a:tailEnd/>
              </a:ln>
            </p:spPr>
          </p:cxnSp>
        </p:grpSp>
        <p:grpSp>
          <p:nvGrpSpPr>
            <p:cNvPr id="46090" name="Group 2"/>
            <p:cNvGrpSpPr>
              <a:grpSpLocks/>
            </p:cNvGrpSpPr>
            <p:nvPr/>
          </p:nvGrpSpPr>
          <p:grpSpPr bwMode="auto">
            <a:xfrm>
              <a:off x="1960460" y="4273910"/>
              <a:ext cx="1190555" cy="1228960"/>
              <a:chOff x="7813" y="4359"/>
              <a:chExt cx="2124" cy="914"/>
            </a:xfrm>
          </p:grpSpPr>
          <p:cxnSp>
            <p:nvCxnSpPr>
              <p:cNvPr id="46091" name="AutoShape 19"/>
              <p:cNvCxnSpPr>
                <a:cxnSpLocks noChangeShapeType="1"/>
              </p:cNvCxnSpPr>
              <p:nvPr/>
            </p:nvCxnSpPr>
            <p:spPr bwMode="auto">
              <a:xfrm>
                <a:off x="7813" y="4793"/>
                <a:ext cx="498" cy="0"/>
              </a:xfrm>
              <a:prstGeom prst="straightConnector1">
                <a:avLst/>
              </a:prstGeom>
              <a:noFill/>
              <a:ln w="38100">
                <a:solidFill>
                  <a:srgbClr val="000000"/>
                </a:solidFill>
                <a:round/>
                <a:headEnd/>
                <a:tailEnd/>
              </a:ln>
            </p:spPr>
          </p:cxnSp>
          <p:grpSp>
            <p:nvGrpSpPr>
              <p:cNvPr id="46092" name="Group 4"/>
              <p:cNvGrpSpPr>
                <a:grpSpLocks/>
              </p:cNvGrpSpPr>
              <p:nvPr/>
            </p:nvGrpSpPr>
            <p:grpSpPr bwMode="auto">
              <a:xfrm>
                <a:off x="8311" y="4359"/>
                <a:ext cx="1128" cy="914"/>
                <a:chOff x="8311" y="4359"/>
                <a:chExt cx="1128" cy="914"/>
              </a:xfrm>
            </p:grpSpPr>
            <p:grpSp>
              <p:nvGrpSpPr>
                <p:cNvPr id="46094" name="Group 16"/>
                <p:cNvGrpSpPr>
                  <a:grpSpLocks/>
                </p:cNvGrpSpPr>
                <p:nvPr/>
              </p:nvGrpSpPr>
              <p:grpSpPr bwMode="auto">
                <a:xfrm>
                  <a:off x="8311" y="4359"/>
                  <a:ext cx="1128" cy="194"/>
                  <a:chOff x="7426" y="4341"/>
                  <a:chExt cx="1128" cy="194"/>
                </a:xfrm>
              </p:grpSpPr>
              <p:cxnSp>
                <p:nvCxnSpPr>
                  <p:cNvPr id="46106" name="AutoShape 18"/>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6107" name="Rectangle 17"/>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grpSp>
              <p:nvGrpSpPr>
                <p:cNvPr id="46095" name="Group 13"/>
                <p:cNvGrpSpPr>
                  <a:grpSpLocks/>
                </p:cNvGrpSpPr>
                <p:nvPr/>
              </p:nvGrpSpPr>
              <p:grpSpPr bwMode="auto">
                <a:xfrm>
                  <a:off x="8311" y="4599"/>
                  <a:ext cx="1128" cy="194"/>
                  <a:chOff x="7426" y="4341"/>
                  <a:chExt cx="1128" cy="194"/>
                </a:xfrm>
              </p:grpSpPr>
              <p:cxnSp>
                <p:nvCxnSpPr>
                  <p:cNvPr id="46104" name="AutoShape 15"/>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6105" name="Rectangle 14"/>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grpSp>
              <p:nvGrpSpPr>
                <p:cNvPr id="46096" name="Group 10"/>
                <p:cNvGrpSpPr>
                  <a:grpSpLocks/>
                </p:cNvGrpSpPr>
                <p:nvPr/>
              </p:nvGrpSpPr>
              <p:grpSpPr bwMode="auto">
                <a:xfrm>
                  <a:off x="8311" y="4839"/>
                  <a:ext cx="1128" cy="194"/>
                  <a:chOff x="7426" y="4341"/>
                  <a:chExt cx="1128" cy="194"/>
                </a:xfrm>
              </p:grpSpPr>
              <p:cxnSp>
                <p:nvCxnSpPr>
                  <p:cNvPr id="46102" name="AutoShape 12"/>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6103" name="Rectangle 11"/>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grpSp>
              <p:nvGrpSpPr>
                <p:cNvPr id="46097" name="Group 7"/>
                <p:cNvGrpSpPr>
                  <a:grpSpLocks/>
                </p:cNvGrpSpPr>
                <p:nvPr/>
              </p:nvGrpSpPr>
              <p:grpSpPr bwMode="auto">
                <a:xfrm>
                  <a:off x="8311" y="5079"/>
                  <a:ext cx="1128" cy="194"/>
                  <a:chOff x="7426" y="4341"/>
                  <a:chExt cx="1128" cy="194"/>
                </a:xfrm>
              </p:grpSpPr>
              <p:cxnSp>
                <p:nvCxnSpPr>
                  <p:cNvPr id="46100" name="AutoShape 9"/>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6101" name="Rectangle 8"/>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cxnSp>
              <p:nvCxnSpPr>
                <p:cNvPr id="46098" name="AutoShape 6"/>
                <p:cNvCxnSpPr>
                  <a:cxnSpLocks noChangeShapeType="1"/>
                </p:cNvCxnSpPr>
                <p:nvPr/>
              </p:nvCxnSpPr>
              <p:spPr bwMode="auto">
                <a:xfrm>
                  <a:off x="8311" y="4456"/>
                  <a:ext cx="0" cy="720"/>
                </a:xfrm>
                <a:prstGeom prst="straightConnector1">
                  <a:avLst/>
                </a:prstGeom>
                <a:noFill/>
                <a:ln w="38100">
                  <a:solidFill>
                    <a:srgbClr val="000000"/>
                  </a:solidFill>
                  <a:round/>
                  <a:headEnd/>
                  <a:tailEnd/>
                </a:ln>
              </p:spPr>
            </p:cxnSp>
            <p:cxnSp>
              <p:nvCxnSpPr>
                <p:cNvPr id="46099" name="AutoShape 5"/>
                <p:cNvCxnSpPr>
                  <a:cxnSpLocks noChangeShapeType="1"/>
                </p:cNvCxnSpPr>
                <p:nvPr/>
              </p:nvCxnSpPr>
              <p:spPr bwMode="auto">
                <a:xfrm>
                  <a:off x="9431" y="4465"/>
                  <a:ext cx="0" cy="720"/>
                </a:xfrm>
                <a:prstGeom prst="straightConnector1">
                  <a:avLst/>
                </a:prstGeom>
                <a:noFill/>
                <a:ln w="38100">
                  <a:solidFill>
                    <a:srgbClr val="000000"/>
                  </a:solidFill>
                  <a:round/>
                  <a:headEnd/>
                  <a:tailEnd/>
                </a:ln>
              </p:spPr>
            </p:cxnSp>
          </p:grpSp>
          <p:cxnSp>
            <p:nvCxnSpPr>
              <p:cNvPr id="46093" name="AutoShape 3"/>
              <p:cNvCxnSpPr>
                <a:cxnSpLocks noChangeShapeType="1"/>
              </p:cNvCxnSpPr>
              <p:nvPr/>
            </p:nvCxnSpPr>
            <p:spPr bwMode="auto">
              <a:xfrm>
                <a:off x="9439" y="4793"/>
                <a:ext cx="498" cy="0"/>
              </a:xfrm>
              <a:prstGeom prst="straightConnector1">
                <a:avLst/>
              </a:prstGeom>
              <a:noFill/>
              <a:ln w="38100">
                <a:solidFill>
                  <a:srgbClr val="000000"/>
                </a:solidFill>
                <a:round/>
                <a:headEnd/>
                <a:tailEnd/>
              </a:ln>
            </p:spPr>
          </p:cxnSp>
        </p:grpSp>
      </p:grpSp>
      <p:sp>
        <p:nvSpPr>
          <p:cNvPr id="46087" name="Rectangle 94"/>
          <p:cNvSpPr>
            <a:spLocks noChangeArrowheads="1"/>
          </p:cNvSpPr>
          <p:nvPr/>
        </p:nvSpPr>
        <p:spPr bwMode="auto">
          <a:xfrm>
            <a:off x="5705475" y="2584450"/>
            <a:ext cx="2581275" cy="584200"/>
          </a:xfrm>
          <a:prstGeom prst="rect">
            <a:avLst/>
          </a:prstGeom>
          <a:noFill/>
          <a:ln w="9525">
            <a:noFill/>
            <a:miter lim="800000"/>
            <a:headEnd/>
            <a:tailEnd/>
          </a:ln>
        </p:spPr>
        <p:txBody>
          <a:bodyPr wrap="none">
            <a:spAutoFit/>
          </a:bodyPr>
          <a:lstStyle/>
          <a:p>
            <a:r>
              <a:rPr lang="en-US" sz="1600" b="0" dirty="0" smtClean="0">
                <a:solidFill>
                  <a:schemeClr val="bg2"/>
                </a:solidFill>
              </a:rPr>
              <a:t>Assumption: Links between </a:t>
            </a:r>
            <a:endParaRPr lang="en-US" sz="1600" b="0" dirty="0">
              <a:solidFill>
                <a:schemeClr val="bg2"/>
              </a:solidFill>
            </a:endParaRPr>
          </a:p>
          <a:p>
            <a:r>
              <a:rPr lang="en-US" sz="1600" b="0" dirty="0" smtClean="0">
                <a:solidFill>
                  <a:schemeClr val="bg2"/>
                </a:solidFill>
              </a:rPr>
              <a:t>modules do not affect aging. </a:t>
            </a:r>
            <a:endParaRPr lang="en-US" sz="1600" b="0" dirty="0">
              <a:solidFill>
                <a:schemeClr val="bg2"/>
              </a:solidFill>
            </a:endParaRPr>
          </a:p>
        </p:txBody>
      </p:sp>
      <p:sp>
        <p:nvSpPr>
          <p:cNvPr id="72" name="Rectangle 71"/>
          <p:cNvSpPr>
            <a:spLocks noChangeArrowheads="1"/>
          </p:cNvSpPr>
          <p:nvPr/>
        </p:nvSpPr>
        <p:spPr bwMode="auto">
          <a:xfrm>
            <a:off x="2306638" y="971550"/>
            <a:ext cx="5837237" cy="522288"/>
          </a:xfrm>
          <a:prstGeom prst="rect">
            <a:avLst/>
          </a:prstGeom>
          <a:noFill/>
          <a:ln w="9525">
            <a:noFill/>
            <a:miter lim="800000"/>
            <a:headEnd/>
            <a:tailEnd/>
          </a:ln>
        </p:spPr>
        <p:txBody>
          <a:bodyPr>
            <a:spAutoFit/>
          </a:bodyPr>
          <a:lstStyle/>
          <a:p>
            <a:r>
              <a:rPr lang="en-US" b="0">
                <a:solidFill>
                  <a:srgbClr val="0000FF"/>
                </a:solidFill>
              </a:rPr>
              <a:t>Weibull model of Machine Aging</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fade">
                                      <p:cBhvr>
                                        <p:cTn id="7" dur="2000"/>
                                        <p:tgtEl>
                                          <p:spTgt spid="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allAtOnce"/>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Title 1"/>
          <p:cNvSpPr>
            <a:spLocks noGrp="1"/>
          </p:cNvSpPr>
          <p:nvPr>
            <p:ph type="title"/>
          </p:nvPr>
        </p:nvSpPr>
        <p:spPr>
          <a:xfrm>
            <a:off x="193830" y="241385"/>
            <a:ext cx="7772400" cy="1143000"/>
          </a:xfrm>
        </p:spPr>
        <p:txBody>
          <a:bodyPr/>
          <a:lstStyle/>
          <a:p>
            <a:r>
              <a:rPr kumimoji="0" lang="en-US" b="1" i="0" u="none" strike="noStrike" kern="0" cap="none" spc="0" normalizeH="0" baseline="0" noProof="0" dirty="0" smtClean="0">
                <a:ln>
                  <a:noFill/>
                </a:ln>
                <a:effectLst/>
                <a:uLnTx/>
                <a:uFillTx/>
              </a:rPr>
              <a:t>Biological Aging vs. Machine Aging: </a:t>
            </a:r>
            <a:br>
              <a:rPr kumimoji="0" lang="en-US" b="1" i="0" u="none" strike="noStrike" kern="0" cap="none" spc="0" normalizeH="0" baseline="0" noProof="0" dirty="0" smtClean="0">
                <a:ln>
                  <a:noFill/>
                </a:ln>
                <a:effectLst/>
                <a:uLnTx/>
                <a:uFillTx/>
              </a:rPr>
            </a:br>
            <a:r>
              <a:rPr lang="en-US" b="1" dirty="0" smtClean="0"/>
              <a:t>                 Two different families of mortality rate. </a:t>
            </a:r>
            <a:endParaRPr lang="en-US" dirty="0" smtClean="0"/>
          </a:p>
        </p:txBody>
      </p:sp>
      <p:sp>
        <p:nvSpPr>
          <p:cNvPr id="5" name="TextBox 4"/>
          <p:cNvSpPr txBox="1">
            <a:spLocks noChangeArrowheads="1"/>
          </p:cNvSpPr>
          <p:nvPr/>
        </p:nvSpPr>
        <p:spPr bwMode="auto">
          <a:xfrm>
            <a:off x="1077145" y="4350720"/>
            <a:ext cx="7143330" cy="1297583"/>
          </a:xfrm>
          <a:prstGeom prst="rect">
            <a:avLst/>
          </a:prstGeom>
          <a:noFill/>
          <a:ln w="9525" cap="rnd" cmpd="sng">
            <a:solidFill>
              <a:srgbClr val="4BACC6">
                <a:lumMod val="40000"/>
                <a:lumOff val="60000"/>
              </a:srgbClr>
            </a:solidFill>
            <a:round/>
            <a:headEnd/>
            <a:tailEnd/>
          </a:ln>
        </p:spPr>
        <p:txBody>
          <a:bodyPr wrap="square" lIns="65834" tIns="32917" rIns="65834" bIns="32917">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where </a:t>
            </a:r>
            <a:r>
              <a:rPr kumimoji="0" lang="en-US" sz="2000" b="0" i="1" u="none" strike="noStrike" kern="0" cap="none" spc="0" normalizeH="0" baseline="0" noProof="0" dirty="0" smtClean="0">
                <a:ln>
                  <a:noFill/>
                </a:ln>
                <a:solidFill>
                  <a:sysClr val="windowText" lastClr="000000"/>
                </a:solidFill>
                <a:effectLst/>
                <a:uLnTx/>
                <a:uFillTx/>
              </a:rPr>
              <a:t>m(t)</a:t>
            </a:r>
            <a:r>
              <a:rPr kumimoji="0" lang="en-US" sz="2000" b="0" i="0" u="none" strike="noStrike" kern="0" cap="none" spc="0" normalizeH="0" baseline="0" noProof="0" dirty="0" smtClean="0">
                <a:ln>
                  <a:noFill/>
                </a:ln>
                <a:solidFill>
                  <a:sysClr val="windowText" lastClr="000000"/>
                </a:solidFill>
                <a:effectLst/>
                <a:uLnTx/>
                <a:uFillTx/>
              </a:rPr>
              <a:t> is the mortality rate, </a:t>
            </a:r>
            <a:r>
              <a:rPr kumimoji="0" lang="en-US" sz="2000" b="0" i="1" u="none" strike="noStrike" kern="0" cap="none" spc="0" normalizeH="0" baseline="0" noProof="0" dirty="0" smtClean="0">
                <a:ln>
                  <a:noFill/>
                </a:ln>
                <a:solidFill>
                  <a:sysClr val="windowText" lastClr="000000"/>
                </a:solidFill>
                <a:effectLst/>
                <a:uLnTx/>
                <a:uFillTx/>
              </a:rPr>
              <a:t>s </a:t>
            </a:r>
            <a:r>
              <a:rPr kumimoji="0" lang="en-US" sz="2000" b="0" i="0" u="none" strike="noStrike" kern="0" cap="none" spc="0" normalizeH="0" baseline="0" noProof="0" dirty="0" smtClean="0">
                <a:ln>
                  <a:noFill/>
                </a:ln>
                <a:solidFill>
                  <a:sysClr val="windowText" lastClr="000000"/>
                </a:solidFill>
                <a:effectLst/>
                <a:uLnTx/>
                <a:uFillTx/>
              </a:rPr>
              <a:t>is viability,</a:t>
            </a:r>
            <a:r>
              <a:rPr kumimoji="0" lang="en-US" sz="2000" b="0" i="1" u="none" strike="noStrike" kern="0" cap="none" spc="0" normalizeH="0" baseline="0" noProof="0" dirty="0" smtClean="0">
                <a:ln>
                  <a:noFill/>
                </a:ln>
                <a:solidFill>
                  <a:sysClr val="windowText" lastClr="000000"/>
                </a:solidFill>
                <a:effectLst/>
                <a:uLnTx/>
                <a:uFillTx/>
              </a:rPr>
              <a:t>  </a:t>
            </a:r>
            <a:r>
              <a:rPr kumimoji="0" lang="en-US" sz="2000" b="0" i="0" u="none" strike="noStrike" kern="0" cap="none" spc="0" normalizeH="0" baseline="0" noProof="0" dirty="0" smtClean="0">
                <a:ln>
                  <a:noFill/>
                </a:ln>
                <a:solidFill>
                  <a:sysClr val="windowText" lastClr="000000"/>
                </a:solidFill>
                <a:effectLst/>
                <a:uLnTx/>
                <a:uFillTx/>
              </a:rPr>
              <a:t>and </a:t>
            </a:r>
            <a:r>
              <a:rPr kumimoji="0" lang="en-US" sz="2000" b="0" i="1" u="none" strike="noStrike" kern="0" cap="none" spc="0" normalizeH="0" baseline="0" noProof="0" dirty="0" smtClean="0">
                <a:ln>
                  <a:noFill/>
                </a:ln>
                <a:solidFill>
                  <a:sysClr val="windowText" lastClr="000000"/>
                </a:solidFill>
                <a:effectLst/>
                <a:uLnTx/>
                <a:uFillTx/>
              </a:rPr>
              <a:t>t </a:t>
            </a:r>
            <a:r>
              <a:rPr kumimoji="0" lang="en-US" sz="2000" b="0" i="0" u="none" strike="noStrike" kern="0" cap="none" spc="0" normalizeH="0" baseline="0" noProof="0" dirty="0" smtClean="0">
                <a:ln>
                  <a:noFill/>
                </a:ln>
                <a:solidFill>
                  <a:sysClr val="windowText" lastClr="000000"/>
                </a:solidFill>
                <a:effectLst/>
                <a:uLnTx/>
                <a:uFillTx/>
              </a:rPr>
              <a:t>is time. C1, C2, </a:t>
            </a:r>
            <a:r>
              <a:rPr kumimoji="0" lang="en-US" sz="2000" b="0" i="0" u="none" strike="noStrike" kern="0" cap="none" spc="0" normalizeH="0" baseline="-25000" noProof="0" dirty="0" smtClean="0">
                <a:ln>
                  <a:noFill/>
                </a:ln>
                <a:solidFill>
                  <a:sysClr val="windowText" lastClr="000000"/>
                </a:solidFill>
                <a:effectLst/>
                <a:uLnTx/>
                <a:uFillTx/>
              </a:rPr>
              <a:t>0</a:t>
            </a:r>
            <a:r>
              <a:rPr kumimoji="0" lang="en-US" sz="2000" b="0" i="0" u="none" strike="noStrike" kern="0" cap="none" spc="0" normalizeH="0" baseline="0" noProof="0" dirty="0" smtClean="0">
                <a:ln>
                  <a:noFill/>
                </a:ln>
                <a:solidFill>
                  <a:sysClr val="windowText" lastClr="000000"/>
                </a:solidFill>
                <a:effectLst/>
                <a:uLnTx/>
                <a:uFillTx/>
              </a:rPr>
              <a:t>, G are constants.  Mortality rate increase as a power function in machine aging versus a exponential function in biological aging .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a:t>
            </a:r>
            <a:r>
              <a:rPr kumimoji="0" lang="en-US" sz="2000" b="0" i="0" u="none" strike="noStrike" kern="0" cap="none" spc="0" normalizeH="0" baseline="0" noProof="0" dirty="0" err="1" smtClean="0">
                <a:ln>
                  <a:noFill/>
                </a:ln>
                <a:solidFill>
                  <a:sysClr val="windowText" lastClr="000000"/>
                </a:solidFill>
                <a:effectLst/>
                <a:uLnTx/>
                <a:uFillTx/>
              </a:rPr>
              <a:t>Garilov</a:t>
            </a:r>
            <a:r>
              <a:rPr kumimoji="0" lang="en-US" sz="2000" b="0" i="0" u="none" strike="noStrike" kern="0" cap="none" spc="0" normalizeH="0" baseline="0" noProof="0" dirty="0" smtClean="0">
                <a:ln>
                  <a:noFill/>
                </a:ln>
                <a:solidFill>
                  <a:sysClr val="windowText" lastClr="000000"/>
                </a:solidFill>
                <a:effectLst/>
                <a:uLnTx/>
                <a:uFillTx/>
              </a:rPr>
              <a:t>  &amp; </a:t>
            </a:r>
            <a:r>
              <a:rPr kumimoji="0" lang="en-US" sz="2000" b="0" i="0" u="none" strike="noStrike" kern="0" cap="none" spc="0" normalizeH="0" baseline="0" noProof="0" dirty="0" err="1" smtClean="0">
                <a:ln>
                  <a:noFill/>
                </a:ln>
                <a:solidFill>
                  <a:sysClr val="windowText" lastClr="000000"/>
                </a:solidFill>
                <a:effectLst/>
                <a:uLnTx/>
                <a:uFillTx/>
              </a:rPr>
              <a:t>Gavilova</a:t>
            </a:r>
            <a:r>
              <a:rPr kumimoji="0" lang="en-US" sz="2000" b="0" i="0" u="none" strike="noStrike" kern="0" cap="none" spc="0" normalizeH="0" baseline="0" noProof="0" dirty="0" smtClean="0">
                <a:ln>
                  <a:noFill/>
                </a:ln>
                <a:solidFill>
                  <a:sysClr val="windowText" lastClr="000000"/>
                </a:solidFill>
                <a:effectLst/>
                <a:uLnTx/>
                <a:uFillTx/>
              </a:rPr>
              <a:t> 2001)</a:t>
            </a:r>
            <a:endParaRPr kumimoji="0" lang="en-US" sz="2000" b="0" i="0" u="none" strike="noStrike" kern="0" cap="none" spc="0" normalizeH="0" baseline="0" noProof="0" dirty="0">
              <a:ln>
                <a:noFill/>
              </a:ln>
              <a:solidFill>
                <a:sysClr val="windowText" lastClr="000000"/>
              </a:solidFill>
              <a:effectLst/>
              <a:uLnTx/>
              <a:uFillTx/>
            </a:endParaRPr>
          </a:p>
        </p:txBody>
      </p:sp>
      <p:graphicFrame>
        <p:nvGraphicFramePr>
          <p:cNvPr id="29700" name="Object 4"/>
          <p:cNvGraphicFramePr>
            <a:graphicFrameLocks noChangeAspect="1"/>
          </p:cNvGraphicFramePr>
          <p:nvPr/>
        </p:nvGraphicFramePr>
        <p:xfrm>
          <a:off x="1992860" y="1727200"/>
          <a:ext cx="2847975" cy="857250"/>
        </p:xfrm>
        <a:graphic>
          <a:graphicData uri="http://schemas.openxmlformats.org/presentationml/2006/ole">
            <p:oleObj spid="_x0000_s29737" name="Equation" r:id="rId4" imgW="1447560" imgH="393480" progId="Equation.3">
              <p:embed/>
            </p:oleObj>
          </a:graphicData>
        </a:graphic>
      </p:graphicFrame>
      <p:graphicFrame>
        <p:nvGraphicFramePr>
          <p:cNvPr id="29701" name="Object 5"/>
          <p:cNvGraphicFramePr>
            <a:graphicFrameLocks noChangeAspect="1"/>
          </p:cNvGraphicFramePr>
          <p:nvPr/>
        </p:nvGraphicFramePr>
        <p:xfrm>
          <a:off x="1962150" y="2881313"/>
          <a:ext cx="3009900" cy="915987"/>
        </p:xfrm>
        <a:graphic>
          <a:graphicData uri="http://schemas.openxmlformats.org/presentationml/2006/ole">
            <p:oleObj spid="_x0000_s29738" name="Equation" r:id="rId5" imgW="1295280" imgH="393480" progId="Equation.3">
              <p:embed/>
            </p:oleObj>
          </a:graphicData>
        </a:graphic>
      </p:graphicFrame>
      <p:sp>
        <p:nvSpPr>
          <p:cNvPr id="8" name="TextBox 7"/>
          <p:cNvSpPr txBox="1"/>
          <p:nvPr/>
        </p:nvSpPr>
        <p:spPr>
          <a:xfrm>
            <a:off x="5493720" y="1815990"/>
            <a:ext cx="2508444" cy="523220"/>
          </a:xfrm>
          <a:prstGeom prst="rect">
            <a:avLst/>
          </a:prstGeom>
          <a:noFill/>
        </p:spPr>
        <p:txBody>
          <a:bodyPr wrap="none" rtlCol="0">
            <a:spAutoFit/>
          </a:bodyPr>
          <a:lstStyle/>
          <a:p>
            <a:r>
              <a:rPr lang="en-US" i="1" dirty="0" smtClean="0">
                <a:solidFill>
                  <a:schemeClr val="bg2"/>
                </a:solidFill>
              </a:rPr>
              <a:t>Machine Aging</a:t>
            </a:r>
            <a:endParaRPr lang="en-US" i="1" dirty="0">
              <a:solidFill>
                <a:schemeClr val="bg2"/>
              </a:solidFill>
            </a:endParaRPr>
          </a:p>
        </p:txBody>
      </p:sp>
      <p:sp>
        <p:nvSpPr>
          <p:cNvPr id="9" name="TextBox 8"/>
          <p:cNvSpPr txBox="1"/>
          <p:nvPr/>
        </p:nvSpPr>
        <p:spPr>
          <a:xfrm>
            <a:off x="5527151" y="3044950"/>
            <a:ext cx="2672014" cy="523220"/>
          </a:xfrm>
          <a:prstGeom prst="rect">
            <a:avLst/>
          </a:prstGeom>
          <a:noFill/>
        </p:spPr>
        <p:txBody>
          <a:bodyPr wrap="none" rtlCol="0">
            <a:spAutoFit/>
          </a:bodyPr>
          <a:lstStyle/>
          <a:p>
            <a:r>
              <a:rPr lang="en-US" i="1" dirty="0" smtClean="0">
                <a:solidFill>
                  <a:schemeClr val="bg2"/>
                </a:solidFill>
              </a:rPr>
              <a:t>Biological Aging</a:t>
            </a:r>
            <a:endParaRPr lang="en-US" i="1" dirty="0">
              <a:solidFill>
                <a:schemeClr val="bg2"/>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7772400" cy="1371600"/>
          </a:xfrm>
        </p:spPr>
        <p:txBody>
          <a:bodyPr/>
          <a:lstStyle/>
          <a:p>
            <a:pPr algn="ctr"/>
            <a:r>
              <a:rPr lang="en-US" sz="3200" dirty="0" smtClean="0"/>
              <a:t>What are the differences between mass-produced machines and the thousands of babies born on one day? </a:t>
            </a:r>
            <a:endParaRPr lang="en-US" sz="3200" dirty="0"/>
          </a:p>
        </p:txBody>
      </p:sp>
      <p:pic>
        <p:nvPicPr>
          <p:cNvPr id="3" name="Picture 2"/>
          <p:cNvPicPr>
            <a:picLocks noChangeAspect="1"/>
          </p:cNvPicPr>
          <p:nvPr/>
        </p:nvPicPr>
        <p:blipFill>
          <a:blip r:embed="rId2" cstate="print"/>
          <a:stretch>
            <a:fillRect/>
          </a:stretch>
        </p:blipFill>
        <p:spPr>
          <a:xfrm>
            <a:off x="1447800" y="2667000"/>
            <a:ext cx="2082800" cy="1461069"/>
          </a:xfrm>
          <a:prstGeom prst="rect">
            <a:avLst/>
          </a:prstGeom>
        </p:spPr>
      </p:pic>
      <p:pic>
        <p:nvPicPr>
          <p:cNvPr id="4" name="Picture 3"/>
          <p:cNvPicPr>
            <a:picLocks noChangeAspect="1"/>
          </p:cNvPicPr>
          <p:nvPr/>
        </p:nvPicPr>
        <p:blipFill>
          <a:blip r:embed="rId3" cstate="print"/>
          <a:srcRect l="4500" t="14324" r="4500"/>
          <a:stretch>
            <a:fillRect/>
          </a:stretch>
        </p:blipFill>
        <p:spPr>
          <a:xfrm>
            <a:off x="4930594" y="2667001"/>
            <a:ext cx="2473208" cy="1371600"/>
          </a:xfrm>
          <a:prstGeom prst="rect">
            <a:avLst/>
          </a:prstGeom>
        </p:spPr>
      </p:pic>
      <p:sp>
        <p:nvSpPr>
          <p:cNvPr id="5" name="TextBox 4"/>
          <p:cNvSpPr txBox="1"/>
          <p:nvPr/>
        </p:nvSpPr>
        <p:spPr>
          <a:xfrm>
            <a:off x="1371600" y="4648200"/>
            <a:ext cx="2339102" cy="954107"/>
          </a:xfrm>
          <a:prstGeom prst="rect">
            <a:avLst/>
          </a:prstGeom>
          <a:noFill/>
        </p:spPr>
        <p:txBody>
          <a:bodyPr wrap="none" rtlCol="0">
            <a:spAutoFit/>
          </a:bodyPr>
          <a:lstStyle/>
          <a:p>
            <a:r>
              <a:rPr lang="en-US" b="0" dirty="0" smtClean="0">
                <a:solidFill>
                  <a:schemeClr val="bg1"/>
                </a:solidFill>
              </a:rPr>
              <a:t>Homogeneous </a:t>
            </a:r>
          </a:p>
          <a:p>
            <a:r>
              <a:rPr lang="en-US" b="0" dirty="0" smtClean="0">
                <a:solidFill>
                  <a:schemeClr val="bg1"/>
                </a:solidFill>
              </a:rPr>
              <a:t>Systems</a:t>
            </a:r>
            <a:endParaRPr lang="en-US" b="0" dirty="0">
              <a:solidFill>
                <a:schemeClr val="bg1"/>
              </a:solidFill>
            </a:endParaRPr>
          </a:p>
        </p:txBody>
      </p:sp>
      <p:sp>
        <p:nvSpPr>
          <p:cNvPr id="6" name="TextBox 5"/>
          <p:cNvSpPr txBox="1"/>
          <p:nvPr/>
        </p:nvSpPr>
        <p:spPr>
          <a:xfrm>
            <a:off x="5029640" y="4648200"/>
            <a:ext cx="2338225" cy="954107"/>
          </a:xfrm>
          <a:prstGeom prst="rect">
            <a:avLst/>
          </a:prstGeom>
          <a:noFill/>
        </p:spPr>
        <p:txBody>
          <a:bodyPr wrap="none" rtlCol="0">
            <a:spAutoFit/>
          </a:bodyPr>
          <a:lstStyle/>
          <a:p>
            <a:r>
              <a:rPr lang="en-US" b="0" dirty="0" smtClean="0">
                <a:solidFill>
                  <a:schemeClr val="bg1"/>
                </a:solidFill>
              </a:rPr>
              <a:t>Heterogeneous </a:t>
            </a:r>
          </a:p>
          <a:p>
            <a:r>
              <a:rPr lang="en-US" b="0" dirty="0" smtClean="0">
                <a:solidFill>
                  <a:schemeClr val="bg1"/>
                </a:solidFill>
              </a:rPr>
              <a:t>Systems</a:t>
            </a:r>
            <a:endParaRPr lang="en-US" b="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Title 1"/>
          <p:cNvSpPr>
            <a:spLocks noGrp="1"/>
          </p:cNvSpPr>
          <p:nvPr>
            <p:ph type="title"/>
          </p:nvPr>
        </p:nvSpPr>
        <p:spPr>
          <a:xfrm>
            <a:off x="423863" y="203200"/>
            <a:ext cx="7772400" cy="1143000"/>
          </a:xfrm>
        </p:spPr>
        <p:txBody>
          <a:bodyPr/>
          <a:lstStyle/>
          <a:p>
            <a:r>
              <a:rPr lang="en-US" b="1" dirty="0" smtClean="0"/>
              <a:t>Modular networks with stochastic links</a:t>
            </a:r>
            <a:br>
              <a:rPr lang="en-US" b="1" dirty="0" smtClean="0"/>
            </a:br>
            <a:r>
              <a:rPr lang="en-US" b="1" dirty="0" smtClean="0"/>
              <a:t>			</a:t>
            </a:r>
            <a:endParaRPr lang="en-US" sz="2400" b="1" dirty="0" smtClean="0">
              <a:solidFill>
                <a:schemeClr val="bg2"/>
              </a:solidFill>
            </a:endParaRPr>
          </a:p>
        </p:txBody>
      </p:sp>
      <p:sp>
        <p:nvSpPr>
          <p:cNvPr id="47107" name="Rectangle 92"/>
          <p:cNvSpPr>
            <a:spLocks noChangeArrowheads="1"/>
          </p:cNvSpPr>
          <p:nvPr/>
        </p:nvSpPr>
        <p:spPr bwMode="auto">
          <a:xfrm>
            <a:off x="3497263" y="1470025"/>
            <a:ext cx="709612" cy="338138"/>
          </a:xfrm>
          <a:prstGeom prst="rect">
            <a:avLst/>
          </a:prstGeom>
          <a:noFill/>
          <a:ln w="9525">
            <a:noFill/>
            <a:miter lim="800000"/>
            <a:headEnd/>
            <a:tailEnd/>
          </a:ln>
        </p:spPr>
        <p:txBody>
          <a:bodyPr wrap="none">
            <a:spAutoFit/>
          </a:bodyPr>
          <a:lstStyle/>
          <a:p>
            <a:r>
              <a:rPr lang="en-US" sz="1600">
                <a:solidFill>
                  <a:schemeClr val="bg2"/>
                </a:solidFill>
              </a:rPr>
              <a:t>Cell-1</a:t>
            </a:r>
          </a:p>
        </p:txBody>
      </p:sp>
      <p:sp>
        <p:nvSpPr>
          <p:cNvPr id="47108" name="Content Placeholder 2"/>
          <p:cNvSpPr>
            <a:spLocks noGrp="1"/>
          </p:cNvSpPr>
          <p:nvPr>
            <p:ph idx="1"/>
          </p:nvPr>
        </p:nvSpPr>
        <p:spPr>
          <a:xfrm>
            <a:off x="4918075" y="1778000"/>
            <a:ext cx="4224338" cy="2765425"/>
          </a:xfrm>
        </p:spPr>
        <p:txBody>
          <a:bodyPr/>
          <a:lstStyle/>
          <a:p>
            <a:pPr>
              <a:buFontTx/>
              <a:buNone/>
            </a:pPr>
            <a:r>
              <a:rPr lang="en-US" sz="1800" b="1" smtClean="0"/>
              <a:t>Rationale for stochastic links</a:t>
            </a:r>
          </a:p>
          <a:p>
            <a:r>
              <a:rPr lang="en-US" sz="1800" smtClean="0"/>
              <a:t>Cellular process is a dynamic process</a:t>
            </a:r>
          </a:p>
          <a:p>
            <a:r>
              <a:rPr lang="en-US" sz="1800" smtClean="0"/>
              <a:t>Limited number of protein molecules and the stereo-hindrance effect. </a:t>
            </a:r>
          </a:p>
          <a:p>
            <a:r>
              <a:rPr lang="en-US" sz="1800" smtClean="0"/>
              <a:t>Spatial restrictions</a:t>
            </a:r>
          </a:p>
          <a:p>
            <a:r>
              <a:rPr lang="en-US" sz="1800" smtClean="0"/>
              <a:t>Random choices</a:t>
            </a:r>
          </a:p>
        </p:txBody>
      </p:sp>
      <p:sp>
        <p:nvSpPr>
          <p:cNvPr id="47109" name="Oval 76"/>
          <p:cNvSpPr>
            <a:spLocks noChangeArrowheads="1"/>
          </p:cNvSpPr>
          <p:nvPr/>
        </p:nvSpPr>
        <p:spPr bwMode="auto">
          <a:xfrm>
            <a:off x="1155700" y="1085850"/>
            <a:ext cx="160338" cy="174625"/>
          </a:xfrm>
          <a:prstGeom prst="ellipse">
            <a:avLst/>
          </a:prstGeom>
          <a:solidFill>
            <a:schemeClr val="bg2"/>
          </a:solidFill>
          <a:ln w="9525">
            <a:solidFill>
              <a:schemeClr val="bg2"/>
            </a:solidFill>
            <a:round/>
            <a:headEnd/>
            <a:tailEnd/>
          </a:ln>
        </p:spPr>
        <p:txBody>
          <a:bodyPr/>
          <a:lstStyle/>
          <a:p>
            <a:endParaRPr lang="en-US"/>
          </a:p>
        </p:txBody>
      </p:sp>
      <p:sp>
        <p:nvSpPr>
          <p:cNvPr id="47110" name="Oval 77"/>
          <p:cNvSpPr>
            <a:spLocks noChangeArrowheads="1"/>
          </p:cNvSpPr>
          <p:nvPr/>
        </p:nvSpPr>
        <p:spPr bwMode="auto">
          <a:xfrm>
            <a:off x="1382713" y="1912938"/>
            <a:ext cx="155575" cy="169862"/>
          </a:xfrm>
          <a:prstGeom prst="ellipse">
            <a:avLst/>
          </a:prstGeom>
          <a:noFill/>
          <a:ln w="25400">
            <a:solidFill>
              <a:schemeClr val="bg2"/>
            </a:solidFill>
            <a:round/>
            <a:headEnd/>
            <a:tailEnd/>
          </a:ln>
        </p:spPr>
        <p:txBody>
          <a:bodyPr/>
          <a:lstStyle/>
          <a:p>
            <a:endParaRPr lang="en-US"/>
          </a:p>
        </p:txBody>
      </p:sp>
      <p:sp>
        <p:nvSpPr>
          <p:cNvPr id="47111" name="Oval 78"/>
          <p:cNvSpPr>
            <a:spLocks noChangeArrowheads="1"/>
          </p:cNvSpPr>
          <p:nvPr/>
        </p:nvSpPr>
        <p:spPr bwMode="auto">
          <a:xfrm>
            <a:off x="971550" y="1909763"/>
            <a:ext cx="160338" cy="176212"/>
          </a:xfrm>
          <a:prstGeom prst="ellipse">
            <a:avLst/>
          </a:prstGeom>
          <a:noFill/>
          <a:ln w="25400">
            <a:solidFill>
              <a:schemeClr val="bg2"/>
            </a:solidFill>
            <a:round/>
            <a:headEnd/>
            <a:tailEnd/>
          </a:ln>
        </p:spPr>
        <p:txBody>
          <a:bodyPr/>
          <a:lstStyle/>
          <a:p>
            <a:endParaRPr lang="en-US"/>
          </a:p>
        </p:txBody>
      </p:sp>
      <p:sp>
        <p:nvSpPr>
          <p:cNvPr id="47112" name="Oval 89"/>
          <p:cNvSpPr>
            <a:spLocks noChangeArrowheads="1"/>
          </p:cNvSpPr>
          <p:nvPr/>
        </p:nvSpPr>
        <p:spPr bwMode="auto">
          <a:xfrm>
            <a:off x="712788" y="1508125"/>
            <a:ext cx="160337" cy="174625"/>
          </a:xfrm>
          <a:prstGeom prst="ellipse">
            <a:avLst/>
          </a:prstGeom>
          <a:noFill/>
          <a:ln w="25400">
            <a:solidFill>
              <a:schemeClr val="bg2"/>
            </a:solidFill>
            <a:round/>
            <a:headEnd/>
            <a:tailEnd/>
          </a:ln>
        </p:spPr>
        <p:txBody>
          <a:bodyPr/>
          <a:lstStyle/>
          <a:p>
            <a:endParaRPr lang="en-US"/>
          </a:p>
        </p:txBody>
      </p:sp>
      <p:sp>
        <p:nvSpPr>
          <p:cNvPr id="47113" name="Oval 90"/>
          <p:cNvSpPr>
            <a:spLocks noChangeArrowheads="1"/>
          </p:cNvSpPr>
          <p:nvPr/>
        </p:nvSpPr>
        <p:spPr bwMode="auto">
          <a:xfrm>
            <a:off x="1651000" y="1508125"/>
            <a:ext cx="160338" cy="174625"/>
          </a:xfrm>
          <a:prstGeom prst="ellipse">
            <a:avLst/>
          </a:prstGeom>
          <a:noFill/>
          <a:ln w="25400">
            <a:solidFill>
              <a:schemeClr val="bg2"/>
            </a:solidFill>
            <a:round/>
            <a:headEnd/>
            <a:tailEnd/>
          </a:ln>
        </p:spPr>
        <p:txBody>
          <a:bodyPr/>
          <a:lstStyle/>
          <a:p>
            <a:endParaRPr lang="en-US"/>
          </a:p>
        </p:txBody>
      </p:sp>
      <p:cxnSp>
        <p:nvCxnSpPr>
          <p:cNvPr id="47114" name="Straight Connector 91"/>
          <p:cNvCxnSpPr>
            <a:cxnSpLocks noChangeShapeType="1"/>
            <a:stCxn id="47109" idx="4"/>
            <a:endCxn id="47112" idx="7"/>
          </p:cNvCxnSpPr>
          <p:nvPr/>
        </p:nvCxnSpPr>
        <p:spPr bwMode="auto">
          <a:xfrm rot="5400000">
            <a:off x="905669" y="1204119"/>
            <a:ext cx="273050" cy="385762"/>
          </a:xfrm>
          <a:prstGeom prst="line">
            <a:avLst/>
          </a:prstGeom>
          <a:noFill/>
          <a:ln w="38100">
            <a:solidFill>
              <a:schemeClr val="bg2"/>
            </a:solidFill>
            <a:round/>
            <a:headEnd/>
            <a:tailEnd/>
          </a:ln>
        </p:spPr>
      </p:cxnSp>
      <p:cxnSp>
        <p:nvCxnSpPr>
          <p:cNvPr id="47115" name="Straight Connector 94"/>
          <p:cNvCxnSpPr>
            <a:cxnSpLocks noChangeShapeType="1"/>
            <a:stCxn id="47109" idx="4"/>
            <a:endCxn id="47111" idx="0"/>
          </p:cNvCxnSpPr>
          <p:nvPr/>
        </p:nvCxnSpPr>
        <p:spPr bwMode="auto">
          <a:xfrm rot="5400000">
            <a:off x="818356" y="1493044"/>
            <a:ext cx="649288" cy="184150"/>
          </a:xfrm>
          <a:prstGeom prst="line">
            <a:avLst/>
          </a:prstGeom>
          <a:noFill/>
          <a:ln w="38100">
            <a:solidFill>
              <a:schemeClr val="bg2"/>
            </a:solidFill>
            <a:round/>
            <a:headEnd/>
            <a:tailEnd/>
          </a:ln>
        </p:spPr>
      </p:cxnSp>
      <p:cxnSp>
        <p:nvCxnSpPr>
          <p:cNvPr id="47116" name="Straight Connector 95"/>
          <p:cNvCxnSpPr>
            <a:cxnSpLocks noChangeShapeType="1"/>
            <a:stCxn id="47109" idx="4"/>
            <a:endCxn id="47110" idx="0"/>
          </p:cNvCxnSpPr>
          <p:nvPr/>
        </p:nvCxnSpPr>
        <p:spPr bwMode="auto">
          <a:xfrm rot="16200000" flipH="1">
            <a:off x="1021556" y="1473994"/>
            <a:ext cx="652463" cy="225425"/>
          </a:xfrm>
          <a:prstGeom prst="line">
            <a:avLst/>
          </a:prstGeom>
          <a:noFill/>
          <a:ln w="38100">
            <a:solidFill>
              <a:schemeClr val="bg2"/>
            </a:solidFill>
            <a:round/>
            <a:headEnd/>
            <a:tailEnd/>
          </a:ln>
        </p:spPr>
      </p:cxnSp>
      <p:cxnSp>
        <p:nvCxnSpPr>
          <p:cNvPr id="47117" name="Straight Connector 96"/>
          <p:cNvCxnSpPr>
            <a:cxnSpLocks noChangeShapeType="1"/>
            <a:stCxn id="47109" idx="4"/>
            <a:endCxn id="47113" idx="1"/>
          </p:cNvCxnSpPr>
          <p:nvPr/>
        </p:nvCxnSpPr>
        <p:spPr bwMode="auto">
          <a:xfrm rot="16200000" flipH="1">
            <a:off x="1318419" y="1177131"/>
            <a:ext cx="273050" cy="439738"/>
          </a:xfrm>
          <a:prstGeom prst="line">
            <a:avLst/>
          </a:prstGeom>
          <a:noFill/>
          <a:ln w="38100">
            <a:solidFill>
              <a:schemeClr val="bg2"/>
            </a:solidFill>
            <a:round/>
            <a:headEnd/>
            <a:tailEnd/>
          </a:ln>
        </p:spPr>
      </p:cxnSp>
      <p:cxnSp>
        <p:nvCxnSpPr>
          <p:cNvPr id="47118" name="Straight Connector 97"/>
          <p:cNvCxnSpPr>
            <a:cxnSpLocks noChangeShapeType="1"/>
            <a:stCxn id="47110" idx="7"/>
            <a:endCxn id="47113" idx="3"/>
          </p:cNvCxnSpPr>
          <p:nvPr/>
        </p:nvCxnSpPr>
        <p:spPr bwMode="auto">
          <a:xfrm rot="5400000" flipH="1" flipV="1">
            <a:off x="1454944" y="1718469"/>
            <a:ext cx="280988" cy="158750"/>
          </a:xfrm>
          <a:prstGeom prst="line">
            <a:avLst/>
          </a:prstGeom>
          <a:noFill/>
          <a:ln w="25400">
            <a:solidFill>
              <a:schemeClr val="bg2"/>
            </a:solidFill>
            <a:prstDash val="sysDash"/>
            <a:round/>
            <a:headEnd/>
            <a:tailEnd/>
          </a:ln>
        </p:spPr>
      </p:cxnSp>
      <p:cxnSp>
        <p:nvCxnSpPr>
          <p:cNvPr id="47119" name="Straight Connector 98"/>
          <p:cNvCxnSpPr>
            <a:cxnSpLocks noChangeShapeType="1"/>
          </p:cNvCxnSpPr>
          <p:nvPr/>
        </p:nvCxnSpPr>
        <p:spPr bwMode="auto">
          <a:xfrm>
            <a:off x="1131888" y="1998663"/>
            <a:ext cx="250825" cy="0"/>
          </a:xfrm>
          <a:prstGeom prst="line">
            <a:avLst/>
          </a:prstGeom>
          <a:noFill/>
          <a:ln w="25400">
            <a:solidFill>
              <a:schemeClr val="bg2"/>
            </a:solidFill>
            <a:prstDash val="sysDash"/>
            <a:round/>
            <a:headEnd/>
            <a:tailEnd/>
          </a:ln>
        </p:spPr>
      </p:cxnSp>
      <p:cxnSp>
        <p:nvCxnSpPr>
          <p:cNvPr id="47120" name="Straight Connector 99"/>
          <p:cNvCxnSpPr>
            <a:cxnSpLocks noChangeShapeType="1"/>
          </p:cNvCxnSpPr>
          <p:nvPr/>
        </p:nvCxnSpPr>
        <p:spPr bwMode="auto">
          <a:xfrm>
            <a:off x="873125" y="1595438"/>
            <a:ext cx="777875" cy="0"/>
          </a:xfrm>
          <a:prstGeom prst="line">
            <a:avLst/>
          </a:prstGeom>
          <a:noFill/>
          <a:ln w="25400">
            <a:solidFill>
              <a:schemeClr val="bg2"/>
            </a:solidFill>
            <a:prstDash val="sysDash"/>
            <a:round/>
            <a:headEnd/>
            <a:tailEnd/>
          </a:ln>
        </p:spPr>
      </p:cxnSp>
      <p:cxnSp>
        <p:nvCxnSpPr>
          <p:cNvPr id="47121" name="Straight Connector 100"/>
          <p:cNvCxnSpPr>
            <a:cxnSpLocks noChangeShapeType="1"/>
            <a:stCxn id="47112" idx="5"/>
            <a:endCxn id="47111" idx="1"/>
          </p:cNvCxnSpPr>
          <p:nvPr/>
        </p:nvCxnSpPr>
        <p:spPr bwMode="auto">
          <a:xfrm rot="16200000" flipH="1">
            <a:off x="781844" y="1724819"/>
            <a:ext cx="279400" cy="144462"/>
          </a:xfrm>
          <a:prstGeom prst="line">
            <a:avLst/>
          </a:prstGeom>
          <a:noFill/>
          <a:ln w="25400">
            <a:solidFill>
              <a:schemeClr val="bg2"/>
            </a:solidFill>
            <a:prstDash val="sysDash"/>
            <a:round/>
            <a:headEnd/>
            <a:tailEnd/>
          </a:ln>
        </p:spPr>
      </p:cxnSp>
      <p:sp>
        <p:nvSpPr>
          <p:cNvPr id="47122" name="Oval 101"/>
          <p:cNvSpPr>
            <a:spLocks noChangeArrowheads="1"/>
          </p:cNvSpPr>
          <p:nvPr/>
        </p:nvSpPr>
        <p:spPr bwMode="auto">
          <a:xfrm>
            <a:off x="2592388" y="1085850"/>
            <a:ext cx="160337" cy="174625"/>
          </a:xfrm>
          <a:prstGeom prst="ellipse">
            <a:avLst/>
          </a:prstGeom>
          <a:solidFill>
            <a:schemeClr val="bg2"/>
          </a:solidFill>
          <a:ln w="9525">
            <a:solidFill>
              <a:schemeClr val="bg2"/>
            </a:solidFill>
            <a:round/>
            <a:headEnd/>
            <a:tailEnd/>
          </a:ln>
        </p:spPr>
        <p:txBody>
          <a:bodyPr/>
          <a:lstStyle/>
          <a:p>
            <a:endParaRPr lang="en-US"/>
          </a:p>
        </p:txBody>
      </p:sp>
      <p:sp>
        <p:nvSpPr>
          <p:cNvPr id="47123" name="Oval 102"/>
          <p:cNvSpPr>
            <a:spLocks noChangeArrowheads="1"/>
          </p:cNvSpPr>
          <p:nvPr/>
        </p:nvSpPr>
        <p:spPr bwMode="auto">
          <a:xfrm>
            <a:off x="2819400" y="1912938"/>
            <a:ext cx="157163" cy="169862"/>
          </a:xfrm>
          <a:prstGeom prst="ellipse">
            <a:avLst/>
          </a:prstGeom>
          <a:noFill/>
          <a:ln w="25400">
            <a:solidFill>
              <a:schemeClr val="bg2"/>
            </a:solidFill>
            <a:round/>
            <a:headEnd/>
            <a:tailEnd/>
          </a:ln>
        </p:spPr>
        <p:txBody>
          <a:bodyPr/>
          <a:lstStyle/>
          <a:p>
            <a:endParaRPr lang="en-US"/>
          </a:p>
        </p:txBody>
      </p:sp>
      <p:sp>
        <p:nvSpPr>
          <p:cNvPr id="47124" name="Oval 103"/>
          <p:cNvSpPr>
            <a:spLocks noChangeArrowheads="1"/>
          </p:cNvSpPr>
          <p:nvPr/>
        </p:nvSpPr>
        <p:spPr bwMode="auto">
          <a:xfrm>
            <a:off x="2408238" y="1909763"/>
            <a:ext cx="160337" cy="176212"/>
          </a:xfrm>
          <a:prstGeom prst="ellipse">
            <a:avLst/>
          </a:prstGeom>
          <a:noFill/>
          <a:ln w="25400">
            <a:solidFill>
              <a:schemeClr val="bg2"/>
            </a:solidFill>
            <a:round/>
            <a:headEnd/>
            <a:tailEnd/>
          </a:ln>
        </p:spPr>
        <p:txBody>
          <a:bodyPr/>
          <a:lstStyle/>
          <a:p>
            <a:endParaRPr lang="en-US"/>
          </a:p>
        </p:txBody>
      </p:sp>
      <p:sp>
        <p:nvSpPr>
          <p:cNvPr id="47125" name="Oval 104"/>
          <p:cNvSpPr>
            <a:spLocks noChangeArrowheads="1"/>
          </p:cNvSpPr>
          <p:nvPr/>
        </p:nvSpPr>
        <p:spPr bwMode="auto">
          <a:xfrm>
            <a:off x="2149475" y="1508125"/>
            <a:ext cx="160338" cy="174625"/>
          </a:xfrm>
          <a:prstGeom prst="ellipse">
            <a:avLst/>
          </a:prstGeom>
          <a:noFill/>
          <a:ln w="25400">
            <a:solidFill>
              <a:schemeClr val="bg2"/>
            </a:solidFill>
            <a:round/>
            <a:headEnd/>
            <a:tailEnd/>
          </a:ln>
        </p:spPr>
        <p:txBody>
          <a:bodyPr/>
          <a:lstStyle/>
          <a:p>
            <a:endParaRPr lang="en-US"/>
          </a:p>
        </p:txBody>
      </p:sp>
      <p:sp>
        <p:nvSpPr>
          <p:cNvPr id="47126" name="Oval 105"/>
          <p:cNvSpPr>
            <a:spLocks noChangeArrowheads="1"/>
          </p:cNvSpPr>
          <p:nvPr/>
        </p:nvSpPr>
        <p:spPr bwMode="auto">
          <a:xfrm>
            <a:off x="3087688" y="1508125"/>
            <a:ext cx="160337" cy="174625"/>
          </a:xfrm>
          <a:prstGeom prst="ellipse">
            <a:avLst/>
          </a:prstGeom>
          <a:noFill/>
          <a:ln w="25400">
            <a:solidFill>
              <a:schemeClr val="bg2"/>
            </a:solidFill>
            <a:round/>
            <a:headEnd/>
            <a:tailEnd/>
          </a:ln>
        </p:spPr>
        <p:txBody>
          <a:bodyPr/>
          <a:lstStyle/>
          <a:p>
            <a:endParaRPr lang="en-US"/>
          </a:p>
        </p:txBody>
      </p:sp>
      <p:cxnSp>
        <p:nvCxnSpPr>
          <p:cNvPr id="47127" name="Straight Connector 106"/>
          <p:cNvCxnSpPr>
            <a:cxnSpLocks noChangeShapeType="1"/>
            <a:stCxn id="47122" idx="4"/>
            <a:endCxn id="47125" idx="7"/>
          </p:cNvCxnSpPr>
          <p:nvPr/>
        </p:nvCxnSpPr>
        <p:spPr bwMode="auto">
          <a:xfrm rot="5400000">
            <a:off x="2342357" y="1204118"/>
            <a:ext cx="273050" cy="385763"/>
          </a:xfrm>
          <a:prstGeom prst="line">
            <a:avLst/>
          </a:prstGeom>
          <a:noFill/>
          <a:ln w="38100">
            <a:solidFill>
              <a:schemeClr val="bg2"/>
            </a:solidFill>
            <a:round/>
            <a:headEnd/>
            <a:tailEnd/>
          </a:ln>
        </p:spPr>
      </p:cxnSp>
      <p:cxnSp>
        <p:nvCxnSpPr>
          <p:cNvPr id="47128" name="Straight Connector 107"/>
          <p:cNvCxnSpPr>
            <a:cxnSpLocks noChangeShapeType="1"/>
            <a:stCxn id="47122" idx="4"/>
            <a:endCxn id="47124" idx="0"/>
          </p:cNvCxnSpPr>
          <p:nvPr/>
        </p:nvCxnSpPr>
        <p:spPr bwMode="auto">
          <a:xfrm rot="5400000">
            <a:off x="2255044" y="1493044"/>
            <a:ext cx="649288" cy="184150"/>
          </a:xfrm>
          <a:prstGeom prst="line">
            <a:avLst/>
          </a:prstGeom>
          <a:noFill/>
          <a:ln w="38100">
            <a:solidFill>
              <a:schemeClr val="bg2"/>
            </a:solidFill>
            <a:round/>
            <a:headEnd/>
            <a:tailEnd/>
          </a:ln>
        </p:spPr>
      </p:cxnSp>
      <p:cxnSp>
        <p:nvCxnSpPr>
          <p:cNvPr id="47129" name="Straight Connector 108"/>
          <p:cNvCxnSpPr>
            <a:cxnSpLocks noChangeShapeType="1"/>
            <a:stCxn id="47122" idx="4"/>
            <a:endCxn id="47123" idx="0"/>
          </p:cNvCxnSpPr>
          <p:nvPr/>
        </p:nvCxnSpPr>
        <p:spPr bwMode="auto">
          <a:xfrm rot="16200000" flipH="1">
            <a:off x="2458244" y="1473994"/>
            <a:ext cx="652463" cy="225425"/>
          </a:xfrm>
          <a:prstGeom prst="line">
            <a:avLst/>
          </a:prstGeom>
          <a:noFill/>
          <a:ln w="38100">
            <a:solidFill>
              <a:schemeClr val="bg2"/>
            </a:solidFill>
            <a:round/>
            <a:headEnd/>
            <a:tailEnd/>
          </a:ln>
        </p:spPr>
      </p:cxnSp>
      <p:cxnSp>
        <p:nvCxnSpPr>
          <p:cNvPr id="47130" name="Straight Connector 110"/>
          <p:cNvCxnSpPr>
            <a:cxnSpLocks noChangeShapeType="1"/>
            <a:stCxn id="47123" idx="7"/>
            <a:endCxn id="47126" idx="3"/>
          </p:cNvCxnSpPr>
          <p:nvPr/>
        </p:nvCxnSpPr>
        <p:spPr bwMode="auto">
          <a:xfrm rot="5400000" flipH="1" flipV="1">
            <a:off x="2891631" y="1718469"/>
            <a:ext cx="280988" cy="158750"/>
          </a:xfrm>
          <a:prstGeom prst="line">
            <a:avLst/>
          </a:prstGeom>
          <a:noFill/>
          <a:ln w="25400">
            <a:solidFill>
              <a:schemeClr val="bg2"/>
            </a:solidFill>
            <a:prstDash val="sysDash"/>
            <a:round/>
            <a:headEnd/>
            <a:tailEnd/>
          </a:ln>
        </p:spPr>
      </p:cxnSp>
      <p:cxnSp>
        <p:nvCxnSpPr>
          <p:cNvPr id="47131" name="Straight Connector 111"/>
          <p:cNvCxnSpPr>
            <a:cxnSpLocks noChangeShapeType="1"/>
          </p:cNvCxnSpPr>
          <p:nvPr/>
        </p:nvCxnSpPr>
        <p:spPr bwMode="auto">
          <a:xfrm>
            <a:off x="2568575" y="1998663"/>
            <a:ext cx="250825" cy="0"/>
          </a:xfrm>
          <a:prstGeom prst="line">
            <a:avLst/>
          </a:prstGeom>
          <a:noFill/>
          <a:ln w="25400">
            <a:solidFill>
              <a:schemeClr val="bg2"/>
            </a:solidFill>
            <a:prstDash val="sysDash"/>
            <a:round/>
            <a:headEnd/>
            <a:tailEnd/>
          </a:ln>
        </p:spPr>
      </p:cxnSp>
      <p:cxnSp>
        <p:nvCxnSpPr>
          <p:cNvPr id="47132" name="Straight Connector 112"/>
          <p:cNvCxnSpPr>
            <a:cxnSpLocks noChangeShapeType="1"/>
          </p:cNvCxnSpPr>
          <p:nvPr/>
        </p:nvCxnSpPr>
        <p:spPr bwMode="auto">
          <a:xfrm>
            <a:off x="2309813" y="1595438"/>
            <a:ext cx="777875" cy="0"/>
          </a:xfrm>
          <a:prstGeom prst="line">
            <a:avLst/>
          </a:prstGeom>
          <a:noFill/>
          <a:ln w="25400">
            <a:solidFill>
              <a:schemeClr val="bg2"/>
            </a:solidFill>
            <a:prstDash val="sysDash"/>
            <a:round/>
            <a:headEnd/>
            <a:tailEnd/>
          </a:ln>
        </p:spPr>
      </p:cxnSp>
      <p:cxnSp>
        <p:nvCxnSpPr>
          <p:cNvPr id="47133" name="Straight Connector 113"/>
          <p:cNvCxnSpPr>
            <a:cxnSpLocks noChangeShapeType="1"/>
            <a:stCxn id="47125" idx="5"/>
            <a:endCxn id="47124" idx="1"/>
          </p:cNvCxnSpPr>
          <p:nvPr/>
        </p:nvCxnSpPr>
        <p:spPr bwMode="auto">
          <a:xfrm rot="16200000" flipH="1">
            <a:off x="2219325" y="1724025"/>
            <a:ext cx="279400" cy="146050"/>
          </a:xfrm>
          <a:prstGeom prst="line">
            <a:avLst/>
          </a:prstGeom>
          <a:noFill/>
          <a:ln w="25400">
            <a:solidFill>
              <a:schemeClr val="bg2"/>
            </a:solidFill>
            <a:prstDash val="sysDash"/>
            <a:round/>
            <a:headEnd/>
            <a:tailEnd/>
          </a:ln>
        </p:spPr>
      </p:cxnSp>
      <p:cxnSp>
        <p:nvCxnSpPr>
          <p:cNvPr id="47134" name="Straight Connector 114"/>
          <p:cNvCxnSpPr>
            <a:cxnSpLocks noChangeShapeType="1"/>
          </p:cNvCxnSpPr>
          <p:nvPr/>
        </p:nvCxnSpPr>
        <p:spPr bwMode="auto">
          <a:xfrm>
            <a:off x="1811338" y="1595438"/>
            <a:ext cx="338137" cy="0"/>
          </a:xfrm>
          <a:prstGeom prst="line">
            <a:avLst/>
          </a:prstGeom>
          <a:noFill/>
          <a:ln w="25400">
            <a:solidFill>
              <a:schemeClr val="bg2"/>
            </a:solidFill>
            <a:prstDash val="sysDash"/>
            <a:round/>
            <a:headEnd/>
            <a:tailEnd/>
          </a:ln>
        </p:spPr>
      </p:cxnSp>
      <p:cxnSp>
        <p:nvCxnSpPr>
          <p:cNvPr id="47135" name="Straight Connector 115"/>
          <p:cNvCxnSpPr>
            <a:cxnSpLocks noChangeShapeType="1"/>
          </p:cNvCxnSpPr>
          <p:nvPr/>
        </p:nvCxnSpPr>
        <p:spPr bwMode="auto">
          <a:xfrm>
            <a:off x="1538288" y="1998663"/>
            <a:ext cx="869950" cy="0"/>
          </a:xfrm>
          <a:prstGeom prst="line">
            <a:avLst/>
          </a:prstGeom>
          <a:noFill/>
          <a:ln w="25400">
            <a:solidFill>
              <a:schemeClr val="bg2"/>
            </a:solidFill>
            <a:prstDash val="sysDash"/>
            <a:round/>
            <a:headEnd/>
            <a:tailEnd/>
          </a:ln>
        </p:spPr>
      </p:cxnSp>
      <p:sp>
        <p:nvSpPr>
          <p:cNvPr id="47136" name="Oval 117"/>
          <p:cNvSpPr>
            <a:spLocks noChangeArrowheads="1"/>
          </p:cNvSpPr>
          <p:nvPr/>
        </p:nvSpPr>
        <p:spPr bwMode="auto">
          <a:xfrm>
            <a:off x="1155700" y="2428875"/>
            <a:ext cx="160338" cy="174625"/>
          </a:xfrm>
          <a:prstGeom prst="ellipse">
            <a:avLst/>
          </a:prstGeom>
          <a:solidFill>
            <a:schemeClr val="bg2"/>
          </a:solidFill>
          <a:ln w="9525">
            <a:solidFill>
              <a:schemeClr val="bg2"/>
            </a:solidFill>
            <a:round/>
            <a:headEnd/>
            <a:tailEnd/>
          </a:ln>
        </p:spPr>
        <p:txBody>
          <a:bodyPr/>
          <a:lstStyle/>
          <a:p>
            <a:endParaRPr lang="en-US"/>
          </a:p>
        </p:txBody>
      </p:sp>
      <p:sp>
        <p:nvSpPr>
          <p:cNvPr id="47137" name="Oval 118"/>
          <p:cNvSpPr>
            <a:spLocks noChangeArrowheads="1"/>
          </p:cNvSpPr>
          <p:nvPr/>
        </p:nvSpPr>
        <p:spPr bwMode="auto">
          <a:xfrm>
            <a:off x="1382713" y="3255963"/>
            <a:ext cx="155575" cy="169862"/>
          </a:xfrm>
          <a:prstGeom prst="ellipse">
            <a:avLst/>
          </a:prstGeom>
          <a:noFill/>
          <a:ln w="25400">
            <a:solidFill>
              <a:schemeClr val="bg2"/>
            </a:solidFill>
            <a:round/>
            <a:headEnd/>
            <a:tailEnd/>
          </a:ln>
        </p:spPr>
        <p:txBody>
          <a:bodyPr/>
          <a:lstStyle/>
          <a:p>
            <a:endParaRPr lang="en-US"/>
          </a:p>
        </p:txBody>
      </p:sp>
      <p:sp>
        <p:nvSpPr>
          <p:cNvPr id="47138" name="Oval 119"/>
          <p:cNvSpPr>
            <a:spLocks noChangeArrowheads="1"/>
          </p:cNvSpPr>
          <p:nvPr/>
        </p:nvSpPr>
        <p:spPr bwMode="auto">
          <a:xfrm>
            <a:off x="971550" y="3254375"/>
            <a:ext cx="160338" cy="174625"/>
          </a:xfrm>
          <a:prstGeom prst="ellipse">
            <a:avLst/>
          </a:prstGeom>
          <a:noFill/>
          <a:ln w="25400">
            <a:solidFill>
              <a:schemeClr val="bg2"/>
            </a:solidFill>
            <a:round/>
            <a:headEnd/>
            <a:tailEnd/>
          </a:ln>
        </p:spPr>
        <p:txBody>
          <a:bodyPr/>
          <a:lstStyle/>
          <a:p>
            <a:endParaRPr lang="en-US"/>
          </a:p>
        </p:txBody>
      </p:sp>
      <p:sp>
        <p:nvSpPr>
          <p:cNvPr id="47139" name="Oval 120"/>
          <p:cNvSpPr>
            <a:spLocks noChangeArrowheads="1"/>
          </p:cNvSpPr>
          <p:nvPr/>
        </p:nvSpPr>
        <p:spPr bwMode="auto">
          <a:xfrm>
            <a:off x="712788" y="2851150"/>
            <a:ext cx="160337" cy="174625"/>
          </a:xfrm>
          <a:prstGeom prst="ellipse">
            <a:avLst/>
          </a:prstGeom>
          <a:noFill/>
          <a:ln w="25400">
            <a:solidFill>
              <a:schemeClr val="bg2"/>
            </a:solidFill>
            <a:round/>
            <a:headEnd/>
            <a:tailEnd/>
          </a:ln>
        </p:spPr>
        <p:txBody>
          <a:bodyPr/>
          <a:lstStyle/>
          <a:p>
            <a:endParaRPr lang="en-US"/>
          </a:p>
        </p:txBody>
      </p:sp>
      <p:sp>
        <p:nvSpPr>
          <p:cNvPr id="47140" name="Oval 121"/>
          <p:cNvSpPr>
            <a:spLocks noChangeArrowheads="1"/>
          </p:cNvSpPr>
          <p:nvPr/>
        </p:nvSpPr>
        <p:spPr bwMode="auto">
          <a:xfrm>
            <a:off x="1651000" y="2851150"/>
            <a:ext cx="160338" cy="174625"/>
          </a:xfrm>
          <a:prstGeom prst="ellipse">
            <a:avLst/>
          </a:prstGeom>
          <a:noFill/>
          <a:ln w="25400">
            <a:solidFill>
              <a:schemeClr val="bg2"/>
            </a:solidFill>
            <a:round/>
            <a:headEnd/>
            <a:tailEnd/>
          </a:ln>
        </p:spPr>
        <p:txBody>
          <a:bodyPr/>
          <a:lstStyle/>
          <a:p>
            <a:endParaRPr lang="en-US"/>
          </a:p>
        </p:txBody>
      </p:sp>
      <p:cxnSp>
        <p:nvCxnSpPr>
          <p:cNvPr id="47141" name="Straight Connector 122"/>
          <p:cNvCxnSpPr>
            <a:cxnSpLocks noChangeShapeType="1"/>
            <a:stCxn id="47136" idx="4"/>
            <a:endCxn id="47139" idx="7"/>
          </p:cNvCxnSpPr>
          <p:nvPr/>
        </p:nvCxnSpPr>
        <p:spPr bwMode="auto">
          <a:xfrm rot="5400000">
            <a:off x="905669" y="2547144"/>
            <a:ext cx="273050" cy="385762"/>
          </a:xfrm>
          <a:prstGeom prst="line">
            <a:avLst/>
          </a:prstGeom>
          <a:noFill/>
          <a:ln w="38100">
            <a:solidFill>
              <a:schemeClr val="bg2"/>
            </a:solidFill>
            <a:round/>
            <a:headEnd/>
            <a:tailEnd/>
          </a:ln>
        </p:spPr>
      </p:cxnSp>
      <p:cxnSp>
        <p:nvCxnSpPr>
          <p:cNvPr id="47142" name="Straight Connector 124"/>
          <p:cNvCxnSpPr>
            <a:cxnSpLocks noChangeShapeType="1"/>
            <a:stCxn id="47136" idx="4"/>
            <a:endCxn id="47137" idx="0"/>
          </p:cNvCxnSpPr>
          <p:nvPr/>
        </p:nvCxnSpPr>
        <p:spPr bwMode="auto">
          <a:xfrm rot="16200000" flipH="1">
            <a:off x="1021556" y="2817019"/>
            <a:ext cx="652463" cy="225425"/>
          </a:xfrm>
          <a:prstGeom prst="line">
            <a:avLst/>
          </a:prstGeom>
          <a:noFill/>
          <a:ln w="38100">
            <a:solidFill>
              <a:schemeClr val="bg2"/>
            </a:solidFill>
            <a:round/>
            <a:headEnd/>
            <a:tailEnd/>
          </a:ln>
        </p:spPr>
      </p:cxnSp>
      <p:cxnSp>
        <p:nvCxnSpPr>
          <p:cNvPr id="47143" name="Straight Connector 125"/>
          <p:cNvCxnSpPr>
            <a:cxnSpLocks noChangeShapeType="1"/>
            <a:stCxn id="47136" idx="4"/>
            <a:endCxn id="47140" idx="1"/>
          </p:cNvCxnSpPr>
          <p:nvPr/>
        </p:nvCxnSpPr>
        <p:spPr bwMode="auto">
          <a:xfrm rot="16200000" flipH="1">
            <a:off x="1318419" y="2520156"/>
            <a:ext cx="273050" cy="439738"/>
          </a:xfrm>
          <a:prstGeom prst="line">
            <a:avLst/>
          </a:prstGeom>
          <a:noFill/>
          <a:ln w="38100">
            <a:solidFill>
              <a:schemeClr val="bg2"/>
            </a:solidFill>
            <a:round/>
            <a:headEnd/>
            <a:tailEnd/>
          </a:ln>
        </p:spPr>
      </p:cxnSp>
      <p:cxnSp>
        <p:nvCxnSpPr>
          <p:cNvPr id="47144" name="Straight Connector 126"/>
          <p:cNvCxnSpPr>
            <a:cxnSpLocks noChangeShapeType="1"/>
            <a:stCxn id="47137" idx="7"/>
            <a:endCxn id="47140" idx="3"/>
          </p:cNvCxnSpPr>
          <p:nvPr/>
        </p:nvCxnSpPr>
        <p:spPr bwMode="auto">
          <a:xfrm rot="5400000" flipH="1" flipV="1">
            <a:off x="1454944" y="3061494"/>
            <a:ext cx="280988" cy="158750"/>
          </a:xfrm>
          <a:prstGeom prst="line">
            <a:avLst/>
          </a:prstGeom>
          <a:noFill/>
          <a:ln w="25400">
            <a:solidFill>
              <a:schemeClr val="bg2"/>
            </a:solidFill>
            <a:prstDash val="sysDash"/>
            <a:round/>
            <a:headEnd/>
            <a:tailEnd/>
          </a:ln>
        </p:spPr>
      </p:cxnSp>
      <p:cxnSp>
        <p:nvCxnSpPr>
          <p:cNvPr id="47145" name="Straight Connector 127"/>
          <p:cNvCxnSpPr>
            <a:cxnSpLocks noChangeShapeType="1"/>
          </p:cNvCxnSpPr>
          <p:nvPr/>
        </p:nvCxnSpPr>
        <p:spPr bwMode="auto">
          <a:xfrm>
            <a:off x="1131888" y="3341688"/>
            <a:ext cx="250825" cy="0"/>
          </a:xfrm>
          <a:prstGeom prst="line">
            <a:avLst/>
          </a:prstGeom>
          <a:noFill/>
          <a:ln w="25400">
            <a:solidFill>
              <a:schemeClr val="bg2"/>
            </a:solidFill>
            <a:prstDash val="sysDash"/>
            <a:round/>
            <a:headEnd/>
            <a:tailEnd/>
          </a:ln>
        </p:spPr>
      </p:cxnSp>
      <p:cxnSp>
        <p:nvCxnSpPr>
          <p:cNvPr id="47146" name="Straight Connector 128"/>
          <p:cNvCxnSpPr>
            <a:cxnSpLocks noChangeShapeType="1"/>
          </p:cNvCxnSpPr>
          <p:nvPr/>
        </p:nvCxnSpPr>
        <p:spPr bwMode="auto">
          <a:xfrm>
            <a:off x="873125" y="2938463"/>
            <a:ext cx="777875" cy="0"/>
          </a:xfrm>
          <a:prstGeom prst="line">
            <a:avLst/>
          </a:prstGeom>
          <a:noFill/>
          <a:ln w="25400">
            <a:solidFill>
              <a:schemeClr val="bg2"/>
            </a:solidFill>
            <a:prstDash val="sysDash"/>
            <a:round/>
            <a:headEnd/>
            <a:tailEnd/>
          </a:ln>
        </p:spPr>
      </p:cxnSp>
      <p:cxnSp>
        <p:nvCxnSpPr>
          <p:cNvPr id="47147" name="Straight Connector 129"/>
          <p:cNvCxnSpPr>
            <a:cxnSpLocks noChangeShapeType="1"/>
            <a:stCxn id="47139" idx="5"/>
            <a:endCxn id="47138" idx="1"/>
          </p:cNvCxnSpPr>
          <p:nvPr/>
        </p:nvCxnSpPr>
        <p:spPr bwMode="auto">
          <a:xfrm rot="16200000" flipH="1">
            <a:off x="781844" y="3067844"/>
            <a:ext cx="279400" cy="144462"/>
          </a:xfrm>
          <a:prstGeom prst="line">
            <a:avLst/>
          </a:prstGeom>
          <a:noFill/>
          <a:ln w="25400">
            <a:solidFill>
              <a:schemeClr val="bg2"/>
            </a:solidFill>
            <a:prstDash val="sysDash"/>
            <a:round/>
            <a:headEnd/>
            <a:tailEnd/>
          </a:ln>
        </p:spPr>
      </p:cxnSp>
      <p:sp>
        <p:nvSpPr>
          <p:cNvPr id="47148" name="Oval 130"/>
          <p:cNvSpPr>
            <a:spLocks noChangeArrowheads="1"/>
          </p:cNvSpPr>
          <p:nvPr/>
        </p:nvSpPr>
        <p:spPr bwMode="auto">
          <a:xfrm>
            <a:off x="2592388" y="2428875"/>
            <a:ext cx="160337" cy="174625"/>
          </a:xfrm>
          <a:prstGeom prst="ellipse">
            <a:avLst/>
          </a:prstGeom>
          <a:solidFill>
            <a:schemeClr val="bg2"/>
          </a:solidFill>
          <a:ln w="9525">
            <a:solidFill>
              <a:schemeClr val="bg2"/>
            </a:solidFill>
            <a:round/>
            <a:headEnd/>
            <a:tailEnd/>
          </a:ln>
        </p:spPr>
        <p:txBody>
          <a:bodyPr/>
          <a:lstStyle/>
          <a:p>
            <a:endParaRPr lang="en-US"/>
          </a:p>
        </p:txBody>
      </p:sp>
      <p:sp>
        <p:nvSpPr>
          <p:cNvPr id="47149" name="Oval 131"/>
          <p:cNvSpPr>
            <a:spLocks noChangeArrowheads="1"/>
          </p:cNvSpPr>
          <p:nvPr/>
        </p:nvSpPr>
        <p:spPr bwMode="auto">
          <a:xfrm>
            <a:off x="2819400" y="3255963"/>
            <a:ext cx="157163" cy="169862"/>
          </a:xfrm>
          <a:prstGeom prst="ellipse">
            <a:avLst/>
          </a:prstGeom>
          <a:noFill/>
          <a:ln w="25400">
            <a:solidFill>
              <a:schemeClr val="bg2"/>
            </a:solidFill>
            <a:round/>
            <a:headEnd/>
            <a:tailEnd/>
          </a:ln>
        </p:spPr>
        <p:txBody>
          <a:bodyPr/>
          <a:lstStyle/>
          <a:p>
            <a:endParaRPr lang="en-US"/>
          </a:p>
        </p:txBody>
      </p:sp>
      <p:sp>
        <p:nvSpPr>
          <p:cNvPr id="47150" name="Oval 132"/>
          <p:cNvSpPr>
            <a:spLocks noChangeArrowheads="1"/>
          </p:cNvSpPr>
          <p:nvPr/>
        </p:nvSpPr>
        <p:spPr bwMode="auto">
          <a:xfrm>
            <a:off x="2408238" y="3254375"/>
            <a:ext cx="160337" cy="174625"/>
          </a:xfrm>
          <a:prstGeom prst="ellipse">
            <a:avLst/>
          </a:prstGeom>
          <a:noFill/>
          <a:ln w="25400">
            <a:solidFill>
              <a:schemeClr val="bg2"/>
            </a:solidFill>
            <a:round/>
            <a:headEnd/>
            <a:tailEnd/>
          </a:ln>
        </p:spPr>
        <p:txBody>
          <a:bodyPr/>
          <a:lstStyle/>
          <a:p>
            <a:endParaRPr lang="en-US"/>
          </a:p>
        </p:txBody>
      </p:sp>
      <p:sp>
        <p:nvSpPr>
          <p:cNvPr id="47151" name="Oval 133"/>
          <p:cNvSpPr>
            <a:spLocks noChangeArrowheads="1"/>
          </p:cNvSpPr>
          <p:nvPr/>
        </p:nvSpPr>
        <p:spPr bwMode="auto">
          <a:xfrm>
            <a:off x="2149475" y="2851150"/>
            <a:ext cx="160338" cy="174625"/>
          </a:xfrm>
          <a:prstGeom prst="ellipse">
            <a:avLst/>
          </a:prstGeom>
          <a:noFill/>
          <a:ln w="25400">
            <a:solidFill>
              <a:schemeClr val="bg2"/>
            </a:solidFill>
            <a:round/>
            <a:headEnd/>
            <a:tailEnd/>
          </a:ln>
        </p:spPr>
        <p:txBody>
          <a:bodyPr/>
          <a:lstStyle/>
          <a:p>
            <a:endParaRPr lang="en-US"/>
          </a:p>
        </p:txBody>
      </p:sp>
      <p:sp>
        <p:nvSpPr>
          <p:cNvPr id="47152" name="Oval 134"/>
          <p:cNvSpPr>
            <a:spLocks noChangeArrowheads="1"/>
          </p:cNvSpPr>
          <p:nvPr/>
        </p:nvSpPr>
        <p:spPr bwMode="auto">
          <a:xfrm>
            <a:off x="3087688" y="2851150"/>
            <a:ext cx="160337" cy="174625"/>
          </a:xfrm>
          <a:prstGeom prst="ellipse">
            <a:avLst/>
          </a:prstGeom>
          <a:noFill/>
          <a:ln w="25400">
            <a:solidFill>
              <a:schemeClr val="bg2"/>
            </a:solidFill>
            <a:round/>
            <a:headEnd/>
            <a:tailEnd/>
          </a:ln>
        </p:spPr>
        <p:txBody>
          <a:bodyPr/>
          <a:lstStyle/>
          <a:p>
            <a:endParaRPr lang="en-US"/>
          </a:p>
        </p:txBody>
      </p:sp>
      <p:cxnSp>
        <p:nvCxnSpPr>
          <p:cNvPr id="47153" name="Straight Connector 135"/>
          <p:cNvCxnSpPr>
            <a:cxnSpLocks noChangeShapeType="1"/>
            <a:stCxn id="47148" idx="4"/>
            <a:endCxn id="47151" idx="7"/>
          </p:cNvCxnSpPr>
          <p:nvPr/>
        </p:nvCxnSpPr>
        <p:spPr bwMode="auto">
          <a:xfrm rot="5400000">
            <a:off x="2342357" y="2547143"/>
            <a:ext cx="273050" cy="385763"/>
          </a:xfrm>
          <a:prstGeom prst="line">
            <a:avLst/>
          </a:prstGeom>
          <a:noFill/>
          <a:ln w="38100">
            <a:solidFill>
              <a:schemeClr val="bg2"/>
            </a:solidFill>
            <a:round/>
            <a:headEnd/>
            <a:tailEnd/>
          </a:ln>
        </p:spPr>
      </p:cxnSp>
      <p:cxnSp>
        <p:nvCxnSpPr>
          <p:cNvPr id="47154" name="Straight Connector 137"/>
          <p:cNvCxnSpPr>
            <a:cxnSpLocks noChangeShapeType="1"/>
            <a:stCxn id="47148" idx="4"/>
            <a:endCxn id="47149" idx="0"/>
          </p:cNvCxnSpPr>
          <p:nvPr/>
        </p:nvCxnSpPr>
        <p:spPr bwMode="auto">
          <a:xfrm rot="16200000" flipH="1">
            <a:off x="2458244" y="2817019"/>
            <a:ext cx="652463" cy="225425"/>
          </a:xfrm>
          <a:prstGeom prst="line">
            <a:avLst/>
          </a:prstGeom>
          <a:noFill/>
          <a:ln w="38100">
            <a:solidFill>
              <a:schemeClr val="bg2"/>
            </a:solidFill>
            <a:round/>
            <a:headEnd/>
            <a:tailEnd/>
          </a:ln>
        </p:spPr>
      </p:cxnSp>
      <p:cxnSp>
        <p:nvCxnSpPr>
          <p:cNvPr id="47155" name="Straight Connector 138"/>
          <p:cNvCxnSpPr>
            <a:cxnSpLocks noChangeShapeType="1"/>
            <a:stCxn id="47148" idx="4"/>
            <a:endCxn id="47152" idx="1"/>
          </p:cNvCxnSpPr>
          <p:nvPr/>
        </p:nvCxnSpPr>
        <p:spPr bwMode="auto">
          <a:xfrm rot="16200000" flipH="1">
            <a:off x="2755107" y="2520156"/>
            <a:ext cx="273050" cy="439737"/>
          </a:xfrm>
          <a:prstGeom prst="line">
            <a:avLst/>
          </a:prstGeom>
          <a:noFill/>
          <a:ln w="38100">
            <a:solidFill>
              <a:schemeClr val="bg2"/>
            </a:solidFill>
            <a:round/>
            <a:headEnd/>
            <a:tailEnd/>
          </a:ln>
        </p:spPr>
      </p:cxnSp>
      <p:cxnSp>
        <p:nvCxnSpPr>
          <p:cNvPr id="47156" name="Straight Connector 139"/>
          <p:cNvCxnSpPr>
            <a:cxnSpLocks noChangeShapeType="1"/>
            <a:stCxn id="47149" idx="7"/>
            <a:endCxn id="47152" idx="3"/>
          </p:cNvCxnSpPr>
          <p:nvPr/>
        </p:nvCxnSpPr>
        <p:spPr bwMode="auto">
          <a:xfrm rot="5400000" flipH="1" flipV="1">
            <a:off x="2891631" y="3061494"/>
            <a:ext cx="280988" cy="158750"/>
          </a:xfrm>
          <a:prstGeom prst="line">
            <a:avLst/>
          </a:prstGeom>
          <a:noFill/>
          <a:ln w="25400">
            <a:solidFill>
              <a:schemeClr val="bg2"/>
            </a:solidFill>
            <a:prstDash val="sysDash"/>
            <a:round/>
            <a:headEnd/>
            <a:tailEnd/>
          </a:ln>
        </p:spPr>
      </p:cxnSp>
      <p:cxnSp>
        <p:nvCxnSpPr>
          <p:cNvPr id="47157" name="Straight Connector 140"/>
          <p:cNvCxnSpPr>
            <a:cxnSpLocks noChangeShapeType="1"/>
          </p:cNvCxnSpPr>
          <p:nvPr/>
        </p:nvCxnSpPr>
        <p:spPr bwMode="auto">
          <a:xfrm>
            <a:off x="2568575" y="3341688"/>
            <a:ext cx="250825" cy="0"/>
          </a:xfrm>
          <a:prstGeom prst="line">
            <a:avLst/>
          </a:prstGeom>
          <a:noFill/>
          <a:ln w="25400">
            <a:solidFill>
              <a:schemeClr val="bg2"/>
            </a:solidFill>
            <a:prstDash val="sysDash"/>
            <a:round/>
            <a:headEnd/>
            <a:tailEnd/>
          </a:ln>
        </p:spPr>
      </p:cxnSp>
      <p:cxnSp>
        <p:nvCxnSpPr>
          <p:cNvPr id="47158" name="Straight Connector 141"/>
          <p:cNvCxnSpPr>
            <a:cxnSpLocks noChangeShapeType="1"/>
          </p:cNvCxnSpPr>
          <p:nvPr/>
        </p:nvCxnSpPr>
        <p:spPr bwMode="auto">
          <a:xfrm>
            <a:off x="2309813" y="2938463"/>
            <a:ext cx="777875" cy="0"/>
          </a:xfrm>
          <a:prstGeom prst="line">
            <a:avLst/>
          </a:prstGeom>
          <a:noFill/>
          <a:ln w="25400">
            <a:solidFill>
              <a:schemeClr val="bg2"/>
            </a:solidFill>
            <a:prstDash val="sysDash"/>
            <a:round/>
            <a:headEnd/>
            <a:tailEnd/>
          </a:ln>
        </p:spPr>
      </p:cxnSp>
      <p:cxnSp>
        <p:nvCxnSpPr>
          <p:cNvPr id="47159" name="Straight Connector 142"/>
          <p:cNvCxnSpPr>
            <a:cxnSpLocks noChangeShapeType="1"/>
            <a:stCxn id="47151" idx="5"/>
            <a:endCxn id="47150" idx="1"/>
          </p:cNvCxnSpPr>
          <p:nvPr/>
        </p:nvCxnSpPr>
        <p:spPr bwMode="auto">
          <a:xfrm rot="16200000" flipH="1">
            <a:off x="2219325" y="3067050"/>
            <a:ext cx="279400" cy="146050"/>
          </a:xfrm>
          <a:prstGeom prst="line">
            <a:avLst/>
          </a:prstGeom>
          <a:noFill/>
          <a:ln w="25400">
            <a:solidFill>
              <a:schemeClr val="bg2"/>
            </a:solidFill>
            <a:prstDash val="sysDash"/>
            <a:round/>
            <a:headEnd/>
            <a:tailEnd/>
          </a:ln>
        </p:spPr>
      </p:cxnSp>
      <p:cxnSp>
        <p:nvCxnSpPr>
          <p:cNvPr id="47160" name="Straight Connector 143"/>
          <p:cNvCxnSpPr>
            <a:cxnSpLocks noChangeShapeType="1"/>
          </p:cNvCxnSpPr>
          <p:nvPr/>
        </p:nvCxnSpPr>
        <p:spPr bwMode="auto">
          <a:xfrm>
            <a:off x="1811338" y="2938463"/>
            <a:ext cx="338137" cy="0"/>
          </a:xfrm>
          <a:prstGeom prst="line">
            <a:avLst/>
          </a:prstGeom>
          <a:noFill/>
          <a:ln w="25400">
            <a:solidFill>
              <a:schemeClr val="bg2"/>
            </a:solidFill>
            <a:prstDash val="sysDash"/>
            <a:round/>
            <a:headEnd/>
            <a:tailEnd/>
          </a:ln>
        </p:spPr>
      </p:cxnSp>
      <p:cxnSp>
        <p:nvCxnSpPr>
          <p:cNvPr id="47161" name="Straight Connector 144"/>
          <p:cNvCxnSpPr>
            <a:cxnSpLocks noChangeShapeType="1"/>
          </p:cNvCxnSpPr>
          <p:nvPr/>
        </p:nvCxnSpPr>
        <p:spPr bwMode="auto">
          <a:xfrm>
            <a:off x="1538288" y="3341688"/>
            <a:ext cx="869950" cy="0"/>
          </a:xfrm>
          <a:prstGeom prst="line">
            <a:avLst/>
          </a:prstGeom>
          <a:noFill/>
          <a:ln w="25400">
            <a:solidFill>
              <a:schemeClr val="bg2"/>
            </a:solidFill>
            <a:prstDash val="sysDash"/>
            <a:round/>
            <a:headEnd/>
            <a:tailEnd/>
          </a:ln>
        </p:spPr>
      </p:cxnSp>
      <p:sp>
        <p:nvSpPr>
          <p:cNvPr id="47162" name="Oval 146"/>
          <p:cNvSpPr>
            <a:spLocks noChangeArrowheads="1"/>
          </p:cNvSpPr>
          <p:nvPr/>
        </p:nvSpPr>
        <p:spPr bwMode="auto">
          <a:xfrm>
            <a:off x="1171575" y="3811588"/>
            <a:ext cx="160338" cy="176212"/>
          </a:xfrm>
          <a:prstGeom prst="ellipse">
            <a:avLst/>
          </a:prstGeom>
          <a:solidFill>
            <a:schemeClr val="bg2"/>
          </a:solidFill>
          <a:ln w="9525">
            <a:solidFill>
              <a:schemeClr val="bg2"/>
            </a:solidFill>
            <a:round/>
            <a:headEnd/>
            <a:tailEnd/>
          </a:ln>
        </p:spPr>
        <p:txBody>
          <a:bodyPr/>
          <a:lstStyle/>
          <a:p>
            <a:endParaRPr lang="en-US"/>
          </a:p>
        </p:txBody>
      </p:sp>
      <p:sp>
        <p:nvSpPr>
          <p:cNvPr id="47163" name="Oval 147"/>
          <p:cNvSpPr>
            <a:spLocks noChangeArrowheads="1"/>
          </p:cNvSpPr>
          <p:nvPr/>
        </p:nvSpPr>
        <p:spPr bwMode="auto">
          <a:xfrm>
            <a:off x="1400175" y="4640263"/>
            <a:ext cx="155575" cy="169862"/>
          </a:xfrm>
          <a:prstGeom prst="ellipse">
            <a:avLst/>
          </a:prstGeom>
          <a:noFill/>
          <a:ln w="25400">
            <a:solidFill>
              <a:schemeClr val="bg2"/>
            </a:solidFill>
            <a:round/>
            <a:headEnd/>
            <a:tailEnd/>
          </a:ln>
        </p:spPr>
        <p:txBody>
          <a:bodyPr/>
          <a:lstStyle/>
          <a:p>
            <a:endParaRPr lang="en-US"/>
          </a:p>
        </p:txBody>
      </p:sp>
      <p:sp>
        <p:nvSpPr>
          <p:cNvPr id="47164" name="Oval 148"/>
          <p:cNvSpPr>
            <a:spLocks noChangeArrowheads="1"/>
          </p:cNvSpPr>
          <p:nvPr/>
        </p:nvSpPr>
        <p:spPr bwMode="auto">
          <a:xfrm>
            <a:off x="987425" y="4637088"/>
            <a:ext cx="160338" cy="174625"/>
          </a:xfrm>
          <a:prstGeom prst="ellipse">
            <a:avLst/>
          </a:prstGeom>
          <a:noFill/>
          <a:ln w="25400">
            <a:solidFill>
              <a:schemeClr val="bg2"/>
            </a:solidFill>
            <a:round/>
            <a:headEnd/>
            <a:tailEnd/>
          </a:ln>
        </p:spPr>
        <p:txBody>
          <a:bodyPr/>
          <a:lstStyle/>
          <a:p>
            <a:endParaRPr lang="en-US"/>
          </a:p>
        </p:txBody>
      </p:sp>
      <p:sp>
        <p:nvSpPr>
          <p:cNvPr id="47165" name="Oval 149"/>
          <p:cNvSpPr>
            <a:spLocks noChangeArrowheads="1"/>
          </p:cNvSpPr>
          <p:nvPr/>
        </p:nvSpPr>
        <p:spPr bwMode="auto">
          <a:xfrm>
            <a:off x="728663" y="4233863"/>
            <a:ext cx="161925" cy="174625"/>
          </a:xfrm>
          <a:prstGeom prst="ellipse">
            <a:avLst/>
          </a:prstGeom>
          <a:noFill/>
          <a:ln w="25400">
            <a:solidFill>
              <a:schemeClr val="bg2"/>
            </a:solidFill>
            <a:round/>
            <a:headEnd/>
            <a:tailEnd/>
          </a:ln>
        </p:spPr>
        <p:txBody>
          <a:bodyPr/>
          <a:lstStyle/>
          <a:p>
            <a:endParaRPr lang="en-US"/>
          </a:p>
        </p:txBody>
      </p:sp>
      <p:sp>
        <p:nvSpPr>
          <p:cNvPr id="47166" name="Oval 150"/>
          <p:cNvSpPr>
            <a:spLocks noChangeArrowheads="1"/>
          </p:cNvSpPr>
          <p:nvPr/>
        </p:nvSpPr>
        <p:spPr bwMode="auto">
          <a:xfrm>
            <a:off x="1666875" y="4233863"/>
            <a:ext cx="161925" cy="174625"/>
          </a:xfrm>
          <a:prstGeom prst="ellipse">
            <a:avLst/>
          </a:prstGeom>
          <a:noFill/>
          <a:ln w="25400">
            <a:solidFill>
              <a:schemeClr val="bg2"/>
            </a:solidFill>
            <a:round/>
            <a:headEnd/>
            <a:tailEnd/>
          </a:ln>
        </p:spPr>
        <p:txBody>
          <a:bodyPr/>
          <a:lstStyle/>
          <a:p>
            <a:endParaRPr lang="en-US"/>
          </a:p>
        </p:txBody>
      </p:sp>
      <p:cxnSp>
        <p:nvCxnSpPr>
          <p:cNvPr id="47167" name="Straight Connector 151"/>
          <p:cNvCxnSpPr>
            <a:cxnSpLocks noChangeShapeType="1"/>
            <a:stCxn id="47162" idx="4"/>
            <a:endCxn id="47165" idx="7"/>
          </p:cNvCxnSpPr>
          <p:nvPr/>
        </p:nvCxnSpPr>
        <p:spPr bwMode="auto">
          <a:xfrm rot="5400000">
            <a:off x="923925" y="3930650"/>
            <a:ext cx="271463" cy="385763"/>
          </a:xfrm>
          <a:prstGeom prst="line">
            <a:avLst/>
          </a:prstGeom>
          <a:noFill/>
          <a:ln w="38100">
            <a:solidFill>
              <a:schemeClr val="bg2"/>
            </a:solidFill>
            <a:round/>
            <a:headEnd/>
            <a:tailEnd/>
          </a:ln>
        </p:spPr>
      </p:cxnSp>
      <p:cxnSp>
        <p:nvCxnSpPr>
          <p:cNvPr id="47168" name="Straight Connector 152"/>
          <p:cNvCxnSpPr>
            <a:cxnSpLocks noChangeShapeType="1"/>
            <a:stCxn id="47162" idx="4"/>
            <a:endCxn id="47164" idx="0"/>
          </p:cNvCxnSpPr>
          <p:nvPr/>
        </p:nvCxnSpPr>
        <p:spPr bwMode="auto">
          <a:xfrm rot="5400000">
            <a:off x="835819" y="4220369"/>
            <a:ext cx="649288" cy="184150"/>
          </a:xfrm>
          <a:prstGeom prst="line">
            <a:avLst/>
          </a:prstGeom>
          <a:noFill/>
          <a:ln w="38100">
            <a:solidFill>
              <a:schemeClr val="bg2"/>
            </a:solidFill>
            <a:round/>
            <a:headEnd/>
            <a:tailEnd/>
          </a:ln>
        </p:spPr>
      </p:cxnSp>
      <p:cxnSp>
        <p:nvCxnSpPr>
          <p:cNvPr id="47169" name="Straight Connector 154"/>
          <p:cNvCxnSpPr>
            <a:cxnSpLocks noChangeShapeType="1"/>
            <a:stCxn id="47162" idx="4"/>
            <a:endCxn id="47166" idx="1"/>
          </p:cNvCxnSpPr>
          <p:nvPr/>
        </p:nvCxnSpPr>
        <p:spPr bwMode="auto">
          <a:xfrm rot="16200000" flipH="1">
            <a:off x="1335881" y="3904457"/>
            <a:ext cx="271463" cy="438150"/>
          </a:xfrm>
          <a:prstGeom prst="line">
            <a:avLst/>
          </a:prstGeom>
          <a:noFill/>
          <a:ln w="38100">
            <a:solidFill>
              <a:schemeClr val="bg2"/>
            </a:solidFill>
            <a:round/>
            <a:headEnd/>
            <a:tailEnd/>
          </a:ln>
        </p:spPr>
      </p:cxnSp>
      <p:cxnSp>
        <p:nvCxnSpPr>
          <p:cNvPr id="47170" name="Straight Connector 155"/>
          <p:cNvCxnSpPr>
            <a:cxnSpLocks noChangeShapeType="1"/>
            <a:stCxn id="47163" idx="7"/>
            <a:endCxn id="47166" idx="3"/>
          </p:cNvCxnSpPr>
          <p:nvPr/>
        </p:nvCxnSpPr>
        <p:spPr bwMode="auto">
          <a:xfrm rot="5400000" flipH="1" flipV="1">
            <a:off x="1471613" y="4445000"/>
            <a:ext cx="280987" cy="157163"/>
          </a:xfrm>
          <a:prstGeom prst="line">
            <a:avLst/>
          </a:prstGeom>
          <a:noFill/>
          <a:ln w="25400">
            <a:solidFill>
              <a:schemeClr val="bg2"/>
            </a:solidFill>
            <a:prstDash val="sysDash"/>
            <a:round/>
            <a:headEnd/>
            <a:tailEnd/>
          </a:ln>
        </p:spPr>
      </p:cxnSp>
      <p:cxnSp>
        <p:nvCxnSpPr>
          <p:cNvPr id="47171" name="Straight Connector 156"/>
          <p:cNvCxnSpPr>
            <a:cxnSpLocks noChangeShapeType="1"/>
          </p:cNvCxnSpPr>
          <p:nvPr/>
        </p:nvCxnSpPr>
        <p:spPr bwMode="auto">
          <a:xfrm>
            <a:off x="1147763" y="4724400"/>
            <a:ext cx="252412" cy="0"/>
          </a:xfrm>
          <a:prstGeom prst="line">
            <a:avLst/>
          </a:prstGeom>
          <a:noFill/>
          <a:ln w="25400">
            <a:solidFill>
              <a:schemeClr val="bg2"/>
            </a:solidFill>
            <a:prstDash val="sysDash"/>
            <a:round/>
            <a:headEnd/>
            <a:tailEnd/>
          </a:ln>
        </p:spPr>
      </p:cxnSp>
      <p:cxnSp>
        <p:nvCxnSpPr>
          <p:cNvPr id="47172" name="Straight Connector 157"/>
          <p:cNvCxnSpPr>
            <a:cxnSpLocks noChangeShapeType="1"/>
          </p:cNvCxnSpPr>
          <p:nvPr/>
        </p:nvCxnSpPr>
        <p:spPr bwMode="auto">
          <a:xfrm>
            <a:off x="890588" y="4321175"/>
            <a:ext cx="776287" cy="0"/>
          </a:xfrm>
          <a:prstGeom prst="line">
            <a:avLst/>
          </a:prstGeom>
          <a:noFill/>
          <a:ln w="25400">
            <a:solidFill>
              <a:schemeClr val="bg2"/>
            </a:solidFill>
            <a:prstDash val="sysDash"/>
            <a:round/>
            <a:headEnd/>
            <a:tailEnd/>
          </a:ln>
        </p:spPr>
      </p:cxnSp>
      <p:cxnSp>
        <p:nvCxnSpPr>
          <p:cNvPr id="47173" name="Straight Connector 158"/>
          <p:cNvCxnSpPr>
            <a:cxnSpLocks noChangeShapeType="1"/>
            <a:stCxn id="47165" idx="5"/>
            <a:endCxn id="47164" idx="1"/>
          </p:cNvCxnSpPr>
          <p:nvPr/>
        </p:nvCxnSpPr>
        <p:spPr bwMode="auto">
          <a:xfrm rot="16200000" flipH="1">
            <a:off x="799307" y="4450556"/>
            <a:ext cx="279400" cy="144463"/>
          </a:xfrm>
          <a:prstGeom prst="line">
            <a:avLst/>
          </a:prstGeom>
          <a:noFill/>
          <a:ln w="25400">
            <a:solidFill>
              <a:schemeClr val="bg2"/>
            </a:solidFill>
            <a:prstDash val="sysDash"/>
            <a:round/>
            <a:headEnd/>
            <a:tailEnd/>
          </a:ln>
        </p:spPr>
      </p:cxnSp>
      <p:sp>
        <p:nvSpPr>
          <p:cNvPr id="47174" name="Oval 159"/>
          <p:cNvSpPr>
            <a:spLocks noChangeArrowheads="1"/>
          </p:cNvSpPr>
          <p:nvPr/>
        </p:nvSpPr>
        <p:spPr bwMode="auto">
          <a:xfrm>
            <a:off x="2608263" y="3811588"/>
            <a:ext cx="161925" cy="176212"/>
          </a:xfrm>
          <a:prstGeom prst="ellipse">
            <a:avLst/>
          </a:prstGeom>
          <a:solidFill>
            <a:schemeClr val="bg2"/>
          </a:solidFill>
          <a:ln w="9525">
            <a:solidFill>
              <a:schemeClr val="bg2"/>
            </a:solidFill>
            <a:round/>
            <a:headEnd/>
            <a:tailEnd/>
          </a:ln>
        </p:spPr>
        <p:txBody>
          <a:bodyPr/>
          <a:lstStyle/>
          <a:p>
            <a:endParaRPr lang="en-US"/>
          </a:p>
        </p:txBody>
      </p:sp>
      <p:sp>
        <p:nvSpPr>
          <p:cNvPr id="47175" name="Oval 160"/>
          <p:cNvSpPr>
            <a:spLocks noChangeArrowheads="1"/>
          </p:cNvSpPr>
          <p:nvPr/>
        </p:nvSpPr>
        <p:spPr bwMode="auto">
          <a:xfrm>
            <a:off x="2836863" y="4640263"/>
            <a:ext cx="155575" cy="169862"/>
          </a:xfrm>
          <a:prstGeom prst="ellipse">
            <a:avLst/>
          </a:prstGeom>
          <a:noFill/>
          <a:ln w="25400">
            <a:solidFill>
              <a:schemeClr val="bg2"/>
            </a:solidFill>
            <a:round/>
            <a:headEnd/>
            <a:tailEnd/>
          </a:ln>
        </p:spPr>
        <p:txBody>
          <a:bodyPr/>
          <a:lstStyle/>
          <a:p>
            <a:endParaRPr lang="en-US"/>
          </a:p>
        </p:txBody>
      </p:sp>
      <p:sp>
        <p:nvSpPr>
          <p:cNvPr id="47176" name="Oval 161"/>
          <p:cNvSpPr>
            <a:spLocks noChangeArrowheads="1"/>
          </p:cNvSpPr>
          <p:nvPr/>
        </p:nvSpPr>
        <p:spPr bwMode="auto">
          <a:xfrm>
            <a:off x="2424113" y="4637088"/>
            <a:ext cx="161925" cy="174625"/>
          </a:xfrm>
          <a:prstGeom prst="ellipse">
            <a:avLst/>
          </a:prstGeom>
          <a:noFill/>
          <a:ln w="25400">
            <a:solidFill>
              <a:schemeClr val="bg2"/>
            </a:solidFill>
            <a:round/>
            <a:headEnd/>
            <a:tailEnd/>
          </a:ln>
        </p:spPr>
        <p:txBody>
          <a:bodyPr/>
          <a:lstStyle/>
          <a:p>
            <a:endParaRPr lang="en-US"/>
          </a:p>
        </p:txBody>
      </p:sp>
      <p:sp>
        <p:nvSpPr>
          <p:cNvPr id="47177" name="Oval 162"/>
          <p:cNvSpPr>
            <a:spLocks noChangeArrowheads="1"/>
          </p:cNvSpPr>
          <p:nvPr/>
        </p:nvSpPr>
        <p:spPr bwMode="auto">
          <a:xfrm>
            <a:off x="2166938" y="4233863"/>
            <a:ext cx="160337" cy="174625"/>
          </a:xfrm>
          <a:prstGeom prst="ellipse">
            <a:avLst/>
          </a:prstGeom>
          <a:noFill/>
          <a:ln w="25400">
            <a:solidFill>
              <a:schemeClr val="bg2"/>
            </a:solidFill>
            <a:round/>
            <a:headEnd/>
            <a:tailEnd/>
          </a:ln>
        </p:spPr>
        <p:txBody>
          <a:bodyPr/>
          <a:lstStyle/>
          <a:p>
            <a:endParaRPr lang="en-US"/>
          </a:p>
        </p:txBody>
      </p:sp>
      <p:sp>
        <p:nvSpPr>
          <p:cNvPr id="47178" name="Oval 163"/>
          <p:cNvSpPr>
            <a:spLocks noChangeArrowheads="1"/>
          </p:cNvSpPr>
          <p:nvPr/>
        </p:nvSpPr>
        <p:spPr bwMode="auto">
          <a:xfrm>
            <a:off x="3105150" y="4233863"/>
            <a:ext cx="160338" cy="174625"/>
          </a:xfrm>
          <a:prstGeom prst="ellipse">
            <a:avLst/>
          </a:prstGeom>
          <a:noFill/>
          <a:ln w="25400">
            <a:solidFill>
              <a:schemeClr val="bg2"/>
            </a:solidFill>
            <a:round/>
            <a:headEnd/>
            <a:tailEnd/>
          </a:ln>
        </p:spPr>
        <p:txBody>
          <a:bodyPr/>
          <a:lstStyle/>
          <a:p>
            <a:endParaRPr lang="en-US"/>
          </a:p>
        </p:txBody>
      </p:sp>
      <p:cxnSp>
        <p:nvCxnSpPr>
          <p:cNvPr id="47179" name="Straight Connector 164"/>
          <p:cNvCxnSpPr>
            <a:cxnSpLocks noChangeShapeType="1"/>
            <a:stCxn id="47174" idx="4"/>
            <a:endCxn id="47177" idx="7"/>
          </p:cNvCxnSpPr>
          <p:nvPr/>
        </p:nvCxnSpPr>
        <p:spPr bwMode="auto">
          <a:xfrm rot="5400000">
            <a:off x="2360612" y="3930651"/>
            <a:ext cx="271463" cy="385762"/>
          </a:xfrm>
          <a:prstGeom prst="line">
            <a:avLst/>
          </a:prstGeom>
          <a:noFill/>
          <a:ln w="38100">
            <a:solidFill>
              <a:schemeClr val="bg2"/>
            </a:solidFill>
            <a:round/>
            <a:headEnd/>
            <a:tailEnd/>
          </a:ln>
        </p:spPr>
      </p:cxnSp>
      <p:cxnSp>
        <p:nvCxnSpPr>
          <p:cNvPr id="47180" name="Straight Connector 165"/>
          <p:cNvCxnSpPr>
            <a:cxnSpLocks noChangeShapeType="1"/>
            <a:stCxn id="47174" idx="4"/>
            <a:endCxn id="47176" idx="0"/>
          </p:cNvCxnSpPr>
          <p:nvPr/>
        </p:nvCxnSpPr>
        <p:spPr bwMode="auto">
          <a:xfrm rot="5400000">
            <a:off x="2272506" y="4220369"/>
            <a:ext cx="649288" cy="184150"/>
          </a:xfrm>
          <a:prstGeom prst="line">
            <a:avLst/>
          </a:prstGeom>
          <a:noFill/>
          <a:ln w="38100">
            <a:solidFill>
              <a:schemeClr val="bg2"/>
            </a:solidFill>
            <a:round/>
            <a:headEnd/>
            <a:tailEnd/>
          </a:ln>
        </p:spPr>
      </p:cxnSp>
      <p:cxnSp>
        <p:nvCxnSpPr>
          <p:cNvPr id="47181" name="Straight Connector 166"/>
          <p:cNvCxnSpPr>
            <a:cxnSpLocks noChangeShapeType="1"/>
            <a:stCxn id="47174" idx="4"/>
            <a:endCxn id="47175" idx="0"/>
          </p:cNvCxnSpPr>
          <p:nvPr/>
        </p:nvCxnSpPr>
        <p:spPr bwMode="auto">
          <a:xfrm rot="16200000" flipH="1">
            <a:off x="2475706" y="4201319"/>
            <a:ext cx="652463" cy="225425"/>
          </a:xfrm>
          <a:prstGeom prst="line">
            <a:avLst/>
          </a:prstGeom>
          <a:noFill/>
          <a:ln w="38100">
            <a:solidFill>
              <a:schemeClr val="bg2"/>
            </a:solidFill>
            <a:round/>
            <a:headEnd/>
            <a:tailEnd/>
          </a:ln>
        </p:spPr>
      </p:cxnSp>
      <p:cxnSp>
        <p:nvCxnSpPr>
          <p:cNvPr id="47182" name="Straight Connector 167"/>
          <p:cNvCxnSpPr>
            <a:cxnSpLocks noChangeShapeType="1"/>
            <a:stCxn id="47174" idx="4"/>
            <a:endCxn id="47178" idx="1"/>
          </p:cNvCxnSpPr>
          <p:nvPr/>
        </p:nvCxnSpPr>
        <p:spPr bwMode="auto">
          <a:xfrm rot="16200000" flipH="1">
            <a:off x="2773362" y="3903663"/>
            <a:ext cx="271463" cy="439738"/>
          </a:xfrm>
          <a:prstGeom prst="line">
            <a:avLst/>
          </a:prstGeom>
          <a:noFill/>
          <a:ln w="38100">
            <a:solidFill>
              <a:schemeClr val="bg2"/>
            </a:solidFill>
            <a:round/>
            <a:headEnd/>
            <a:tailEnd/>
          </a:ln>
        </p:spPr>
      </p:cxnSp>
      <p:cxnSp>
        <p:nvCxnSpPr>
          <p:cNvPr id="47183" name="Straight Connector 168"/>
          <p:cNvCxnSpPr>
            <a:cxnSpLocks noChangeShapeType="1"/>
            <a:stCxn id="47175" idx="7"/>
            <a:endCxn id="47178" idx="3"/>
          </p:cNvCxnSpPr>
          <p:nvPr/>
        </p:nvCxnSpPr>
        <p:spPr bwMode="auto">
          <a:xfrm rot="5400000" flipH="1" flipV="1">
            <a:off x="2909094" y="4444207"/>
            <a:ext cx="280987" cy="158750"/>
          </a:xfrm>
          <a:prstGeom prst="line">
            <a:avLst/>
          </a:prstGeom>
          <a:noFill/>
          <a:ln w="25400">
            <a:solidFill>
              <a:schemeClr val="bg2"/>
            </a:solidFill>
            <a:prstDash val="sysDash"/>
            <a:round/>
            <a:headEnd/>
            <a:tailEnd/>
          </a:ln>
        </p:spPr>
      </p:cxnSp>
      <p:cxnSp>
        <p:nvCxnSpPr>
          <p:cNvPr id="47184" name="Straight Connector 169"/>
          <p:cNvCxnSpPr>
            <a:cxnSpLocks noChangeShapeType="1"/>
          </p:cNvCxnSpPr>
          <p:nvPr/>
        </p:nvCxnSpPr>
        <p:spPr bwMode="auto">
          <a:xfrm>
            <a:off x="2586038" y="4724400"/>
            <a:ext cx="250825" cy="0"/>
          </a:xfrm>
          <a:prstGeom prst="line">
            <a:avLst/>
          </a:prstGeom>
          <a:noFill/>
          <a:ln w="25400">
            <a:solidFill>
              <a:schemeClr val="bg2"/>
            </a:solidFill>
            <a:prstDash val="sysDash"/>
            <a:round/>
            <a:headEnd/>
            <a:tailEnd/>
          </a:ln>
        </p:spPr>
      </p:cxnSp>
      <p:cxnSp>
        <p:nvCxnSpPr>
          <p:cNvPr id="47185" name="Straight Connector 170"/>
          <p:cNvCxnSpPr>
            <a:cxnSpLocks noChangeShapeType="1"/>
          </p:cNvCxnSpPr>
          <p:nvPr/>
        </p:nvCxnSpPr>
        <p:spPr bwMode="auto">
          <a:xfrm>
            <a:off x="2327275" y="4321175"/>
            <a:ext cx="777875" cy="0"/>
          </a:xfrm>
          <a:prstGeom prst="line">
            <a:avLst/>
          </a:prstGeom>
          <a:noFill/>
          <a:ln w="25400">
            <a:solidFill>
              <a:schemeClr val="bg2"/>
            </a:solidFill>
            <a:prstDash val="sysDash"/>
            <a:round/>
            <a:headEnd/>
            <a:tailEnd/>
          </a:ln>
        </p:spPr>
      </p:cxnSp>
      <p:cxnSp>
        <p:nvCxnSpPr>
          <p:cNvPr id="47186" name="Straight Connector 171"/>
          <p:cNvCxnSpPr>
            <a:cxnSpLocks noChangeShapeType="1"/>
            <a:stCxn id="47177" idx="5"/>
            <a:endCxn id="47176" idx="1"/>
          </p:cNvCxnSpPr>
          <p:nvPr/>
        </p:nvCxnSpPr>
        <p:spPr bwMode="auto">
          <a:xfrm rot="16200000" flipH="1">
            <a:off x="2235994" y="4450557"/>
            <a:ext cx="279400" cy="144462"/>
          </a:xfrm>
          <a:prstGeom prst="line">
            <a:avLst/>
          </a:prstGeom>
          <a:noFill/>
          <a:ln w="25400">
            <a:solidFill>
              <a:schemeClr val="bg2"/>
            </a:solidFill>
            <a:prstDash val="sysDash"/>
            <a:round/>
            <a:headEnd/>
            <a:tailEnd/>
          </a:ln>
        </p:spPr>
      </p:cxnSp>
      <p:cxnSp>
        <p:nvCxnSpPr>
          <p:cNvPr id="47187" name="Straight Connector 172"/>
          <p:cNvCxnSpPr>
            <a:cxnSpLocks noChangeShapeType="1"/>
          </p:cNvCxnSpPr>
          <p:nvPr/>
        </p:nvCxnSpPr>
        <p:spPr bwMode="auto">
          <a:xfrm>
            <a:off x="1828800" y="4321175"/>
            <a:ext cx="338138" cy="0"/>
          </a:xfrm>
          <a:prstGeom prst="line">
            <a:avLst/>
          </a:prstGeom>
          <a:noFill/>
          <a:ln w="25400">
            <a:solidFill>
              <a:schemeClr val="bg2"/>
            </a:solidFill>
            <a:prstDash val="sysDash"/>
            <a:round/>
            <a:headEnd/>
            <a:tailEnd/>
          </a:ln>
        </p:spPr>
      </p:cxnSp>
      <p:cxnSp>
        <p:nvCxnSpPr>
          <p:cNvPr id="47188" name="Straight Connector 173"/>
          <p:cNvCxnSpPr>
            <a:cxnSpLocks noChangeShapeType="1"/>
          </p:cNvCxnSpPr>
          <p:nvPr/>
        </p:nvCxnSpPr>
        <p:spPr bwMode="auto">
          <a:xfrm>
            <a:off x="1555750" y="4724400"/>
            <a:ext cx="868363" cy="0"/>
          </a:xfrm>
          <a:prstGeom prst="line">
            <a:avLst/>
          </a:prstGeom>
          <a:noFill/>
          <a:ln w="25400">
            <a:solidFill>
              <a:schemeClr val="bg2"/>
            </a:solidFill>
            <a:prstDash val="sysDash"/>
            <a:round/>
            <a:headEnd/>
            <a:tailEnd/>
          </a:ln>
        </p:spPr>
      </p:cxnSp>
      <p:sp>
        <p:nvSpPr>
          <p:cNvPr id="47189" name="Rectangle 174"/>
          <p:cNvSpPr>
            <a:spLocks noChangeArrowheads="1"/>
          </p:cNvSpPr>
          <p:nvPr/>
        </p:nvSpPr>
        <p:spPr bwMode="auto">
          <a:xfrm>
            <a:off x="3554413" y="2774950"/>
            <a:ext cx="711200" cy="338138"/>
          </a:xfrm>
          <a:prstGeom prst="rect">
            <a:avLst/>
          </a:prstGeom>
          <a:noFill/>
          <a:ln w="9525">
            <a:noFill/>
            <a:miter lim="800000"/>
            <a:headEnd/>
            <a:tailEnd/>
          </a:ln>
        </p:spPr>
        <p:txBody>
          <a:bodyPr wrap="none">
            <a:spAutoFit/>
          </a:bodyPr>
          <a:lstStyle/>
          <a:p>
            <a:r>
              <a:rPr lang="en-US" sz="1600">
                <a:solidFill>
                  <a:schemeClr val="bg2"/>
                </a:solidFill>
              </a:rPr>
              <a:t>Cell-2</a:t>
            </a:r>
          </a:p>
        </p:txBody>
      </p:sp>
      <p:sp>
        <p:nvSpPr>
          <p:cNvPr id="47190" name="Rectangle 175"/>
          <p:cNvSpPr>
            <a:spLocks noChangeArrowheads="1"/>
          </p:cNvSpPr>
          <p:nvPr/>
        </p:nvSpPr>
        <p:spPr bwMode="auto">
          <a:xfrm>
            <a:off x="3573463" y="4003675"/>
            <a:ext cx="711200" cy="339725"/>
          </a:xfrm>
          <a:prstGeom prst="rect">
            <a:avLst/>
          </a:prstGeom>
          <a:noFill/>
          <a:ln w="9525">
            <a:noFill/>
            <a:miter lim="800000"/>
            <a:headEnd/>
            <a:tailEnd/>
          </a:ln>
        </p:spPr>
        <p:txBody>
          <a:bodyPr wrap="none">
            <a:spAutoFit/>
          </a:bodyPr>
          <a:lstStyle/>
          <a:p>
            <a:r>
              <a:rPr lang="en-US" sz="1600">
                <a:solidFill>
                  <a:schemeClr val="bg2"/>
                </a:solidFill>
              </a:rPr>
              <a:t>Cell-3</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7" name="Title 1"/>
          <p:cNvSpPr>
            <a:spLocks noGrp="1"/>
          </p:cNvSpPr>
          <p:nvPr>
            <p:ph type="title"/>
          </p:nvPr>
        </p:nvSpPr>
        <p:spPr>
          <a:xfrm>
            <a:off x="193675" y="203200"/>
            <a:ext cx="8253413" cy="1074738"/>
          </a:xfrm>
        </p:spPr>
        <p:txBody>
          <a:bodyPr/>
          <a:lstStyle/>
          <a:p>
            <a:r>
              <a:rPr lang="en-US" sz="2400" b="1" dirty="0" smtClean="0"/>
              <a:t>Modular network with stochastic links </a:t>
            </a:r>
            <a:r>
              <a:rPr lang="en-US" b="1" dirty="0" smtClean="0"/>
              <a:t>	</a:t>
            </a:r>
            <a:endParaRPr lang="en-US" sz="2400" b="1" dirty="0" smtClean="0">
              <a:solidFill>
                <a:schemeClr val="bg2"/>
              </a:solidFill>
            </a:endParaRPr>
          </a:p>
        </p:txBody>
      </p:sp>
      <p:sp>
        <p:nvSpPr>
          <p:cNvPr id="6148" name="Rectangle 92"/>
          <p:cNvSpPr>
            <a:spLocks noChangeArrowheads="1"/>
          </p:cNvSpPr>
          <p:nvPr/>
        </p:nvSpPr>
        <p:spPr bwMode="auto">
          <a:xfrm>
            <a:off x="3957638" y="1631950"/>
            <a:ext cx="2736850" cy="708025"/>
          </a:xfrm>
          <a:prstGeom prst="rect">
            <a:avLst/>
          </a:prstGeom>
          <a:noFill/>
          <a:ln w="9525">
            <a:noFill/>
            <a:miter lim="800000"/>
            <a:headEnd/>
            <a:tailEnd/>
          </a:ln>
        </p:spPr>
        <p:txBody>
          <a:bodyPr wrap="none">
            <a:spAutoFit/>
          </a:bodyPr>
          <a:lstStyle/>
          <a:p>
            <a:r>
              <a:rPr lang="en-US" sz="2000" dirty="0">
                <a:solidFill>
                  <a:schemeClr val="bg2"/>
                </a:solidFill>
              </a:rPr>
              <a:t>Modular network with </a:t>
            </a:r>
          </a:p>
          <a:p>
            <a:r>
              <a:rPr lang="en-US" sz="2000" dirty="0" smtClean="0">
                <a:solidFill>
                  <a:schemeClr val="bg2"/>
                </a:solidFill>
              </a:rPr>
              <a:t>stochastic links</a:t>
            </a:r>
            <a:endParaRPr lang="en-US" sz="2000" dirty="0">
              <a:solidFill>
                <a:schemeClr val="bg2"/>
              </a:solidFill>
            </a:endParaRPr>
          </a:p>
        </p:txBody>
      </p:sp>
      <p:sp>
        <p:nvSpPr>
          <p:cNvPr id="6149" name="Rectangle 93"/>
          <p:cNvSpPr>
            <a:spLocks noChangeArrowheads="1"/>
          </p:cNvSpPr>
          <p:nvPr/>
        </p:nvSpPr>
        <p:spPr bwMode="auto">
          <a:xfrm>
            <a:off x="4922728" y="2776538"/>
            <a:ext cx="2616422" cy="707886"/>
          </a:xfrm>
          <a:prstGeom prst="rect">
            <a:avLst/>
          </a:prstGeom>
          <a:noFill/>
          <a:ln w="9525">
            <a:noFill/>
            <a:miter lim="800000"/>
            <a:headEnd/>
            <a:tailEnd/>
          </a:ln>
        </p:spPr>
        <p:txBody>
          <a:bodyPr wrap="none">
            <a:spAutoFit/>
          </a:bodyPr>
          <a:lstStyle/>
          <a:p>
            <a:r>
              <a:rPr lang="en-US" sz="2000" dirty="0">
                <a:solidFill>
                  <a:schemeClr val="bg2"/>
                </a:solidFill>
              </a:rPr>
              <a:t>A reliability model</a:t>
            </a:r>
          </a:p>
          <a:p>
            <a:r>
              <a:rPr lang="en-US" sz="2000" dirty="0">
                <a:solidFill>
                  <a:schemeClr val="bg2"/>
                </a:solidFill>
              </a:rPr>
              <a:t>with </a:t>
            </a:r>
            <a:r>
              <a:rPr lang="en-US" sz="2000" dirty="0" smtClean="0">
                <a:solidFill>
                  <a:schemeClr val="bg2"/>
                </a:solidFill>
              </a:rPr>
              <a:t>stochastic defects</a:t>
            </a:r>
            <a:endParaRPr lang="en-US" sz="2000" dirty="0">
              <a:solidFill>
                <a:schemeClr val="bg2"/>
              </a:solidFill>
            </a:endParaRPr>
          </a:p>
        </p:txBody>
      </p:sp>
      <p:grpSp>
        <p:nvGrpSpPr>
          <p:cNvPr id="6150" name="Group 104"/>
          <p:cNvGrpSpPr>
            <a:grpSpLocks/>
          </p:cNvGrpSpPr>
          <p:nvPr/>
        </p:nvGrpSpPr>
        <p:grpSpPr bwMode="auto">
          <a:xfrm>
            <a:off x="615950" y="1371600"/>
            <a:ext cx="3225800" cy="1135063"/>
            <a:chOff x="961930" y="1478854"/>
            <a:chExt cx="3226020" cy="1135709"/>
          </a:xfrm>
        </p:grpSpPr>
        <p:grpSp>
          <p:nvGrpSpPr>
            <p:cNvPr id="6199" name="Group 91"/>
            <p:cNvGrpSpPr>
              <a:grpSpLocks/>
            </p:cNvGrpSpPr>
            <p:nvPr/>
          </p:nvGrpSpPr>
          <p:grpSpPr bwMode="auto">
            <a:xfrm>
              <a:off x="961930" y="1547156"/>
              <a:ext cx="3226020" cy="1067407"/>
              <a:chOff x="577880" y="1412738"/>
              <a:chExt cx="3456450" cy="1305770"/>
            </a:xfrm>
          </p:grpSpPr>
          <p:sp>
            <p:nvSpPr>
              <p:cNvPr id="6208" name="Oval 24"/>
              <p:cNvSpPr>
                <a:spLocks noChangeArrowheads="1"/>
              </p:cNvSpPr>
              <p:nvPr/>
            </p:nvSpPr>
            <p:spPr bwMode="auto">
              <a:xfrm>
                <a:off x="1181112" y="1412738"/>
                <a:ext cx="218909" cy="228543"/>
              </a:xfrm>
              <a:prstGeom prst="ellipse">
                <a:avLst/>
              </a:prstGeom>
              <a:solidFill>
                <a:schemeClr val="bg2"/>
              </a:solidFill>
              <a:ln w="9525">
                <a:solidFill>
                  <a:schemeClr val="bg2"/>
                </a:solidFill>
                <a:round/>
                <a:headEnd/>
                <a:tailEnd/>
              </a:ln>
            </p:spPr>
            <p:txBody>
              <a:bodyPr/>
              <a:lstStyle/>
              <a:p>
                <a:endParaRPr lang="en-US" sz="1600"/>
              </a:p>
            </p:txBody>
          </p:sp>
          <p:sp>
            <p:nvSpPr>
              <p:cNvPr id="6209" name="Oval 25"/>
              <p:cNvSpPr>
                <a:spLocks noChangeArrowheads="1"/>
              </p:cNvSpPr>
              <p:nvPr/>
            </p:nvSpPr>
            <p:spPr bwMode="auto">
              <a:xfrm>
                <a:off x="1491370" y="2493139"/>
                <a:ext cx="213024" cy="222195"/>
              </a:xfrm>
              <a:prstGeom prst="ellipse">
                <a:avLst/>
              </a:prstGeom>
              <a:noFill/>
              <a:ln w="25400">
                <a:solidFill>
                  <a:schemeClr val="bg2"/>
                </a:solidFill>
                <a:round/>
                <a:headEnd/>
                <a:tailEnd/>
              </a:ln>
            </p:spPr>
            <p:txBody>
              <a:bodyPr/>
              <a:lstStyle/>
              <a:p>
                <a:endParaRPr lang="en-US" sz="1600"/>
              </a:p>
            </p:txBody>
          </p:sp>
          <p:sp>
            <p:nvSpPr>
              <p:cNvPr id="6210" name="Oval 26"/>
              <p:cNvSpPr>
                <a:spLocks noChangeArrowheads="1"/>
              </p:cNvSpPr>
              <p:nvPr/>
            </p:nvSpPr>
            <p:spPr bwMode="auto">
              <a:xfrm>
                <a:off x="929903" y="2489965"/>
                <a:ext cx="218909" cy="228543"/>
              </a:xfrm>
              <a:prstGeom prst="ellipse">
                <a:avLst/>
              </a:prstGeom>
              <a:noFill/>
              <a:ln w="25400">
                <a:solidFill>
                  <a:schemeClr val="bg2"/>
                </a:solidFill>
                <a:round/>
                <a:headEnd/>
                <a:tailEnd/>
              </a:ln>
            </p:spPr>
            <p:txBody>
              <a:bodyPr/>
              <a:lstStyle/>
              <a:p>
                <a:endParaRPr lang="en-US" sz="1600"/>
              </a:p>
            </p:txBody>
          </p:sp>
          <p:sp>
            <p:nvSpPr>
              <p:cNvPr id="6211" name="Oval 27"/>
              <p:cNvSpPr>
                <a:spLocks noChangeArrowheads="1"/>
              </p:cNvSpPr>
              <p:nvPr/>
            </p:nvSpPr>
            <p:spPr bwMode="auto">
              <a:xfrm>
                <a:off x="577880" y="1963670"/>
                <a:ext cx="218909" cy="228543"/>
              </a:xfrm>
              <a:prstGeom prst="ellipse">
                <a:avLst/>
              </a:prstGeom>
              <a:noFill/>
              <a:ln w="25400">
                <a:solidFill>
                  <a:schemeClr val="bg2"/>
                </a:solidFill>
                <a:round/>
                <a:headEnd/>
                <a:tailEnd/>
              </a:ln>
            </p:spPr>
            <p:txBody>
              <a:bodyPr/>
              <a:lstStyle/>
              <a:p>
                <a:endParaRPr lang="en-US" sz="1600"/>
              </a:p>
            </p:txBody>
          </p:sp>
          <p:sp>
            <p:nvSpPr>
              <p:cNvPr id="6212" name="Oval 28"/>
              <p:cNvSpPr>
                <a:spLocks noChangeArrowheads="1"/>
              </p:cNvSpPr>
              <p:nvPr/>
            </p:nvSpPr>
            <p:spPr bwMode="auto">
              <a:xfrm>
                <a:off x="1856766" y="1963670"/>
                <a:ext cx="218909" cy="228543"/>
              </a:xfrm>
              <a:prstGeom prst="ellipse">
                <a:avLst/>
              </a:prstGeom>
              <a:noFill/>
              <a:ln w="25400">
                <a:solidFill>
                  <a:schemeClr val="bg2"/>
                </a:solidFill>
                <a:round/>
                <a:headEnd/>
                <a:tailEnd/>
              </a:ln>
            </p:spPr>
            <p:txBody>
              <a:bodyPr/>
              <a:lstStyle/>
              <a:p>
                <a:endParaRPr lang="en-US" sz="1600"/>
              </a:p>
            </p:txBody>
          </p:sp>
          <p:cxnSp>
            <p:nvCxnSpPr>
              <p:cNvPr id="6213" name="Straight Connector 37"/>
              <p:cNvCxnSpPr>
                <a:cxnSpLocks noChangeShapeType="1"/>
                <a:stCxn id="6208" idx="4"/>
                <a:endCxn id="6211" idx="7"/>
              </p:cNvCxnSpPr>
              <p:nvPr/>
            </p:nvCxnSpPr>
            <p:spPr bwMode="auto">
              <a:xfrm rot="5400000">
                <a:off x="849720" y="1556292"/>
                <a:ext cx="355858" cy="525837"/>
              </a:xfrm>
              <a:prstGeom prst="line">
                <a:avLst/>
              </a:prstGeom>
              <a:noFill/>
              <a:ln w="38100">
                <a:solidFill>
                  <a:schemeClr val="bg2"/>
                </a:solidFill>
                <a:round/>
                <a:headEnd/>
                <a:tailEnd/>
              </a:ln>
            </p:spPr>
          </p:cxnSp>
          <p:cxnSp>
            <p:nvCxnSpPr>
              <p:cNvPr id="6214" name="Straight Connector 38"/>
              <p:cNvCxnSpPr>
                <a:cxnSpLocks noChangeShapeType="1"/>
                <a:stCxn id="6208" idx="4"/>
                <a:endCxn id="6210" idx="0"/>
              </p:cNvCxnSpPr>
              <p:nvPr/>
            </p:nvCxnSpPr>
            <p:spPr bwMode="auto">
              <a:xfrm rot="5400000">
                <a:off x="740621" y="1940019"/>
                <a:ext cx="848684" cy="251209"/>
              </a:xfrm>
              <a:prstGeom prst="line">
                <a:avLst/>
              </a:prstGeom>
              <a:noFill/>
              <a:ln w="38100">
                <a:solidFill>
                  <a:schemeClr val="bg2"/>
                </a:solidFill>
                <a:round/>
                <a:headEnd/>
                <a:tailEnd/>
              </a:ln>
            </p:spPr>
          </p:cxnSp>
          <p:cxnSp>
            <p:nvCxnSpPr>
              <p:cNvPr id="6215" name="Straight Connector 41"/>
              <p:cNvCxnSpPr>
                <a:cxnSpLocks noChangeShapeType="1"/>
                <a:stCxn id="6208" idx="4"/>
                <a:endCxn id="6209" idx="0"/>
              </p:cNvCxnSpPr>
              <p:nvPr/>
            </p:nvCxnSpPr>
            <p:spPr bwMode="auto">
              <a:xfrm rot="16200000" flipH="1">
                <a:off x="1018295" y="1913552"/>
                <a:ext cx="851858" cy="307315"/>
              </a:xfrm>
              <a:prstGeom prst="line">
                <a:avLst/>
              </a:prstGeom>
              <a:noFill/>
              <a:ln w="38100">
                <a:solidFill>
                  <a:schemeClr val="bg2"/>
                </a:solidFill>
                <a:round/>
                <a:headEnd/>
                <a:tailEnd/>
              </a:ln>
            </p:spPr>
          </p:cxnSp>
          <p:cxnSp>
            <p:nvCxnSpPr>
              <p:cNvPr id="6216" name="Straight Connector 44"/>
              <p:cNvCxnSpPr>
                <a:cxnSpLocks noChangeShapeType="1"/>
                <a:stCxn id="6208" idx="4"/>
                <a:endCxn id="6212" idx="1"/>
              </p:cNvCxnSpPr>
              <p:nvPr/>
            </p:nvCxnSpPr>
            <p:spPr bwMode="auto">
              <a:xfrm rot="16200000" flipH="1">
                <a:off x="1411767" y="1520081"/>
                <a:ext cx="355858" cy="598258"/>
              </a:xfrm>
              <a:prstGeom prst="line">
                <a:avLst/>
              </a:prstGeom>
              <a:noFill/>
              <a:ln w="38100">
                <a:solidFill>
                  <a:schemeClr val="bg2"/>
                </a:solidFill>
                <a:round/>
                <a:headEnd/>
                <a:tailEnd/>
              </a:ln>
            </p:spPr>
          </p:cxnSp>
          <p:cxnSp>
            <p:nvCxnSpPr>
              <p:cNvPr id="6217" name="Straight Connector 63"/>
              <p:cNvCxnSpPr>
                <a:cxnSpLocks noChangeShapeType="1"/>
                <a:stCxn id="6209" idx="7"/>
                <a:endCxn id="6212" idx="3"/>
              </p:cNvCxnSpPr>
              <p:nvPr/>
            </p:nvCxnSpPr>
            <p:spPr bwMode="auto">
              <a:xfrm rot="5400000" flipH="1" flipV="1">
                <a:off x="1597544" y="2234398"/>
                <a:ext cx="366935" cy="215628"/>
              </a:xfrm>
              <a:prstGeom prst="line">
                <a:avLst/>
              </a:prstGeom>
              <a:noFill/>
              <a:ln w="25400">
                <a:solidFill>
                  <a:schemeClr val="bg2"/>
                </a:solidFill>
                <a:prstDash val="sysDash"/>
                <a:round/>
                <a:headEnd/>
                <a:tailEnd/>
              </a:ln>
            </p:spPr>
          </p:cxnSp>
          <p:cxnSp>
            <p:nvCxnSpPr>
              <p:cNvPr id="6218" name="Straight Connector 67"/>
              <p:cNvCxnSpPr>
                <a:cxnSpLocks noChangeShapeType="1"/>
              </p:cNvCxnSpPr>
              <p:nvPr/>
            </p:nvCxnSpPr>
            <p:spPr bwMode="auto">
              <a:xfrm>
                <a:off x="1148812" y="2604236"/>
                <a:ext cx="342558" cy="0"/>
              </a:xfrm>
              <a:prstGeom prst="line">
                <a:avLst/>
              </a:prstGeom>
              <a:noFill/>
              <a:ln w="25400">
                <a:solidFill>
                  <a:schemeClr val="bg2"/>
                </a:solidFill>
                <a:prstDash val="sysDash"/>
                <a:round/>
                <a:headEnd/>
                <a:tailEnd/>
              </a:ln>
            </p:spPr>
          </p:cxnSp>
          <p:cxnSp>
            <p:nvCxnSpPr>
              <p:cNvPr id="6219" name="Straight Connector 71"/>
              <p:cNvCxnSpPr>
                <a:cxnSpLocks noChangeShapeType="1"/>
              </p:cNvCxnSpPr>
              <p:nvPr/>
            </p:nvCxnSpPr>
            <p:spPr bwMode="auto">
              <a:xfrm>
                <a:off x="796789" y="2077941"/>
                <a:ext cx="1059977" cy="0"/>
              </a:xfrm>
              <a:prstGeom prst="line">
                <a:avLst/>
              </a:prstGeom>
              <a:noFill/>
              <a:ln w="25400">
                <a:solidFill>
                  <a:schemeClr val="bg2"/>
                </a:solidFill>
                <a:prstDash val="sysDash"/>
                <a:round/>
                <a:headEnd/>
                <a:tailEnd/>
              </a:ln>
            </p:spPr>
          </p:cxnSp>
          <p:cxnSp>
            <p:nvCxnSpPr>
              <p:cNvPr id="6220" name="Straight Connector 75"/>
              <p:cNvCxnSpPr>
                <a:cxnSpLocks noChangeShapeType="1"/>
                <a:stCxn id="6211" idx="5"/>
                <a:endCxn id="6210" idx="1"/>
              </p:cNvCxnSpPr>
              <p:nvPr/>
            </p:nvCxnSpPr>
            <p:spPr bwMode="auto">
              <a:xfrm rot="16200000" flipH="1">
                <a:off x="681001" y="2242473"/>
                <a:ext cx="364690" cy="197232"/>
              </a:xfrm>
              <a:prstGeom prst="line">
                <a:avLst/>
              </a:prstGeom>
              <a:noFill/>
              <a:ln w="25400">
                <a:solidFill>
                  <a:schemeClr val="bg2"/>
                </a:solidFill>
                <a:prstDash val="sysDash"/>
                <a:round/>
                <a:headEnd/>
                <a:tailEnd/>
              </a:ln>
            </p:spPr>
          </p:cxnSp>
          <p:sp>
            <p:nvSpPr>
              <p:cNvPr id="6221" name="Oval 39"/>
              <p:cNvSpPr>
                <a:spLocks noChangeArrowheads="1"/>
              </p:cNvSpPr>
              <p:nvPr/>
            </p:nvSpPr>
            <p:spPr bwMode="auto">
              <a:xfrm>
                <a:off x="3139767" y="1412738"/>
                <a:ext cx="218909" cy="228543"/>
              </a:xfrm>
              <a:prstGeom prst="ellipse">
                <a:avLst/>
              </a:prstGeom>
              <a:solidFill>
                <a:schemeClr val="bg2"/>
              </a:solidFill>
              <a:ln w="9525">
                <a:solidFill>
                  <a:schemeClr val="bg2"/>
                </a:solidFill>
                <a:round/>
                <a:headEnd/>
                <a:tailEnd/>
              </a:ln>
            </p:spPr>
            <p:txBody>
              <a:bodyPr/>
              <a:lstStyle/>
              <a:p>
                <a:endParaRPr lang="en-US" sz="1600"/>
              </a:p>
            </p:txBody>
          </p:sp>
          <p:sp>
            <p:nvSpPr>
              <p:cNvPr id="6222" name="Oval 40"/>
              <p:cNvSpPr>
                <a:spLocks noChangeArrowheads="1"/>
              </p:cNvSpPr>
              <p:nvPr/>
            </p:nvSpPr>
            <p:spPr bwMode="auto">
              <a:xfrm>
                <a:off x="3450025" y="2493139"/>
                <a:ext cx="213024" cy="222195"/>
              </a:xfrm>
              <a:prstGeom prst="ellipse">
                <a:avLst/>
              </a:prstGeom>
              <a:noFill/>
              <a:ln w="25400">
                <a:solidFill>
                  <a:schemeClr val="bg2"/>
                </a:solidFill>
                <a:round/>
                <a:headEnd/>
                <a:tailEnd/>
              </a:ln>
            </p:spPr>
            <p:txBody>
              <a:bodyPr/>
              <a:lstStyle/>
              <a:p>
                <a:endParaRPr lang="en-US" sz="1600"/>
              </a:p>
            </p:txBody>
          </p:sp>
          <p:sp>
            <p:nvSpPr>
              <p:cNvPr id="6223" name="Oval 42"/>
              <p:cNvSpPr>
                <a:spLocks noChangeArrowheads="1"/>
              </p:cNvSpPr>
              <p:nvPr/>
            </p:nvSpPr>
            <p:spPr bwMode="auto">
              <a:xfrm>
                <a:off x="2888558" y="2489965"/>
                <a:ext cx="218909" cy="228543"/>
              </a:xfrm>
              <a:prstGeom prst="ellipse">
                <a:avLst/>
              </a:prstGeom>
              <a:noFill/>
              <a:ln w="25400">
                <a:solidFill>
                  <a:schemeClr val="bg2"/>
                </a:solidFill>
                <a:round/>
                <a:headEnd/>
                <a:tailEnd/>
              </a:ln>
            </p:spPr>
            <p:txBody>
              <a:bodyPr/>
              <a:lstStyle/>
              <a:p>
                <a:endParaRPr lang="en-US" sz="1600"/>
              </a:p>
            </p:txBody>
          </p:sp>
          <p:sp>
            <p:nvSpPr>
              <p:cNvPr id="6224" name="Oval 43"/>
              <p:cNvSpPr>
                <a:spLocks noChangeArrowheads="1"/>
              </p:cNvSpPr>
              <p:nvPr/>
            </p:nvSpPr>
            <p:spPr bwMode="auto">
              <a:xfrm>
                <a:off x="2536535" y="1963670"/>
                <a:ext cx="218909" cy="228543"/>
              </a:xfrm>
              <a:prstGeom prst="ellipse">
                <a:avLst/>
              </a:prstGeom>
              <a:noFill/>
              <a:ln w="25400">
                <a:solidFill>
                  <a:schemeClr val="bg2"/>
                </a:solidFill>
                <a:round/>
                <a:headEnd/>
                <a:tailEnd/>
              </a:ln>
            </p:spPr>
            <p:txBody>
              <a:bodyPr/>
              <a:lstStyle/>
              <a:p>
                <a:endParaRPr lang="en-US" sz="1600"/>
              </a:p>
            </p:txBody>
          </p:sp>
          <p:sp>
            <p:nvSpPr>
              <p:cNvPr id="6225" name="Oval 45"/>
              <p:cNvSpPr>
                <a:spLocks noChangeArrowheads="1"/>
              </p:cNvSpPr>
              <p:nvPr/>
            </p:nvSpPr>
            <p:spPr bwMode="auto">
              <a:xfrm>
                <a:off x="3815421" y="1963670"/>
                <a:ext cx="218909" cy="228543"/>
              </a:xfrm>
              <a:prstGeom prst="ellipse">
                <a:avLst/>
              </a:prstGeom>
              <a:noFill/>
              <a:ln w="25400">
                <a:solidFill>
                  <a:schemeClr val="bg2"/>
                </a:solidFill>
                <a:round/>
                <a:headEnd/>
                <a:tailEnd/>
              </a:ln>
            </p:spPr>
            <p:txBody>
              <a:bodyPr/>
              <a:lstStyle/>
              <a:p>
                <a:endParaRPr lang="en-US" sz="1600"/>
              </a:p>
            </p:txBody>
          </p:sp>
          <p:cxnSp>
            <p:nvCxnSpPr>
              <p:cNvPr id="6226" name="Straight Connector 46"/>
              <p:cNvCxnSpPr>
                <a:cxnSpLocks noChangeShapeType="1"/>
                <a:stCxn id="6221" idx="4"/>
                <a:endCxn id="6224" idx="7"/>
              </p:cNvCxnSpPr>
              <p:nvPr/>
            </p:nvCxnSpPr>
            <p:spPr bwMode="auto">
              <a:xfrm rot="5400000">
                <a:off x="2808375" y="1556292"/>
                <a:ext cx="355858" cy="525837"/>
              </a:xfrm>
              <a:prstGeom prst="line">
                <a:avLst/>
              </a:prstGeom>
              <a:noFill/>
              <a:ln w="38100">
                <a:solidFill>
                  <a:schemeClr val="bg2"/>
                </a:solidFill>
                <a:round/>
                <a:headEnd/>
                <a:tailEnd/>
              </a:ln>
            </p:spPr>
          </p:cxnSp>
          <p:cxnSp>
            <p:nvCxnSpPr>
              <p:cNvPr id="6227" name="Straight Connector 47"/>
              <p:cNvCxnSpPr>
                <a:cxnSpLocks noChangeShapeType="1"/>
                <a:stCxn id="6221" idx="4"/>
                <a:endCxn id="6223" idx="0"/>
              </p:cNvCxnSpPr>
              <p:nvPr/>
            </p:nvCxnSpPr>
            <p:spPr bwMode="auto">
              <a:xfrm rot="5400000">
                <a:off x="2699276" y="1940019"/>
                <a:ext cx="848684" cy="251209"/>
              </a:xfrm>
              <a:prstGeom prst="line">
                <a:avLst/>
              </a:prstGeom>
              <a:noFill/>
              <a:ln w="38100">
                <a:solidFill>
                  <a:schemeClr val="bg2"/>
                </a:solidFill>
                <a:round/>
                <a:headEnd/>
                <a:tailEnd/>
              </a:ln>
            </p:spPr>
          </p:cxnSp>
          <p:cxnSp>
            <p:nvCxnSpPr>
              <p:cNvPr id="6228" name="Straight Connector 48"/>
              <p:cNvCxnSpPr>
                <a:cxnSpLocks noChangeShapeType="1"/>
                <a:stCxn id="6221" idx="4"/>
                <a:endCxn id="6222" idx="0"/>
              </p:cNvCxnSpPr>
              <p:nvPr/>
            </p:nvCxnSpPr>
            <p:spPr bwMode="auto">
              <a:xfrm rot="16200000" flipH="1">
                <a:off x="2976950" y="1913552"/>
                <a:ext cx="851858" cy="307315"/>
              </a:xfrm>
              <a:prstGeom prst="line">
                <a:avLst/>
              </a:prstGeom>
              <a:noFill/>
              <a:ln w="38100">
                <a:solidFill>
                  <a:schemeClr val="bg2"/>
                </a:solidFill>
                <a:round/>
                <a:headEnd/>
                <a:tailEnd/>
              </a:ln>
            </p:spPr>
          </p:cxnSp>
          <p:cxnSp>
            <p:nvCxnSpPr>
              <p:cNvPr id="6229" name="Straight Connector 49"/>
              <p:cNvCxnSpPr>
                <a:cxnSpLocks noChangeShapeType="1"/>
                <a:stCxn id="6221" idx="4"/>
                <a:endCxn id="6225" idx="1"/>
              </p:cNvCxnSpPr>
              <p:nvPr/>
            </p:nvCxnSpPr>
            <p:spPr bwMode="auto">
              <a:xfrm rot="16200000" flipH="1">
                <a:off x="3370422" y="1520081"/>
                <a:ext cx="355858" cy="598258"/>
              </a:xfrm>
              <a:prstGeom prst="line">
                <a:avLst/>
              </a:prstGeom>
              <a:noFill/>
              <a:ln w="38100">
                <a:solidFill>
                  <a:schemeClr val="bg2"/>
                </a:solidFill>
                <a:round/>
                <a:headEnd/>
                <a:tailEnd/>
              </a:ln>
            </p:spPr>
          </p:cxnSp>
          <p:cxnSp>
            <p:nvCxnSpPr>
              <p:cNvPr id="6230" name="Straight Connector 50"/>
              <p:cNvCxnSpPr>
                <a:cxnSpLocks noChangeShapeType="1"/>
                <a:stCxn id="6222" idx="7"/>
                <a:endCxn id="6225" idx="3"/>
              </p:cNvCxnSpPr>
              <p:nvPr/>
            </p:nvCxnSpPr>
            <p:spPr bwMode="auto">
              <a:xfrm rot="5400000" flipH="1" flipV="1">
                <a:off x="3556199" y="2234398"/>
                <a:ext cx="366935" cy="215628"/>
              </a:xfrm>
              <a:prstGeom prst="line">
                <a:avLst/>
              </a:prstGeom>
              <a:noFill/>
              <a:ln w="25400">
                <a:solidFill>
                  <a:schemeClr val="bg2"/>
                </a:solidFill>
                <a:prstDash val="sysDash"/>
                <a:round/>
                <a:headEnd/>
                <a:tailEnd/>
              </a:ln>
            </p:spPr>
          </p:cxnSp>
          <p:cxnSp>
            <p:nvCxnSpPr>
              <p:cNvPr id="6231" name="Straight Connector 51"/>
              <p:cNvCxnSpPr>
                <a:cxnSpLocks noChangeShapeType="1"/>
              </p:cNvCxnSpPr>
              <p:nvPr/>
            </p:nvCxnSpPr>
            <p:spPr bwMode="auto">
              <a:xfrm>
                <a:off x="3107467" y="2604236"/>
                <a:ext cx="342558" cy="0"/>
              </a:xfrm>
              <a:prstGeom prst="line">
                <a:avLst/>
              </a:prstGeom>
              <a:noFill/>
              <a:ln w="25400">
                <a:solidFill>
                  <a:schemeClr val="bg2"/>
                </a:solidFill>
                <a:prstDash val="sysDash"/>
                <a:round/>
                <a:headEnd/>
                <a:tailEnd/>
              </a:ln>
            </p:spPr>
          </p:cxnSp>
          <p:cxnSp>
            <p:nvCxnSpPr>
              <p:cNvPr id="6232" name="Straight Connector 52"/>
              <p:cNvCxnSpPr>
                <a:cxnSpLocks noChangeShapeType="1"/>
              </p:cNvCxnSpPr>
              <p:nvPr/>
            </p:nvCxnSpPr>
            <p:spPr bwMode="auto">
              <a:xfrm>
                <a:off x="2755444" y="2077941"/>
                <a:ext cx="1059977" cy="0"/>
              </a:xfrm>
              <a:prstGeom prst="line">
                <a:avLst/>
              </a:prstGeom>
              <a:noFill/>
              <a:ln w="25400">
                <a:solidFill>
                  <a:schemeClr val="bg2"/>
                </a:solidFill>
                <a:prstDash val="sysDash"/>
                <a:round/>
                <a:headEnd/>
                <a:tailEnd/>
              </a:ln>
            </p:spPr>
          </p:cxnSp>
          <p:cxnSp>
            <p:nvCxnSpPr>
              <p:cNvPr id="6233" name="Straight Connector 53"/>
              <p:cNvCxnSpPr>
                <a:cxnSpLocks noChangeShapeType="1"/>
                <a:stCxn id="6224" idx="5"/>
                <a:endCxn id="6223" idx="1"/>
              </p:cNvCxnSpPr>
              <p:nvPr/>
            </p:nvCxnSpPr>
            <p:spPr bwMode="auto">
              <a:xfrm rot="16200000" flipH="1">
                <a:off x="2639656" y="2242473"/>
                <a:ext cx="364690" cy="197232"/>
              </a:xfrm>
              <a:prstGeom prst="line">
                <a:avLst/>
              </a:prstGeom>
              <a:noFill/>
              <a:ln w="25400">
                <a:solidFill>
                  <a:schemeClr val="bg2"/>
                </a:solidFill>
                <a:prstDash val="sysDash"/>
                <a:round/>
                <a:headEnd/>
                <a:tailEnd/>
              </a:ln>
            </p:spPr>
          </p:cxnSp>
          <p:cxnSp>
            <p:nvCxnSpPr>
              <p:cNvPr id="6234" name="Straight Connector 54"/>
              <p:cNvCxnSpPr>
                <a:cxnSpLocks noChangeShapeType="1"/>
              </p:cNvCxnSpPr>
              <p:nvPr/>
            </p:nvCxnSpPr>
            <p:spPr bwMode="auto">
              <a:xfrm>
                <a:off x="2075675" y="2077941"/>
                <a:ext cx="460860" cy="0"/>
              </a:xfrm>
              <a:prstGeom prst="line">
                <a:avLst/>
              </a:prstGeom>
              <a:noFill/>
              <a:ln w="25400">
                <a:solidFill>
                  <a:schemeClr val="bg2"/>
                </a:solidFill>
                <a:prstDash val="sysDash"/>
                <a:round/>
                <a:headEnd/>
                <a:tailEnd/>
              </a:ln>
            </p:spPr>
          </p:cxnSp>
          <p:cxnSp>
            <p:nvCxnSpPr>
              <p:cNvPr id="6235" name="Straight Connector 57"/>
              <p:cNvCxnSpPr>
                <a:cxnSpLocks noChangeShapeType="1"/>
              </p:cNvCxnSpPr>
              <p:nvPr/>
            </p:nvCxnSpPr>
            <p:spPr bwMode="auto">
              <a:xfrm>
                <a:off x="1704394" y="2604236"/>
                <a:ext cx="1184164" cy="0"/>
              </a:xfrm>
              <a:prstGeom prst="line">
                <a:avLst/>
              </a:prstGeom>
              <a:noFill/>
              <a:ln w="25400">
                <a:solidFill>
                  <a:schemeClr val="bg2"/>
                </a:solidFill>
                <a:prstDash val="sysDash"/>
                <a:round/>
                <a:headEnd/>
                <a:tailEnd/>
              </a:ln>
            </p:spPr>
          </p:cxnSp>
        </p:grpSp>
        <p:sp>
          <p:nvSpPr>
            <p:cNvPr id="6200" name="TextBox 72"/>
            <p:cNvSpPr txBox="1">
              <a:spLocks noChangeArrowheads="1"/>
            </p:cNvSpPr>
            <p:nvPr/>
          </p:nvSpPr>
          <p:spPr bwMode="auto">
            <a:xfrm>
              <a:off x="3670841" y="1478854"/>
              <a:ext cx="298800" cy="338747"/>
            </a:xfrm>
            <a:prstGeom prst="rect">
              <a:avLst/>
            </a:prstGeom>
            <a:noFill/>
            <a:ln w="9525">
              <a:noFill/>
              <a:miter lim="800000"/>
              <a:headEnd/>
              <a:tailEnd/>
            </a:ln>
          </p:spPr>
          <p:txBody>
            <a:bodyPr wrap="none">
              <a:spAutoFit/>
            </a:bodyPr>
            <a:lstStyle/>
            <a:p>
              <a:r>
                <a:rPr lang="en-US" sz="1600" dirty="0" err="1" smtClean="0">
                  <a:solidFill>
                    <a:srgbClr val="FF0000"/>
                  </a:solidFill>
                </a:rPr>
                <a:t>p</a:t>
              </a:r>
              <a:endParaRPr lang="en-US" sz="1600" dirty="0">
                <a:solidFill>
                  <a:srgbClr val="FF0000"/>
                </a:solidFill>
              </a:endParaRPr>
            </a:p>
          </p:txBody>
        </p:sp>
        <p:sp>
          <p:nvSpPr>
            <p:cNvPr id="6201" name="TextBox 74"/>
            <p:cNvSpPr txBox="1">
              <a:spLocks noChangeArrowheads="1"/>
            </p:cNvSpPr>
            <p:nvPr/>
          </p:nvSpPr>
          <p:spPr bwMode="auto">
            <a:xfrm>
              <a:off x="3614517" y="1861098"/>
              <a:ext cx="298800" cy="338747"/>
            </a:xfrm>
            <a:prstGeom prst="rect">
              <a:avLst/>
            </a:prstGeom>
            <a:noFill/>
            <a:ln w="9525">
              <a:noFill/>
              <a:miter lim="800000"/>
              <a:headEnd/>
              <a:tailEnd/>
            </a:ln>
          </p:spPr>
          <p:txBody>
            <a:bodyPr wrap="none">
              <a:spAutoFit/>
            </a:bodyPr>
            <a:lstStyle/>
            <a:p>
              <a:r>
                <a:rPr lang="en-US" sz="1600" dirty="0" err="1" smtClean="0">
                  <a:solidFill>
                    <a:srgbClr val="FF0000"/>
                  </a:solidFill>
                </a:rPr>
                <a:t>p</a:t>
              </a:r>
              <a:endParaRPr lang="en-US" sz="1600" dirty="0">
                <a:solidFill>
                  <a:srgbClr val="FF0000"/>
                </a:solidFill>
              </a:endParaRPr>
            </a:p>
          </p:txBody>
        </p:sp>
        <p:sp>
          <p:nvSpPr>
            <p:cNvPr id="6202" name="TextBox 76"/>
            <p:cNvSpPr txBox="1">
              <a:spLocks noChangeArrowheads="1"/>
            </p:cNvSpPr>
            <p:nvPr/>
          </p:nvSpPr>
          <p:spPr bwMode="auto">
            <a:xfrm>
              <a:off x="3081081" y="1923888"/>
              <a:ext cx="298800" cy="338747"/>
            </a:xfrm>
            <a:prstGeom prst="rect">
              <a:avLst/>
            </a:prstGeom>
            <a:noFill/>
            <a:ln w="9525">
              <a:noFill/>
              <a:miter lim="800000"/>
              <a:headEnd/>
              <a:tailEnd/>
            </a:ln>
          </p:spPr>
          <p:txBody>
            <a:bodyPr wrap="none">
              <a:spAutoFit/>
            </a:bodyPr>
            <a:lstStyle/>
            <a:p>
              <a:r>
                <a:rPr lang="en-US" sz="1600" dirty="0" err="1" smtClean="0">
                  <a:solidFill>
                    <a:srgbClr val="FF0000"/>
                  </a:solidFill>
                </a:rPr>
                <a:t>p</a:t>
              </a:r>
              <a:endParaRPr lang="en-US" sz="1600" dirty="0">
                <a:solidFill>
                  <a:srgbClr val="FF0000"/>
                </a:solidFill>
              </a:endParaRPr>
            </a:p>
          </p:txBody>
        </p:sp>
        <p:sp>
          <p:nvSpPr>
            <p:cNvPr id="6203" name="TextBox 77"/>
            <p:cNvSpPr txBox="1">
              <a:spLocks noChangeArrowheads="1"/>
            </p:cNvSpPr>
            <p:nvPr/>
          </p:nvSpPr>
          <p:spPr bwMode="auto">
            <a:xfrm>
              <a:off x="2951180" y="1555097"/>
              <a:ext cx="298800" cy="338747"/>
            </a:xfrm>
            <a:prstGeom prst="rect">
              <a:avLst/>
            </a:prstGeom>
            <a:noFill/>
            <a:ln w="9525">
              <a:noFill/>
              <a:miter lim="800000"/>
              <a:headEnd/>
              <a:tailEnd/>
            </a:ln>
          </p:spPr>
          <p:txBody>
            <a:bodyPr wrap="none">
              <a:spAutoFit/>
            </a:bodyPr>
            <a:lstStyle/>
            <a:p>
              <a:r>
                <a:rPr lang="en-US" sz="1600" dirty="0" err="1" smtClean="0">
                  <a:solidFill>
                    <a:srgbClr val="FF0000"/>
                  </a:solidFill>
                </a:rPr>
                <a:t>p</a:t>
              </a:r>
              <a:endParaRPr lang="en-US" sz="1600" dirty="0">
                <a:solidFill>
                  <a:srgbClr val="FF0000"/>
                </a:solidFill>
              </a:endParaRPr>
            </a:p>
          </p:txBody>
        </p:sp>
        <p:sp>
          <p:nvSpPr>
            <p:cNvPr id="6204" name="TextBox 78"/>
            <p:cNvSpPr txBox="1">
              <a:spLocks noChangeArrowheads="1"/>
            </p:cNvSpPr>
            <p:nvPr/>
          </p:nvSpPr>
          <p:spPr bwMode="auto">
            <a:xfrm>
              <a:off x="1842763" y="1478854"/>
              <a:ext cx="298800" cy="338747"/>
            </a:xfrm>
            <a:prstGeom prst="rect">
              <a:avLst/>
            </a:prstGeom>
            <a:noFill/>
            <a:ln w="9525">
              <a:noFill/>
              <a:miter lim="800000"/>
              <a:headEnd/>
              <a:tailEnd/>
            </a:ln>
          </p:spPr>
          <p:txBody>
            <a:bodyPr wrap="none">
              <a:spAutoFit/>
            </a:bodyPr>
            <a:lstStyle/>
            <a:p>
              <a:r>
                <a:rPr lang="en-US" sz="1600" dirty="0" err="1" smtClean="0">
                  <a:solidFill>
                    <a:srgbClr val="FF0000"/>
                  </a:solidFill>
                </a:rPr>
                <a:t>p</a:t>
              </a:r>
              <a:endParaRPr lang="en-US" sz="1600" dirty="0">
                <a:solidFill>
                  <a:srgbClr val="FF0000"/>
                </a:solidFill>
              </a:endParaRPr>
            </a:p>
          </p:txBody>
        </p:sp>
        <p:sp>
          <p:nvSpPr>
            <p:cNvPr id="6205" name="TextBox 89"/>
            <p:cNvSpPr txBox="1">
              <a:spLocks noChangeArrowheads="1"/>
            </p:cNvSpPr>
            <p:nvPr/>
          </p:nvSpPr>
          <p:spPr bwMode="auto">
            <a:xfrm>
              <a:off x="1627694" y="1993437"/>
              <a:ext cx="298800" cy="338747"/>
            </a:xfrm>
            <a:prstGeom prst="rect">
              <a:avLst/>
            </a:prstGeom>
            <a:noFill/>
            <a:ln w="9525">
              <a:noFill/>
              <a:miter lim="800000"/>
              <a:headEnd/>
              <a:tailEnd/>
            </a:ln>
          </p:spPr>
          <p:txBody>
            <a:bodyPr wrap="none">
              <a:spAutoFit/>
            </a:bodyPr>
            <a:lstStyle/>
            <a:p>
              <a:r>
                <a:rPr lang="en-US" sz="1600" dirty="0" err="1" smtClean="0">
                  <a:solidFill>
                    <a:srgbClr val="FF0000"/>
                  </a:solidFill>
                </a:rPr>
                <a:t>p</a:t>
              </a:r>
              <a:endParaRPr lang="en-US" sz="1600" dirty="0">
                <a:solidFill>
                  <a:srgbClr val="FF0000"/>
                </a:solidFill>
              </a:endParaRPr>
            </a:p>
          </p:txBody>
        </p:sp>
        <p:sp>
          <p:nvSpPr>
            <p:cNvPr id="6206" name="TextBox 90"/>
            <p:cNvSpPr txBox="1">
              <a:spLocks noChangeArrowheads="1"/>
            </p:cNvSpPr>
            <p:nvPr/>
          </p:nvSpPr>
          <p:spPr bwMode="auto">
            <a:xfrm>
              <a:off x="1274665" y="1923888"/>
              <a:ext cx="298800" cy="338747"/>
            </a:xfrm>
            <a:prstGeom prst="rect">
              <a:avLst/>
            </a:prstGeom>
            <a:noFill/>
            <a:ln w="9525">
              <a:noFill/>
              <a:miter lim="800000"/>
              <a:headEnd/>
              <a:tailEnd/>
            </a:ln>
          </p:spPr>
          <p:txBody>
            <a:bodyPr wrap="none">
              <a:spAutoFit/>
            </a:bodyPr>
            <a:lstStyle/>
            <a:p>
              <a:r>
                <a:rPr lang="en-US" sz="1600" dirty="0" err="1" smtClean="0">
                  <a:solidFill>
                    <a:srgbClr val="FF0000"/>
                  </a:solidFill>
                </a:rPr>
                <a:t>p</a:t>
              </a:r>
              <a:endParaRPr lang="en-US" sz="1600" dirty="0">
                <a:solidFill>
                  <a:srgbClr val="FF0000"/>
                </a:solidFill>
              </a:endParaRPr>
            </a:p>
          </p:txBody>
        </p:sp>
        <p:sp>
          <p:nvSpPr>
            <p:cNvPr id="6207" name="TextBox 91"/>
            <p:cNvSpPr txBox="1">
              <a:spLocks noChangeArrowheads="1"/>
            </p:cNvSpPr>
            <p:nvPr/>
          </p:nvSpPr>
          <p:spPr bwMode="auto">
            <a:xfrm>
              <a:off x="1122255" y="1555097"/>
              <a:ext cx="298800" cy="338747"/>
            </a:xfrm>
            <a:prstGeom prst="rect">
              <a:avLst/>
            </a:prstGeom>
            <a:noFill/>
            <a:ln w="9525">
              <a:noFill/>
              <a:miter lim="800000"/>
              <a:headEnd/>
              <a:tailEnd/>
            </a:ln>
          </p:spPr>
          <p:txBody>
            <a:bodyPr wrap="none">
              <a:spAutoFit/>
            </a:bodyPr>
            <a:lstStyle/>
            <a:p>
              <a:r>
                <a:rPr lang="en-US" sz="1600" dirty="0" err="1" smtClean="0">
                  <a:solidFill>
                    <a:srgbClr val="FF0000"/>
                  </a:solidFill>
                </a:rPr>
                <a:t>p</a:t>
              </a:r>
              <a:endParaRPr lang="en-US" sz="1600" dirty="0">
                <a:solidFill>
                  <a:srgbClr val="FF0000"/>
                </a:solidFill>
              </a:endParaRPr>
            </a:p>
          </p:txBody>
        </p:sp>
      </p:grpSp>
      <p:grpSp>
        <p:nvGrpSpPr>
          <p:cNvPr id="6151" name="Group 103"/>
          <p:cNvGrpSpPr>
            <a:grpSpLocks/>
          </p:cNvGrpSpPr>
          <p:nvPr/>
        </p:nvGrpSpPr>
        <p:grpSpPr bwMode="auto">
          <a:xfrm>
            <a:off x="2243138" y="2660649"/>
            <a:ext cx="2187575" cy="1186223"/>
            <a:chOff x="1535444" y="3368027"/>
            <a:chExt cx="2186526" cy="1186192"/>
          </a:xfrm>
        </p:grpSpPr>
        <p:grpSp>
          <p:nvGrpSpPr>
            <p:cNvPr id="6154" name="Group 89"/>
            <p:cNvGrpSpPr>
              <a:grpSpLocks/>
            </p:cNvGrpSpPr>
            <p:nvPr/>
          </p:nvGrpSpPr>
          <p:grpSpPr bwMode="auto">
            <a:xfrm>
              <a:off x="1535444" y="3524999"/>
              <a:ext cx="2186526" cy="1004619"/>
              <a:chOff x="808309" y="4273910"/>
              <a:chExt cx="2342706" cy="1228960"/>
            </a:xfrm>
          </p:grpSpPr>
          <p:grpSp>
            <p:nvGrpSpPr>
              <p:cNvPr id="6163" name="Group 2"/>
              <p:cNvGrpSpPr>
                <a:grpSpLocks/>
              </p:cNvGrpSpPr>
              <p:nvPr/>
            </p:nvGrpSpPr>
            <p:grpSpPr bwMode="auto">
              <a:xfrm>
                <a:off x="808309" y="4273910"/>
                <a:ext cx="1190555" cy="1228960"/>
                <a:chOff x="7813" y="4359"/>
                <a:chExt cx="2124" cy="914"/>
              </a:xfrm>
            </p:grpSpPr>
            <p:cxnSp>
              <p:nvCxnSpPr>
                <p:cNvPr id="6182" name="AutoShape 19"/>
                <p:cNvCxnSpPr>
                  <a:cxnSpLocks noChangeShapeType="1"/>
                </p:cNvCxnSpPr>
                <p:nvPr/>
              </p:nvCxnSpPr>
              <p:spPr bwMode="auto">
                <a:xfrm>
                  <a:off x="7813" y="4793"/>
                  <a:ext cx="498" cy="0"/>
                </a:xfrm>
                <a:prstGeom prst="straightConnector1">
                  <a:avLst/>
                </a:prstGeom>
                <a:noFill/>
                <a:ln w="38100">
                  <a:solidFill>
                    <a:srgbClr val="000000"/>
                  </a:solidFill>
                  <a:round/>
                  <a:headEnd/>
                  <a:tailEnd/>
                </a:ln>
              </p:spPr>
            </p:cxnSp>
            <p:grpSp>
              <p:nvGrpSpPr>
                <p:cNvPr id="6183" name="Group 4"/>
                <p:cNvGrpSpPr>
                  <a:grpSpLocks/>
                </p:cNvGrpSpPr>
                <p:nvPr/>
              </p:nvGrpSpPr>
              <p:grpSpPr bwMode="auto">
                <a:xfrm>
                  <a:off x="8311" y="4359"/>
                  <a:ext cx="1128" cy="914"/>
                  <a:chOff x="8311" y="4359"/>
                  <a:chExt cx="1128" cy="914"/>
                </a:xfrm>
              </p:grpSpPr>
              <p:grpSp>
                <p:nvGrpSpPr>
                  <p:cNvPr id="6185" name="Group 16"/>
                  <p:cNvGrpSpPr>
                    <a:grpSpLocks/>
                  </p:cNvGrpSpPr>
                  <p:nvPr/>
                </p:nvGrpSpPr>
                <p:grpSpPr bwMode="auto">
                  <a:xfrm>
                    <a:off x="8311" y="4359"/>
                    <a:ext cx="1128" cy="194"/>
                    <a:chOff x="7426" y="4341"/>
                    <a:chExt cx="1128" cy="194"/>
                  </a:xfrm>
                </p:grpSpPr>
                <p:cxnSp>
                  <p:nvCxnSpPr>
                    <p:cNvPr id="6197" name="AutoShape 18"/>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6198" name="Rectangle 17"/>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sz="1600"/>
                    </a:p>
                  </p:txBody>
                </p:sp>
              </p:grpSp>
              <p:grpSp>
                <p:nvGrpSpPr>
                  <p:cNvPr id="6186" name="Group 13"/>
                  <p:cNvGrpSpPr>
                    <a:grpSpLocks/>
                  </p:cNvGrpSpPr>
                  <p:nvPr/>
                </p:nvGrpSpPr>
                <p:grpSpPr bwMode="auto">
                  <a:xfrm>
                    <a:off x="8311" y="4599"/>
                    <a:ext cx="1128" cy="194"/>
                    <a:chOff x="7426" y="4341"/>
                    <a:chExt cx="1128" cy="194"/>
                  </a:xfrm>
                </p:grpSpPr>
                <p:cxnSp>
                  <p:nvCxnSpPr>
                    <p:cNvPr id="6195" name="AutoShape 15"/>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6196" name="Rectangle 14"/>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sz="1600"/>
                    </a:p>
                  </p:txBody>
                </p:sp>
              </p:grpSp>
              <p:grpSp>
                <p:nvGrpSpPr>
                  <p:cNvPr id="6187" name="Group 10"/>
                  <p:cNvGrpSpPr>
                    <a:grpSpLocks/>
                  </p:cNvGrpSpPr>
                  <p:nvPr/>
                </p:nvGrpSpPr>
                <p:grpSpPr bwMode="auto">
                  <a:xfrm>
                    <a:off x="8311" y="4839"/>
                    <a:ext cx="1128" cy="194"/>
                    <a:chOff x="7426" y="4341"/>
                    <a:chExt cx="1128" cy="194"/>
                  </a:xfrm>
                </p:grpSpPr>
                <p:cxnSp>
                  <p:nvCxnSpPr>
                    <p:cNvPr id="6193" name="AutoShape 12"/>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6194" name="Rectangle 11"/>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sz="1600"/>
                    </a:p>
                  </p:txBody>
                </p:sp>
              </p:grpSp>
              <p:grpSp>
                <p:nvGrpSpPr>
                  <p:cNvPr id="6188" name="Group 7"/>
                  <p:cNvGrpSpPr>
                    <a:grpSpLocks/>
                  </p:cNvGrpSpPr>
                  <p:nvPr/>
                </p:nvGrpSpPr>
                <p:grpSpPr bwMode="auto">
                  <a:xfrm>
                    <a:off x="8311" y="5079"/>
                    <a:ext cx="1128" cy="194"/>
                    <a:chOff x="7426" y="4341"/>
                    <a:chExt cx="1128" cy="194"/>
                  </a:xfrm>
                </p:grpSpPr>
                <p:cxnSp>
                  <p:nvCxnSpPr>
                    <p:cNvPr id="6191" name="AutoShape 9"/>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6192" name="Rectangle 8"/>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sz="1600"/>
                    </a:p>
                  </p:txBody>
                </p:sp>
              </p:grpSp>
              <p:cxnSp>
                <p:nvCxnSpPr>
                  <p:cNvPr id="6189" name="AutoShape 6"/>
                  <p:cNvCxnSpPr>
                    <a:cxnSpLocks noChangeShapeType="1"/>
                  </p:cNvCxnSpPr>
                  <p:nvPr/>
                </p:nvCxnSpPr>
                <p:spPr bwMode="auto">
                  <a:xfrm>
                    <a:off x="8311" y="4456"/>
                    <a:ext cx="0" cy="720"/>
                  </a:xfrm>
                  <a:prstGeom prst="straightConnector1">
                    <a:avLst/>
                  </a:prstGeom>
                  <a:noFill/>
                  <a:ln w="38100">
                    <a:solidFill>
                      <a:srgbClr val="000000"/>
                    </a:solidFill>
                    <a:round/>
                    <a:headEnd/>
                    <a:tailEnd/>
                  </a:ln>
                </p:spPr>
              </p:cxnSp>
              <p:cxnSp>
                <p:nvCxnSpPr>
                  <p:cNvPr id="6190" name="AutoShape 5"/>
                  <p:cNvCxnSpPr>
                    <a:cxnSpLocks noChangeShapeType="1"/>
                  </p:cNvCxnSpPr>
                  <p:nvPr/>
                </p:nvCxnSpPr>
                <p:spPr bwMode="auto">
                  <a:xfrm>
                    <a:off x="9431" y="4465"/>
                    <a:ext cx="0" cy="720"/>
                  </a:xfrm>
                  <a:prstGeom prst="straightConnector1">
                    <a:avLst/>
                  </a:prstGeom>
                  <a:noFill/>
                  <a:ln w="38100">
                    <a:solidFill>
                      <a:srgbClr val="000000"/>
                    </a:solidFill>
                    <a:round/>
                    <a:headEnd/>
                    <a:tailEnd/>
                  </a:ln>
                </p:spPr>
              </p:cxnSp>
            </p:grpSp>
            <p:cxnSp>
              <p:nvCxnSpPr>
                <p:cNvPr id="6184" name="AutoShape 3"/>
                <p:cNvCxnSpPr>
                  <a:cxnSpLocks noChangeShapeType="1"/>
                </p:cNvCxnSpPr>
                <p:nvPr/>
              </p:nvCxnSpPr>
              <p:spPr bwMode="auto">
                <a:xfrm>
                  <a:off x="9439" y="4793"/>
                  <a:ext cx="498" cy="0"/>
                </a:xfrm>
                <a:prstGeom prst="straightConnector1">
                  <a:avLst/>
                </a:prstGeom>
                <a:noFill/>
                <a:ln w="38100">
                  <a:solidFill>
                    <a:srgbClr val="000000"/>
                  </a:solidFill>
                  <a:round/>
                  <a:headEnd/>
                  <a:tailEnd/>
                </a:ln>
              </p:spPr>
            </p:cxnSp>
          </p:grpSp>
          <p:grpSp>
            <p:nvGrpSpPr>
              <p:cNvPr id="6164" name="Group 2"/>
              <p:cNvGrpSpPr>
                <a:grpSpLocks/>
              </p:cNvGrpSpPr>
              <p:nvPr/>
            </p:nvGrpSpPr>
            <p:grpSpPr bwMode="auto">
              <a:xfrm>
                <a:off x="1960460" y="4273910"/>
                <a:ext cx="1190555" cy="1228960"/>
                <a:chOff x="7813" y="4359"/>
                <a:chExt cx="2124" cy="914"/>
              </a:xfrm>
            </p:grpSpPr>
            <p:cxnSp>
              <p:nvCxnSpPr>
                <p:cNvPr id="6165" name="AutoShape 19"/>
                <p:cNvCxnSpPr>
                  <a:cxnSpLocks noChangeShapeType="1"/>
                </p:cNvCxnSpPr>
                <p:nvPr/>
              </p:nvCxnSpPr>
              <p:spPr bwMode="auto">
                <a:xfrm>
                  <a:off x="7813" y="4793"/>
                  <a:ext cx="498" cy="0"/>
                </a:xfrm>
                <a:prstGeom prst="straightConnector1">
                  <a:avLst/>
                </a:prstGeom>
                <a:noFill/>
                <a:ln w="38100">
                  <a:solidFill>
                    <a:srgbClr val="000000"/>
                  </a:solidFill>
                  <a:round/>
                  <a:headEnd/>
                  <a:tailEnd/>
                </a:ln>
              </p:spPr>
            </p:cxnSp>
            <p:grpSp>
              <p:nvGrpSpPr>
                <p:cNvPr id="6166" name="Group 4"/>
                <p:cNvGrpSpPr>
                  <a:grpSpLocks/>
                </p:cNvGrpSpPr>
                <p:nvPr/>
              </p:nvGrpSpPr>
              <p:grpSpPr bwMode="auto">
                <a:xfrm>
                  <a:off x="8311" y="4359"/>
                  <a:ext cx="1128" cy="914"/>
                  <a:chOff x="8311" y="4359"/>
                  <a:chExt cx="1128" cy="914"/>
                </a:xfrm>
              </p:grpSpPr>
              <p:grpSp>
                <p:nvGrpSpPr>
                  <p:cNvPr id="6168" name="Group 16"/>
                  <p:cNvGrpSpPr>
                    <a:grpSpLocks/>
                  </p:cNvGrpSpPr>
                  <p:nvPr/>
                </p:nvGrpSpPr>
                <p:grpSpPr bwMode="auto">
                  <a:xfrm>
                    <a:off x="8311" y="4359"/>
                    <a:ext cx="1128" cy="194"/>
                    <a:chOff x="7426" y="4341"/>
                    <a:chExt cx="1128" cy="194"/>
                  </a:xfrm>
                </p:grpSpPr>
                <p:cxnSp>
                  <p:nvCxnSpPr>
                    <p:cNvPr id="6180" name="AutoShape 18"/>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6181" name="Rectangle 17"/>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sz="1600"/>
                    </a:p>
                  </p:txBody>
                </p:sp>
              </p:grpSp>
              <p:grpSp>
                <p:nvGrpSpPr>
                  <p:cNvPr id="6169" name="Group 13"/>
                  <p:cNvGrpSpPr>
                    <a:grpSpLocks/>
                  </p:cNvGrpSpPr>
                  <p:nvPr/>
                </p:nvGrpSpPr>
                <p:grpSpPr bwMode="auto">
                  <a:xfrm>
                    <a:off x="8311" y="4599"/>
                    <a:ext cx="1128" cy="194"/>
                    <a:chOff x="7426" y="4341"/>
                    <a:chExt cx="1128" cy="194"/>
                  </a:xfrm>
                </p:grpSpPr>
                <p:cxnSp>
                  <p:nvCxnSpPr>
                    <p:cNvPr id="6178" name="AutoShape 15"/>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6179" name="Rectangle 14"/>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sz="1600"/>
                    </a:p>
                  </p:txBody>
                </p:sp>
              </p:grpSp>
              <p:grpSp>
                <p:nvGrpSpPr>
                  <p:cNvPr id="6170" name="Group 10"/>
                  <p:cNvGrpSpPr>
                    <a:grpSpLocks/>
                  </p:cNvGrpSpPr>
                  <p:nvPr/>
                </p:nvGrpSpPr>
                <p:grpSpPr bwMode="auto">
                  <a:xfrm>
                    <a:off x="8311" y="4839"/>
                    <a:ext cx="1128" cy="194"/>
                    <a:chOff x="7426" y="4341"/>
                    <a:chExt cx="1128" cy="194"/>
                  </a:xfrm>
                </p:grpSpPr>
                <p:cxnSp>
                  <p:nvCxnSpPr>
                    <p:cNvPr id="6176" name="AutoShape 12"/>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6177" name="Rectangle 11"/>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sz="1600"/>
                    </a:p>
                  </p:txBody>
                </p:sp>
              </p:grpSp>
              <p:grpSp>
                <p:nvGrpSpPr>
                  <p:cNvPr id="6171" name="Group 7"/>
                  <p:cNvGrpSpPr>
                    <a:grpSpLocks/>
                  </p:cNvGrpSpPr>
                  <p:nvPr/>
                </p:nvGrpSpPr>
                <p:grpSpPr bwMode="auto">
                  <a:xfrm>
                    <a:off x="8311" y="5079"/>
                    <a:ext cx="1128" cy="194"/>
                    <a:chOff x="7426" y="4341"/>
                    <a:chExt cx="1128" cy="194"/>
                  </a:xfrm>
                </p:grpSpPr>
                <p:cxnSp>
                  <p:nvCxnSpPr>
                    <p:cNvPr id="6174" name="AutoShape 9"/>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6175" name="Rectangle 8"/>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sz="1600"/>
                    </a:p>
                  </p:txBody>
                </p:sp>
              </p:grpSp>
              <p:cxnSp>
                <p:nvCxnSpPr>
                  <p:cNvPr id="6172" name="AutoShape 6"/>
                  <p:cNvCxnSpPr>
                    <a:cxnSpLocks noChangeShapeType="1"/>
                  </p:cNvCxnSpPr>
                  <p:nvPr/>
                </p:nvCxnSpPr>
                <p:spPr bwMode="auto">
                  <a:xfrm>
                    <a:off x="8311" y="4456"/>
                    <a:ext cx="0" cy="720"/>
                  </a:xfrm>
                  <a:prstGeom prst="straightConnector1">
                    <a:avLst/>
                  </a:prstGeom>
                  <a:noFill/>
                  <a:ln w="38100">
                    <a:solidFill>
                      <a:srgbClr val="000000"/>
                    </a:solidFill>
                    <a:round/>
                    <a:headEnd/>
                    <a:tailEnd/>
                  </a:ln>
                </p:spPr>
              </p:cxnSp>
              <p:cxnSp>
                <p:nvCxnSpPr>
                  <p:cNvPr id="6173" name="AutoShape 5"/>
                  <p:cNvCxnSpPr>
                    <a:cxnSpLocks noChangeShapeType="1"/>
                  </p:cNvCxnSpPr>
                  <p:nvPr/>
                </p:nvCxnSpPr>
                <p:spPr bwMode="auto">
                  <a:xfrm>
                    <a:off x="9431" y="4465"/>
                    <a:ext cx="0" cy="720"/>
                  </a:xfrm>
                  <a:prstGeom prst="straightConnector1">
                    <a:avLst/>
                  </a:prstGeom>
                  <a:noFill/>
                  <a:ln w="38100">
                    <a:solidFill>
                      <a:srgbClr val="000000"/>
                    </a:solidFill>
                    <a:round/>
                    <a:headEnd/>
                    <a:tailEnd/>
                  </a:ln>
                </p:spPr>
              </p:cxnSp>
            </p:grpSp>
            <p:cxnSp>
              <p:nvCxnSpPr>
                <p:cNvPr id="6167" name="AutoShape 3"/>
                <p:cNvCxnSpPr>
                  <a:cxnSpLocks noChangeShapeType="1"/>
                </p:cNvCxnSpPr>
                <p:nvPr/>
              </p:nvCxnSpPr>
              <p:spPr bwMode="auto">
                <a:xfrm>
                  <a:off x="9439" y="4793"/>
                  <a:ext cx="498" cy="0"/>
                </a:xfrm>
                <a:prstGeom prst="straightConnector1">
                  <a:avLst/>
                </a:prstGeom>
                <a:noFill/>
                <a:ln w="38100">
                  <a:solidFill>
                    <a:srgbClr val="000000"/>
                  </a:solidFill>
                  <a:round/>
                  <a:headEnd/>
                  <a:tailEnd/>
                </a:ln>
              </p:spPr>
            </p:cxnSp>
          </p:grpSp>
        </p:grpSp>
        <p:sp>
          <p:nvSpPr>
            <p:cNvPr id="6155" name="TextBox 94"/>
            <p:cNvSpPr txBox="1">
              <a:spLocks noChangeArrowheads="1"/>
            </p:cNvSpPr>
            <p:nvPr/>
          </p:nvSpPr>
          <p:spPr bwMode="auto">
            <a:xfrm>
              <a:off x="1950379" y="3368027"/>
              <a:ext cx="298637" cy="338545"/>
            </a:xfrm>
            <a:prstGeom prst="rect">
              <a:avLst/>
            </a:prstGeom>
            <a:noFill/>
            <a:ln w="9525">
              <a:noFill/>
              <a:miter lim="800000"/>
              <a:headEnd/>
              <a:tailEnd/>
            </a:ln>
          </p:spPr>
          <p:txBody>
            <a:bodyPr wrap="none">
              <a:spAutoFit/>
            </a:bodyPr>
            <a:lstStyle/>
            <a:p>
              <a:r>
                <a:rPr lang="en-US" sz="1600" dirty="0">
                  <a:solidFill>
                    <a:srgbClr val="FF0000"/>
                  </a:solidFill>
                </a:rPr>
                <a:t>p</a:t>
              </a:r>
            </a:p>
          </p:txBody>
        </p:sp>
        <p:sp>
          <p:nvSpPr>
            <p:cNvPr id="6156" name="TextBox 95"/>
            <p:cNvSpPr txBox="1">
              <a:spLocks noChangeArrowheads="1"/>
            </p:cNvSpPr>
            <p:nvPr/>
          </p:nvSpPr>
          <p:spPr bwMode="auto">
            <a:xfrm>
              <a:off x="1950379" y="3681971"/>
              <a:ext cx="298637" cy="338545"/>
            </a:xfrm>
            <a:prstGeom prst="rect">
              <a:avLst/>
            </a:prstGeom>
            <a:noFill/>
            <a:ln w="9525">
              <a:noFill/>
              <a:miter lim="800000"/>
              <a:headEnd/>
              <a:tailEnd/>
            </a:ln>
          </p:spPr>
          <p:txBody>
            <a:bodyPr wrap="none">
              <a:spAutoFit/>
            </a:bodyPr>
            <a:lstStyle/>
            <a:p>
              <a:r>
                <a:rPr lang="en-US" sz="1600" dirty="0">
                  <a:solidFill>
                    <a:srgbClr val="FF0000"/>
                  </a:solidFill>
                </a:rPr>
                <a:t>p</a:t>
              </a:r>
            </a:p>
          </p:txBody>
        </p:sp>
        <p:sp>
          <p:nvSpPr>
            <p:cNvPr id="6157" name="TextBox 96"/>
            <p:cNvSpPr txBox="1">
              <a:spLocks noChangeArrowheads="1"/>
            </p:cNvSpPr>
            <p:nvPr/>
          </p:nvSpPr>
          <p:spPr bwMode="auto">
            <a:xfrm>
              <a:off x="1950379" y="3933125"/>
              <a:ext cx="298637" cy="338545"/>
            </a:xfrm>
            <a:prstGeom prst="rect">
              <a:avLst/>
            </a:prstGeom>
            <a:noFill/>
            <a:ln w="9525">
              <a:noFill/>
              <a:miter lim="800000"/>
              <a:headEnd/>
              <a:tailEnd/>
            </a:ln>
          </p:spPr>
          <p:txBody>
            <a:bodyPr wrap="none">
              <a:spAutoFit/>
            </a:bodyPr>
            <a:lstStyle/>
            <a:p>
              <a:r>
                <a:rPr lang="en-US" sz="1600" dirty="0" err="1">
                  <a:solidFill>
                    <a:srgbClr val="FF0000"/>
                  </a:solidFill>
                </a:rPr>
                <a:t>p</a:t>
              </a:r>
              <a:endParaRPr lang="en-US" sz="1600" dirty="0">
                <a:solidFill>
                  <a:srgbClr val="FF0000"/>
                </a:solidFill>
              </a:endParaRPr>
            </a:p>
          </p:txBody>
        </p:sp>
        <p:sp>
          <p:nvSpPr>
            <p:cNvPr id="6158" name="TextBox 97"/>
            <p:cNvSpPr txBox="1">
              <a:spLocks noChangeArrowheads="1"/>
            </p:cNvSpPr>
            <p:nvPr/>
          </p:nvSpPr>
          <p:spPr bwMode="auto">
            <a:xfrm>
              <a:off x="1950379" y="4215674"/>
              <a:ext cx="298637" cy="338545"/>
            </a:xfrm>
            <a:prstGeom prst="rect">
              <a:avLst/>
            </a:prstGeom>
            <a:noFill/>
            <a:ln w="9525">
              <a:noFill/>
              <a:miter lim="800000"/>
              <a:headEnd/>
              <a:tailEnd/>
            </a:ln>
          </p:spPr>
          <p:txBody>
            <a:bodyPr wrap="none">
              <a:spAutoFit/>
            </a:bodyPr>
            <a:lstStyle/>
            <a:p>
              <a:r>
                <a:rPr lang="en-US" sz="1600" dirty="0" err="1">
                  <a:solidFill>
                    <a:srgbClr val="FF0000"/>
                  </a:solidFill>
                </a:rPr>
                <a:t>p</a:t>
              </a:r>
              <a:endParaRPr lang="en-US" sz="1600" dirty="0">
                <a:solidFill>
                  <a:srgbClr val="FF0000"/>
                </a:solidFill>
              </a:endParaRPr>
            </a:p>
          </p:txBody>
        </p:sp>
        <p:sp>
          <p:nvSpPr>
            <p:cNvPr id="6159" name="TextBox 98"/>
            <p:cNvSpPr txBox="1">
              <a:spLocks noChangeArrowheads="1"/>
            </p:cNvSpPr>
            <p:nvPr/>
          </p:nvSpPr>
          <p:spPr bwMode="auto">
            <a:xfrm>
              <a:off x="3025719" y="4184281"/>
              <a:ext cx="298637" cy="338545"/>
            </a:xfrm>
            <a:prstGeom prst="rect">
              <a:avLst/>
            </a:prstGeom>
            <a:noFill/>
            <a:ln w="9525">
              <a:noFill/>
              <a:miter lim="800000"/>
              <a:headEnd/>
              <a:tailEnd/>
            </a:ln>
          </p:spPr>
          <p:txBody>
            <a:bodyPr wrap="none">
              <a:spAutoFit/>
            </a:bodyPr>
            <a:lstStyle/>
            <a:p>
              <a:r>
                <a:rPr lang="en-US" sz="1600" dirty="0" err="1">
                  <a:solidFill>
                    <a:srgbClr val="FF0000"/>
                  </a:solidFill>
                </a:rPr>
                <a:t>p</a:t>
              </a:r>
              <a:endParaRPr lang="en-US" sz="1600" dirty="0">
                <a:solidFill>
                  <a:srgbClr val="FF0000"/>
                </a:solidFill>
              </a:endParaRPr>
            </a:p>
          </p:txBody>
        </p:sp>
        <p:sp>
          <p:nvSpPr>
            <p:cNvPr id="6160" name="TextBox 99"/>
            <p:cNvSpPr txBox="1">
              <a:spLocks noChangeArrowheads="1"/>
            </p:cNvSpPr>
            <p:nvPr/>
          </p:nvSpPr>
          <p:spPr bwMode="auto">
            <a:xfrm>
              <a:off x="3025719" y="3913544"/>
              <a:ext cx="298637" cy="338545"/>
            </a:xfrm>
            <a:prstGeom prst="rect">
              <a:avLst/>
            </a:prstGeom>
            <a:noFill/>
            <a:ln w="9525">
              <a:noFill/>
              <a:miter lim="800000"/>
              <a:headEnd/>
              <a:tailEnd/>
            </a:ln>
          </p:spPr>
          <p:txBody>
            <a:bodyPr wrap="none">
              <a:spAutoFit/>
            </a:bodyPr>
            <a:lstStyle/>
            <a:p>
              <a:r>
                <a:rPr lang="en-US" sz="1600" dirty="0" err="1">
                  <a:solidFill>
                    <a:srgbClr val="FF0000"/>
                  </a:solidFill>
                </a:rPr>
                <a:t>p</a:t>
              </a:r>
              <a:endParaRPr lang="en-US" sz="1600" dirty="0">
                <a:solidFill>
                  <a:srgbClr val="FF0000"/>
                </a:solidFill>
              </a:endParaRPr>
            </a:p>
          </p:txBody>
        </p:sp>
        <p:sp>
          <p:nvSpPr>
            <p:cNvPr id="6161" name="TextBox 100"/>
            <p:cNvSpPr txBox="1">
              <a:spLocks noChangeArrowheads="1"/>
            </p:cNvSpPr>
            <p:nvPr/>
          </p:nvSpPr>
          <p:spPr bwMode="auto">
            <a:xfrm>
              <a:off x="3025719" y="3650577"/>
              <a:ext cx="298637" cy="338545"/>
            </a:xfrm>
            <a:prstGeom prst="rect">
              <a:avLst/>
            </a:prstGeom>
            <a:noFill/>
            <a:ln w="9525">
              <a:noFill/>
              <a:miter lim="800000"/>
              <a:headEnd/>
              <a:tailEnd/>
            </a:ln>
          </p:spPr>
          <p:txBody>
            <a:bodyPr wrap="none">
              <a:spAutoFit/>
            </a:bodyPr>
            <a:lstStyle/>
            <a:p>
              <a:r>
                <a:rPr lang="en-US" sz="1600" dirty="0" err="1">
                  <a:solidFill>
                    <a:srgbClr val="FF0000"/>
                  </a:solidFill>
                </a:rPr>
                <a:t>p</a:t>
              </a:r>
              <a:endParaRPr lang="en-US" sz="1600" dirty="0">
                <a:solidFill>
                  <a:srgbClr val="FF0000"/>
                </a:solidFill>
              </a:endParaRPr>
            </a:p>
          </p:txBody>
        </p:sp>
        <p:sp>
          <p:nvSpPr>
            <p:cNvPr id="6162" name="TextBox 101"/>
            <p:cNvSpPr txBox="1">
              <a:spLocks noChangeArrowheads="1"/>
            </p:cNvSpPr>
            <p:nvPr/>
          </p:nvSpPr>
          <p:spPr bwMode="auto">
            <a:xfrm>
              <a:off x="3025719" y="3399423"/>
              <a:ext cx="298637" cy="338545"/>
            </a:xfrm>
            <a:prstGeom prst="rect">
              <a:avLst/>
            </a:prstGeom>
            <a:noFill/>
            <a:ln w="9525">
              <a:noFill/>
              <a:miter lim="800000"/>
              <a:headEnd/>
              <a:tailEnd/>
            </a:ln>
          </p:spPr>
          <p:txBody>
            <a:bodyPr wrap="none">
              <a:spAutoFit/>
            </a:bodyPr>
            <a:lstStyle/>
            <a:p>
              <a:r>
                <a:rPr lang="en-US" sz="1600" dirty="0" err="1">
                  <a:solidFill>
                    <a:srgbClr val="FF0000"/>
                  </a:solidFill>
                </a:rPr>
                <a:t>p</a:t>
              </a:r>
              <a:endParaRPr lang="en-US" sz="1600" dirty="0">
                <a:solidFill>
                  <a:srgbClr val="FF0000"/>
                </a:solidFill>
              </a:endParaRPr>
            </a:p>
          </p:txBody>
        </p:sp>
      </p:grpSp>
      <p:graphicFrame>
        <p:nvGraphicFramePr>
          <p:cNvPr id="6146" name="Object 2"/>
          <p:cNvGraphicFramePr>
            <a:graphicFrameLocks noChangeAspect="1"/>
          </p:cNvGraphicFramePr>
          <p:nvPr/>
        </p:nvGraphicFramePr>
        <p:xfrm>
          <a:off x="1636713" y="4064000"/>
          <a:ext cx="5033962" cy="812800"/>
        </p:xfrm>
        <a:graphic>
          <a:graphicData uri="http://schemas.openxmlformats.org/presentationml/2006/ole">
            <p:oleObj spid="_x0000_s6167" name="Equation" r:id="rId4" imgW="2425700" imgH="393700" progId="Equation.3">
              <p:embed/>
            </p:oleObj>
          </a:graphicData>
        </a:graphic>
      </p:graphicFrame>
      <p:sp>
        <p:nvSpPr>
          <p:cNvPr id="6152" name="Content Placeholder 2"/>
          <p:cNvSpPr>
            <a:spLocks noGrp="1"/>
          </p:cNvSpPr>
          <p:nvPr>
            <p:ph idx="1"/>
          </p:nvPr>
        </p:nvSpPr>
        <p:spPr>
          <a:xfrm>
            <a:off x="1844675" y="4849813"/>
            <a:ext cx="5991225" cy="1689100"/>
          </a:xfrm>
        </p:spPr>
        <p:txBody>
          <a:bodyPr/>
          <a:lstStyle/>
          <a:p>
            <a:pPr>
              <a:buFontTx/>
              <a:buNone/>
            </a:pPr>
            <a:r>
              <a:rPr lang="en-US" sz="1800" dirty="0" err="1" smtClean="0"/>
              <a:t>m</a:t>
            </a:r>
            <a:r>
              <a:rPr lang="en-US" sz="1800" dirty="0" smtClean="0"/>
              <a:t>: the number of modules</a:t>
            </a:r>
          </a:p>
          <a:p>
            <a:pPr>
              <a:buFontTx/>
              <a:buNone/>
            </a:pPr>
            <a:r>
              <a:rPr lang="en-US" sz="1800" dirty="0" err="1" smtClean="0"/>
              <a:t>n</a:t>
            </a:r>
            <a:r>
              <a:rPr lang="en-US" sz="1800" dirty="0" smtClean="0"/>
              <a:t>: the number of links per essential gene (essential module)</a:t>
            </a:r>
          </a:p>
          <a:p>
            <a:pPr>
              <a:buFontTx/>
              <a:buNone/>
            </a:pPr>
            <a:r>
              <a:rPr lang="en-US" sz="1800" dirty="0" err="1" smtClean="0"/>
              <a:t>k</a:t>
            </a:r>
            <a:r>
              <a:rPr lang="en-US" sz="1800" dirty="0" smtClean="0"/>
              <a:t>: exponential decay rate (constant aging rate)</a:t>
            </a:r>
          </a:p>
          <a:p>
            <a:pPr>
              <a:buFontTx/>
              <a:buNone/>
            </a:pPr>
            <a:r>
              <a:rPr lang="en-US" sz="1800" dirty="0" err="1" smtClean="0"/>
              <a:t>p</a:t>
            </a:r>
            <a:r>
              <a:rPr lang="en-US" sz="1800" dirty="0" smtClean="0"/>
              <a:t>: the chance of a link to be active ( </a:t>
            </a:r>
            <a:r>
              <a:rPr lang="en-US" sz="1800" dirty="0" err="1" smtClean="0"/>
              <a:t>p</a:t>
            </a:r>
            <a:r>
              <a:rPr lang="en-US" sz="1800" dirty="0" smtClean="0"/>
              <a:t> =  </a:t>
            </a:r>
            <a:r>
              <a:rPr lang="en-US" sz="1800" dirty="0" err="1" smtClean="0"/>
              <a:t>avg</a:t>
            </a:r>
            <a:r>
              <a:rPr lang="en-US" sz="1800" dirty="0" smtClean="0"/>
              <a:t> </a:t>
            </a:r>
            <a:r>
              <a:rPr lang="en-US" sz="1800" dirty="0" err="1" smtClean="0"/>
              <a:t>func</a:t>
            </a:r>
            <a:r>
              <a:rPr lang="en-US" sz="1800" dirty="0" smtClean="0"/>
              <a:t> links/ </a:t>
            </a:r>
            <a:r>
              <a:rPr lang="en-US" sz="1800" dirty="0" err="1" smtClean="0"/>
              <a:t>n</a:t>
            </a:r>
            <a:r>
              <a:rPr lang="en-US" sz="1800" dirty="0" smtClean="0"/>
              <a:t>)</a:t>
            </a:r>
          </a:p>
          <a:p>
            <a:pPr>
              <a:buFontTx/>
              <a:buNone/>
            </a:pPr>
            <a:r>
              <a:rPr lang="en-US" sz="1800" dirty="0" err="1" smtClean="0"/>
              <a:t>c</a:t>
            </a:r>
            <a:r>
              <a:rPr lang="en-US" sz="1800" dirty="0" smtClean="0"/>
              <a:t>: a normalization constant</a:t>
            </a:r>
          </a:p>
        </p:txBody>
      </p:sp>
      <p:sp>
        <p:nvSpPr>
          <p:cNvPr id="91" name="AutoShape 11"/>
          <p:cNvSpPr>
            <a:spLocks noChangeArrowheads="1"/>
          </p:cNvSpPr>
          <p:nvPr/>
        </p:nvSpPr>
        <p:spPr bwMode="auto">
          <a:xfrm>
            <a:off x="4881563" y="971080"/>
            <a:ext cx="4262437" cy="461963"/>
          </a:xfrm>
          <a:prstGeom prst="roundRect">
            <a:avLst>
              <a:gd name="adj" fmla="val 16667"/>
            </a:avLst>
          </a:prstGeom>
          <a:solidFill>
            <a:schemeClr val="tx1"/>
          </a:solidFill>
          <a:ln w="38100">
            <a:solidFill>
              <a:schemeClr val="bg2"/>
            </a:solidFill>
            <a:round/>
            <a:headEnd/>
            <a:tailEnd/>
          </a:ln>
        </p:spPr>
        <p:txBody>
          <a:bodyPr anchor="ctr">
            <a:spAutoFit/>
          </a:bodyPr>
          <a:lstStyle/>
          <a:p>
            <a:pPr algn="l"/>
            <a:r>
              <a:rPr lang="en-US" sz="2000" b="0">
                <a:solidFill>
                  <a:schemeClr val="bg1"/>
                </a:solidFill>
              </a:rPr>
              <a:t>Gompertz Aging, i.e. Biological Aging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b="1" dirty="0" smtClean="0"/>
              <a:t>Prediction of the network model of cellular aging</a:t>
            </a:r>
            <a:endParaRPr lang="en-US" b="1" dirty="0" smtClean="0">
              <a:solidFill>
                <a:schemeClr val="bg2"/>
              </a:solidFill>
            </a:endParaRPr>
          </a:p>
        </p:txBody>
      </p:sp>
      <p:grpSp>
        <p:nvGrpSpPr>
          <p:cNvPr id="2" name="Group 11"/>
          <p:cNvGrpSpPr>
            <a:grpSpLocks/>
          </p:cNvGrpSpPr>
          <p:nvPr/>
        </p:nvGrpSpPr>
        <p:grpSpPr bwMode="auto">
          <a:xfrm>
            <a:off x="1576388" y="1609725"/>
            <a:ext cx="5627687" cy="3740150"/>
            <a:chOff x="261938" y="1484313"/>
            <a:chExt cx="5627687" cy="3740150"/>
          </a:xfrm>
        </p:grpSpPr>
        <p:grpSp>
          <p:nvGrpSpPr>
            <p:cNvPr id="3" name="Group 9"/>
            <p:cNvGrpSpPr>
              <a:grpSpLocks/>
            </p:cNvGrpSpPr>
            <p:nvPr/>
          </p:nvGrpSpPr>
          <p:grpSpPr bwMode="auto">
            <a:xfrm>
              <a:off x="261938" y="1484313"/>
              <a:ext cx="5627687" cy="3740150"/>
              <a:chOff x="427511" y="3051959"/>
              <a:chExt cx="2676525" cy="1619250"/>
            </a:xfrm>
          </p:grpSpPr>
          <p:pic>
            <p:nvPicPr>
              <p:cNvPr id="50183" name="Picture 7" descr="Gchange"/>
              <p:cNvPicPr>
                <a:picLocks noChangeAspect="1" noChangeArrowheads="1"/>
              </p:cNvPicPr>
              <p:nvPr/>
            </p:nvPicPr>
            <p:blipFill>
              <a:blip r:embed="rId3" cstate="print"/>
              <a:srcRect/>
              <a:stretch>
                <a:fillRect/>
              </a:stretch>
            </p:blipFill>
            <p:spPr bwMode="auto">
              <a:xfrm>
                <a:off x="427511" y="3051959"/>
                <a:ext cx="2676525" cy="1619250"/>
              </a:xfrm>
              <a:prstGeom prst="rect">
                <a:avLst/>
              </a:prstGeom>
              <a:noFill/>
              <a:ln w="9525">
                <a:noFill/>
                <a:miter lim="800000"/>
                <a:headEnd/>
                <a:tailEnd/>
              </a:ln>
            </p:spPr>
          </p:pic>
          <p:cxnSp>
            <p:nvCxnSpPr>
              <p:cNvPr id="50184" name="AutoShape 2"/>
              <p:cNvCxnSpPr>
                <a:cxnSpLocks noChangeShapeType="1"/>
              </p:cNvCxnSpPr>
              <p:nvPr/>
            </p:nvCxnSpPr>
            <p:spPr bwMode="auto">
              <a:xfrm flipH="1">
                <a:off x="1240661" y="3586669"/>
                <a:ext cx="183469" cy="142956"/>
              </a:xfrm>
              <a:prstGeom prst="straightConnector1">
                <a:avLst/>
              </a:prstGeom>
              <a:noFill/>
              <a:ln w="9525">
                <a:solidFill>
                  <a:srgbClr val="000000"/>
                </a:solidFill>
                <a:round/>
                <a:headEnd/>
                <a:tailEnd type="triangle" w="med" len="med"/>
              </a:ln>
            </p:spPr>
          </p:cxnSp>
          <p:sp>
            <p:nvSpPr>
              <p:cNvPr id="50185" name="Text Box 3"/>
              <p:cNvSpPr txBox="1">
                <a:spLocks noChangeArrowheads="1"/>
              </p:cNvSpPr>
              <p:nvPr/>
            </p:nvSpPr>
            <p:spPr bwMode="auto">
              <a:xfrm>
                <a:off x="783122" y="3794917"/>
                <a:ext cx="1016249" cy="147767"/>
              </a:xfrm>
              <a:prstGeom prst="rect">
                <a:avLst/>
              </a:prstGeom>
              <a:solidFill>
                <a:srgbClr val="FFFFFF"/>
              </a:solidFill>
              <a:ln w="9525">
                <a:solidFill>
                  <a:srgbClr val="FFFFFF"/>
                </a:solidFill>
                <a:miter lim="800000"/>
                <a:headEnd/>
                <a:tailEnd/>
              </a:ln>
            </p:spPr>
            <p:txBody>
              <a:bodyPr lIns="0" tIns="0" rIns="0" bIns="0"/>
              <a:lstStyle/>
              <a:p>
                <a:pPr eaLnBrk="0" hangingPunct="0"/>
                <a:endParaRPr lang="en-US">
                  <a:solidFill>
                    <a:schemeClr val="bg2"/>
                  </a:solidFill>
                </a:endParaRPr>
              </a:p>
            </p:txBody>
          </p:sp>
          <p:cxnSp>
            <p:nvCxnSpPr>
              <p:cNvPr id="50186" name="AutoShape 4"/>
              <p:cNvCxnSpPr>
                <a:cxnSpLocks noChangeShapeType="1"/>
              </p:cNvCxnSpPr>
              <p:nvPr/>
            </p:nvCxnSpPr>
            <p:spPr bwMode="auto">
              <a:xfrm flipV="1">
                <a:off x="1703485" y="3337871"/>
                <a:ext cx="212914" cy="63230"/>
              </a:xfrm>
              <a:prstGeom prst="straightConnector1">
                <a:avLst/>
              </a:prstGeom>
              <a:noFill/>
              <a:ln w="9525">
                <a:solidFill>
                  <a:srgbClr val="000000"/>
                </a:solidFill>
                <a:round/>
                <a:headEnd/>
                <a:tailEnd type="triangle" w="med" len="med"/>
              </a:ln>
            </p:spPr>
          </p:cxnSp>
        </p:grpSp>
        <p:sp>
          <p:nvSpPr>
            <p:cNvPr id="50181" name="TextBox 8"/>
            <p:cNvSpPr txBox="1">
              <a:spLocks noChangeArrowheads="1"/>
            </p:cNvSpPr>
            <p:nvPr/>
          </p:nvSpPr>
          <p:spPr bwMode="auto">
            <a:xfrm>
              <a:off x="3381445" y="1931205"/>
              <a:ext cx="2020681" cy="338554"/>
            </a:xfrm>
            <a:prstGeom prst="rect">
              <a:avLst/>
            </a:prstGeom>
            <a:noFill/>
            <a:ln w="9525">
              <a:noFill/>
              <a:miter lim="800000"/>
              <a:headEnd/>
              <a:tailEnd/>
            </a:ln>
          </p:spPr>
          <p:txBody>
            <a:bodyPr wrap="none">
              <a:spAutoFit/>
            </a:bodyPr>
            <a:lstStyle/>
            <a:p>
              <a:r>
                <a:rPr lang="en-US" sz="1600">
                  <a:solidFill>
                    <a:srgbClr val="FF0000"/>
                  </a:solidFill>
                </a:rPr>
                <a:t>Increased robustness</a:t>
              </a:r>
            </a:p>
          </p:txBody>
        </p:sp>
        <p:sp>
          <p:nvSpPr>
            <p:cNvPr id="50182" name="TextBox 9"/>
            <p:cNvSpPr txBox="1">
              <a:spLocks noChangeArrowheads="1"/>
            </p:cNvSpPr>
            <p:nvPr/>
          </p:nvSpPr>
          <p:spPr bwMode="auto">
            <a:xfrm>
              <a:off x="939490" y="3083355"/>
              <a:ext cx="2065565" cy="338554"/>
            </a:xfrm>
            <a:prstGeom prst="rect">
              <a:avLst/>
            </a:prstGeom>
            <a:noFill/>
            <a:ln w="9525">
              <a:noFill/>
              <a:miter lim="800000"/>
              <a:headEnd/>
              <a:tailEnd/>
            </a:ln>
          </p:spPr>
          <p:txBody>
            <a:bodyPr wrap="none">
              <a:spAutoFit/>
            </a:bodyPr>
            <a:lstStyle/>
            <a:p>
              <a:r>
                <a:rPr lang="en-US" sz="1600">
                  <a:solidFill>
                    <a:schemeClr val="bg1"/>
                  </a:solidFill>
                </a:rPr>
                <a:t>Decreased robustness</a:t>
              </a: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66725" y="241300"/>
            <a:ext cx="6848475" cy="1143000"/>
          </a:xfrm>
        </p:spPr>
        <p:txBody>
          <a:bodyPr/>
          <a:lstStyle/>
          <a:p>
            <a:r>
              <a:rPr lang="en-US" dirty="0" smtClean="0"/>
              <a:t>Which groups of people would pass-away at a faster rate, i.e., age faster?</a:t>
            </a:r>
            <a:endParaRPr lang="en-US" dirty="0"/>
          </a:p>
        </p:txBody>
      </p:sp>
      <p:sp>
        <p:nvSpPr>
          <p:cNvPr id="3" name="Content Placeholder 2"/>
          <p:cNvSpPr>
            <a:spLocks noGrp="1"/>
          </p:cNvSpPr>
          <p:nvPr>
            <p:ph idx="1"/>
          </p:nvPr>
        </p:nvSpPr>
        <p:spPr>
          <a:xfrm>
            <a:off x="2267700" y="1431940"/>
            <a:ext cx="5089525" cy="1220787"/>
          </a:xfrm>
        </p:spPr>
        <p:txBody>
          <a:bodyPr/>
          <a:lstStyle/>
          <a:p>
            <a:pPr>
              <a:buNone/>
            </a:pPr>
            <a:r>
              <a:rPr lang="en-US" dirty="0" smtClean="0"/>
              <a:t>1) Normal people</a:t>
            </a:r>
          </a:p>
          <a:p>
            <a:pPr>
              <a:buNone/>
            </a:pPr>
            <a:r>
              <a:rPr lang="en-US" dirty="0" smtClean="0"/>
              <a:t>2) Centenarians</a:t>
            </a:r>
          </a:p>
          <a:p>
            <a:endParaRPr lang="en-US" dirty="0"/>
          </a:p>
        </p:txBody>
      </p:sp>
      <p:sp>
        <p:nvSpPr>
          <p:cNvPr id="4" name="TextBox 3"/>
          <p:cNvSpPr txBox="1"/>
          <p:nvPr/>
        </p:nvSpPr>
        <p:spPr>
          <a:xfrm>
            <a:off x="654690" y="2776115"/>
            <a:ext cx="8192792" cy="954107"/>
          </a:xfrm>
          <a:prstGeom prst="rect">
            <a:avLst/>
          </a:prstGeom>
          <a:noFill/>
        </p:spPr>
        <p:txBody>
          <a:bodyPr wrap="none" rtlCol="0">
            <a:spAutoFit/>
          </a:bodyPr>
          <a:lstStyle/>
          <a:p>
            <a:pPr algn="l"/>
            <a:r>
              <a:rPr lang="en-US" b="0" dirty="0" smtClean="0">
                <a:solidFill>
                  <a:schemeClr val="bg2"/>
                </a:solidFill>
              </a:rPr>
              <a:t>Average lifespan of US citizens is 79 yr old.</a:t>
            </a:r>
          </a:p>
          <a:p>
            <a:r>
              <a:rPr lang="en-US" b="0" dirty="0" smtClean="0">
                <a:solidFill>
                  <a:schemeClr val="bg2"/>
                </a:solidFill>
              </a:rPr>
              <a:t>The current world’s oldest living person is 122.5 yr old.</a:t>
            </a:r>
            <a:endParaRPr lang="en-US" b="0" dirty="0">
              <a:solidFill>
                <a:schemeClr val="bg2"/>
              </a:solidFill>
            </a:endParaRPr>
          </a:p>
        </p:txBody>
      </p:sp>
      <p:sp>
        <p:nvSpPr>
          <p:cNvPr id="5" name="TextBox 4"/>
          <p:cNvSpPr txBox="1"/>
          <p:nvPr/>
        </p:nvSpPr>
        <p:spPr>
          <a:xfrm>
            <a:off x="2114080" y="4120290"/>
            <a:ext cx="6567255" cy="1384995"/>
          </a:xfrm>
          <a:prstGeom prst="rect">
            <a:avLst/>
          </a:prstGeom>
          <a:noFill/>
          <a:ln>
            <a:solidFill>
              <a:schemeClr val="bg1"/>
            </a:solidFill>
          </a:ln>
        </p:spPr>
        <p:txBody>
          <a:bodyPr wrap="square" rtlCol="0">
            <a:spAutoFit/>
          </a:bodyPr>
          <a:lstStyle/>
          <a:p>
            <a:pPr algn="l"/>
            <a:r>
              <a:rPr lang="en-US" dirty="0" smtClean="0">
                <a:solidFill>
                  <a:schemeClr val="bg2"/>
                </a:solidFill>
              </a:rPr>
              <a:t>It is counter-intuitive because colloquial usage of aging contains information for both Gompertz parameters.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3" name="Picture 12" descr="G_p20131006.tif"/>
          <p:cNvPicPr>
            <a:picLocks noChangeAspect="1"/>
          </p:cNvPicPr>
          <p:nvPr/>
        </p:nvPicPr>
        <p:blipFill>
          <a:blip r:embed="rId4"/>
          <a:stretch>
            <a:fillRect/>
          </a:stretch>
        </p:blipFill>
        <p:spPr>
          <a:xfrm>
            <a:off x="4800601" y="2064603"/>
            <a:ext cx="3657599" cy="3657600"/>
          </a:xfrm>
          <a:prstGeom prst="rect">
            <a:avLst/>
          </a:prstGeom>
        </p:spPr>
      </p:pic>
      <p:pic>
        <p:nvPicPr>
          <p:cNvPr id="12" name="Picture 11" descr="R_p20131006.tif"/>
          <p:cNvPicPr>
            <a:picLocks noChangeAspect="1"/>
          </p:cNvPicPr>
          <p:nvPr/>
        </p:nvPicPr>
        <p:blipFill>
          <a:blip r:embed="rId5"/>
          <a:stretch>
            <a:fillRect/>
          </a:stretch>
        </p:blipFill>
        <p:spPr>
          <a:xfrm>
            <a:off x="533400" y="2060138"/>
            <a:ext cx="3657600" cy="3657600"/>
          </a:xfrm>
          <a:prstGeom prst="rect">
            <a:avLst/>
          </a:prstGeom>
        </p:spPr>
      </p:pic>
      <p:graphicFrame>
        <p:nvGraphicFramePr>
          <p:cNvPr id="148484" name="Object 2"/>
          <p:cNvGraphicFramePr>
            <a:graphicFrameLocks noChangeAspect="1"/>
          </p:cNvGraphicFramePr>
          <p:nvPr>
            <p:extLst>
              <p:ext uri="{D42A27DB-BD31-4B8C-83A1-F6EECF244321}">
                <p14:mod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581169743"/>
              </p:ext>
            </p:extLst>
          </p:nvPr>
        </p:nvGraphicFramePr>
        <p:xfrm>
          <a:off x="990600" y="1226403"/>
          <a:ext cx="2773363" cy="933450"/>
        </p:xfrm>
        <a:graphic>
          <a:graphicData uri="http://schemas.openxmlformats.org/presentationml/2006/ole">
            <p:oleObj spid="_x0000_s576514" name="Equation" r:id="rId6" imgW="1333500" imgH="444500" progId="Equation.3">
              <p:embed/>
            </p:oleObj>
          </a:graphicData>
        </a:graphic>
      </p:graphicFrame>
      <p:sp>
        <p:nvSpPr>
          <p:cNvPr id="2" name="Title 1"/>
          <p:cNvSpPr>
            <a:spLocks noGrp="1"/>
          </p:cNvSpPr>
          <p:nvPr>
            <p:ph type="title"/>
          </p:nvPr>
        </p:nvSpPr>
        <p:spPr>
          <a:xfrm>
            <a:off x="304800" y="76200"/>
            <a:ext cx="8458200" cy="1143000"/>
          </a:xfrm>
        </p:spPr>
        <p:txBody>
          <a:bodyPr/>
          <a:lstStyle/>
          <a:p>
            <a:r>
              <a:rPr lang="en-US" b="1" dirty="0" smtClean="0"/>
              <a:t>Active number of interactions, </a:t>
            </a:r>
            <a:r>
              <a:rPr lang="en-US" b="1" dirty="0" err="1" smtClean="0"/>
              <a:t>np</a:t>
            </a:r>
            <a:r>
              <a:rPr lang="en-US" b="1" dirty="0" smtClean="0"/>
              <a:t>, influence R0 and G</a:t>
            </a:r>
            <a:endParaRPr lang="en-US" b="1" dirty="0"/>
          </a:p>
        </p:txBody>
      </p:sp>
      <p:graphicFrame>
        <p:nvGraphicFramePr>
          <p:cNvPr id="148490" name="Object 10"/>
          <p:cNvGraphicFramePr>
            <a:graphicFrameLocks noChangeAspect="1"/>
          </p:cNvGraphicFramePr>
          <p:nvPr/>
        </p:nvGraphicFramePr>
        <p:xfrm>
          <a:off x="5954580" y="1052653"/>
          <a:ext cx="1638300" cy="1193800"/>
        </p:xfrm>
        <a:graphic>
          <a:graphicData uri="http://schemas.openxmlformats.org/presentationml/2006/ole">
            <p:oleObj spid="_x0000_s576515" name="Equation" r:id="rId7" imgW="787400" imgH="571500" progId="Equation.3">
              <p:embed/>
            </p:oleObj>
          </a:graphicData>
        </a:graphic>
      </p:graphicFrame>
      <p:sp>
        <p:nvSpPr>
          <p:cNvPr id="8" name="TextBox 7"/>
          <p:cNvSpPr txBox="1"/>
          <p:nvPr/>
        </p:nvSpPr>
        <p:spPr>
          <a:xfrm>
            <a:off x="259709" y="3664803"/>
            <a:ext cx="502291" cy="369332"/>
          </a:xfrm>
          <a:prstGeom prst="rect">
            <a:avLst/>
          </a:prstGeom>
          <a:solidFill>
            <a:schemeClr val="tx1"/>
          </a:solidFill>
        </p:spPr>
        <p:txBody>
          <a:bodyPr wrap="square" lIns="0" tIns="0" rIns="0" bIns="0" rtlCol="0">
            <a:spAutoFit/>
          </a:bodyPr>
          <a:lstStyle/>
          <a:p>
            <a:r>
              <a:rPr lang="en-US" sz="2400" dirty="0" smtClean="0">
                <a:solidFill>
                  <a:schemeClr val="bg2"/>
                </a:solidFill>
              </a:rPr>
              <a:t>R</a:t>
            </a:r>
            <a:r>
              <a:rPr lang="en-US" sz="2400" baseline="-25000" dirty="0" smtClean="0">
                <a:solidFill>
                  <a:schemeClr val="bg2"/>
                </a:solidFill>
              </a:rPr>
              <a:t>0</a:t>
            </a:r>
            <a:endParaRPr lang="en-US" sz="2400" baseline="-25000" dirty="0">
              <a:solidFill>
                <a:schemeClr val="bg2"/>
              </a:solidFill>
            </a:endParaRPr>
          </a:p>
        </p:txBody>
      </p:sp>
      <p:sp>
        <p:nvSpPr>
          <p:cNvPr id="9" name="TextBox 8"/>
          <p:cNvSpPr txBox="1"/>
          <p:nvPr/>
        </p:nvSpPr>
        <p:spPr>
          <a:xfrm>
            <a:off x="2209800" y="5417403"/>
            <a:ext cx="304800" cy="830997"/>
          </a:xfrm>
          <a:prstGeom prst="rect">
            <a:avLst/>
          </a:prstGeom>
          <a:solidFill>
            <a:schemeClr val="tx1"/>
          </a:solidFill>
        </p:spPr>
        <p:txBody>
          <a:bodyPr wrap="square" rtlCol="0">
            <a:spAutoFit/>
          </a:bodyPr>
          <a:lstStyle/>
          <a:p>
            <a:r>
              <a:rPr lang="en-US" sz="2400" dirty="0" err="1" smtClean="0">
                <a:solidFill>
                  <a:schemeClr val="bg2"/>
                </a:solidFill>
              </a:rPr>
              <a:t>p</a:t>
            </a:r>
            <a:endParaRPr lang="en-US" sz="2400" dirty="0">
              <a:solidFill>
                <a:schemeClr val="bg2"/>
              </a:solidFill>
            </a:endParaRPr>
          </a:p>
        </p:txBody>
      </p:sp>
      <p:sp>
        <p:nvSpPr>
          <p:cNvPr id="10" name="TextBox 9"/>
          <p:cNvSpPr txBox="1"/>
          <p:nvPr/>
        </p:nvSpPr>
        <p:spPr>
          <a:xfrm>
            <a:off x="4419600" y="3660338"/>
            <a:ext cx="460860" cy="461665"/>
          </a:xfrm>
          <a:prstGeom prst="rect">
            <a:avLst/>
          </a:prstGeom>
          <a:solidFill>
            <a:schemeClr val="tx1"/>
          </a:solidFill>
        </p:spPr>
        <p:txBody>
          <a:bodyPr wrap="square" rtlCol="0">
            <a:spAutoFit/>
          </a:bodyPr>
          <a:lstStyle/>
          <a:p>
            <a:r>
              <a:rPr lang="en-US" sz="2400" dirty="0" smtClean="0">
                <a:solidFill>
                  <a:schemeClr val="bg2"/>
                </a:solidFill>
              </a:rPr>
              <a:t>G</a:t>
            </a:r>
            <a:endParaRPr lang="en-US" sz="2400" baseline="-25000" dirty="0">
              <a:solidFill>
                <a:schemeClr val="bg2"/>
              </a:solidFill>
            </a:endParaRPr>
          </a:p>
        </p:txBody>
      </p:sp>
      <p:sp>
        <p:nvSpPr>
          <p:cNvPr id="11" name="TextBox 10"/>
          <p:cNvSpPr txBox="1"/>
          <p:nvPr/>
        </p:nvSpPr>
        <p:spPr>
          <a:xfrm>
            <a:off x="6477000" y="5417403"/>
            <a:ext cx="366360" cy="461665"/>
          </a:xfrm>
          <a:prstGeom prst="rect">
            <a:avLst/>
          </a:prstGeom>
          <a:solidFill>
            <a:schemeClr val="tx1"/>
          </a:solidFill>
        </p:spPr>
        <p:txBody>
          <a:bodyPr wrap="square" rtlCol="0">
            <a:spAutoFit/>
          </a:bodyPr>
          <a:lstStyle/>
          <a:p>
            <a:r>
              <a:rPr lang="en-US" sz="2400" dirty="0" err="1" smtClean="0">
                <a:solidFill>
                  <a:schemeClr val="bg2"/>
                </a:solidFill>
              </a:rPr>
              <a:t>p</a:t>
            </a:r>
            <a:endParaRPr lang="en-US" sz="2400" dirty="0">
              <a:solidFill>
                <a:schemeClr val="bg2"/>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lnR-G_overlay_natural_n_simulated_lambda0.00286.tiff"/>
          <p:cNvPicPr>
            <a:picLocks noChangeAspect="1"/>
          </p:cNvPicPr>
          <p:nvPr/>
        </p:nvPicPr>
        <p:blipFill>
          <a:blip r:embed="rId3"/>
          <a:stretch>
            <a:fillRect/>
          </a:stretch>
        </p:blipFill>
        <p:spPr>
          <a:xfrm>
            <a:off x="838200" y="1828800"/>
            <a:ext cx="3657600" cy="3657600"/>
          </a:xfrm>
          <a:prstGeom prst="rect">
            <a:avLst/>
          </a:prstGeom>
        </p:spPr>
      </p:pic>
      <p:sp>
        <p:nvSpPr>
          <p:cNvPr id="2" name="Title 1"/>
          <p:cNvSpPr>
            <a:spLocks noGrp="1"/>
          </p:cNvSpPr>
          <p:nvPr>
            <p:ph type="title"/>
          </p:nvPr>
        </p:nvSpPr>
        <p:spPr>
          <a:xfrm>
            <a:off x="304800" y="228600"/>
            <a:ext cx="8220075" cy="977900"/>
          </a:xfrm>
        </p:spPr>
        <p:txBody>
          <a:bodyPr/>
          <a:lstStyle/>
          <a:p>
            <a:r>
              <a:rPr lang="en-US" dirty="0" smtClean="0"/>
              <a:t>Changes of network configuration can lead to</a:t>
            </a:r>
            <a:br>
              <a:rPr lang="en-US" dirty="0" smtClean="0"/>
            </a:br>
            <a:r>
              <a:rPr lang="en-US" dirty="0" smtClean="0"/>
              <a:t>the </a:t>
            </a:r>
            <a:r>
              <a:rPr lang="en-US" dirty="0" err="1" smtClean="0"/>
              <a:t>Strehler-Mildvan</a:t>
            </a:r>
            <a:r>
              <a:rPr lang="en-US" dirty="0" smtClean="0"/>
              <a:t> correlation.</a:t>
            </a:r>
            <a:endParaRPr lang="en-US" dirty="0"/>
          </a:p>
        </p:txBody>
      </p:sp>
      <p:graphicFrame>
        <p:nvGraphicFramePr>
          <p:cNvPr id="578563" name="Object 3"/>
          <p:cNvGraphicFramePr>
            <a:graphicFrameLocks noChangeAspect="1"/>
          </p:cNvGraphicFramePr>
          <p:nvPr/>
        </p:nvGraphicFramePr>
        <p:xfrm>
          <a:off x="2286000" y="2057400"/>
          <a:ext cx="1066800" cy="234752"/>
        </p:xfrm>
        <a:graphic>
          <a:graphicData uri="http://schemas.openxmlformats.org/presentationml/2006/ole">
            <p:oleObj spid="_x0000_s578563" name="Equation" r:id="rId4" imgW="635000" imgH="139700" progId="Equation.3">
              <p:embed/>
            </p:oleObj>
          </a:graphicData>
        </a:graphic>
      </p:graphicFrame>
      <p:sp>
        <p:nvSpPr>
          <p:cNvPr id="8" name="TextBox 7"/>
          <p:cNvSpPr txBox="1"/>
          <p:nvPr/>
        </p:nvSpPr>
        <p:spPr>
          <a:xfrm>
            <a:off x="1409615" y="1718846"/>
            <a:ext cx="2819399" cy="338554"/>
          </a:xfrm>
          <a:prstGeom prst="rect">
            <a:avLst/>
          </a:prstGeom>
          <a:noFill/>
        </p:spPr>
        <p:txBody>
          <a:bodyPr wrap="square" rtlCol="0">
            <a:spAutoFit/>
          </a:bodyPr>
          <a:lstStyle/>
          <a:p>
            <a:r>
              <a:rPr lang="en-US" sz="1600" dirty="0" smtClean="0">
                <a:solidFill>
                  <a:schemeClr val="bg2"/>
                </a:solidFill>
              </a:rPr>
              <a:t>Wild isolates</a:t>
            </a:r>
            <a:endParaRPr lang="en-US" sz="1600" dirty="0">
              <a:solidFill>
                <a:schemeClr val="bg2"/>
              </a:solidFill>
            </a:endParaRPr>
          </a:p>
        </p:txBody>
      </p:sp>
      <p:grpSp>
        <p:nvGrpSpPr>
          <p:cNvPr id="10" name="Group 9"/>
          <p:cNvGrpSpPr/>
          <p:nvPr/>
        </p:nvGrpSpPr>
        <p:grpSpPr>
          <a:xfrm>
            <a:off x="4572000" y="1718846"/>
            <a:ext cx="3657600" cy="3767554"/>
            <a:chOff x="4572000" y="1718846"/>
            <a:chExt cx="3657600" cy="3767554"/>
          </a:xfrm>
        </p:grpSpPr>
        <p:pic>
          <p:nvPicPr>
            <p:cNvPr id="6" name="Picture 5" descr="lnR-G_overlay_BYalpha_lambda1over400.tif"/>
            <p:cNvPicPr>
              <a:picLocks noChangeAspect="1"/>
            </p:cNvPicPr>
            <p:nvPr/>
          </p:nvPicPr>
          <p:blipFill>
            <a:blip r:embed="rId5"/>
            <a:stretch>
              <a:fillRect/>
            </a:stretch>
          </p:blipFill>
          <p:spPr>
            <a:xfrm>
              <a:off x="4572000" y="1828800"/>
              <a:ext cx="3657600" cy="3657600"/>
            </a:xfrm>
            <a:prstGeom prst="rect">
              <a:avLst/>
            </a:prstGeom>
          </p:spPr>
        </p:pic>
        <p:graphicFrame>
          <p:nvGraphicFramePr>
            <p:cNvPr id="7" name="Object 6"/>
            <p:cNvGraphicFramePr>
              <a:graphicFrameLocks noChangeAspect="1"/>
            </p:cNvGraphicFramePr>
            <p:nvPr/>
          </p:nvGraphicFramePr>
          <p:xfrm>
            <a:off x="5943600" y="2057400"/>
            <a:ext cx="1143001" cy="251460"/>
          </p:xfrm>
          <a:graphic>
            <a:graphicData uri="http://schemas.openxmlformats.org/presentationml/2006/ole">
              <p:oleObj spid="_x0000_s578562" name="Equation" r:id="rId6" imgW="635000" imgH="139700" progId="Equation.3">
                <p:embed/>
              </p:oleObj>
            </a:graphicData>
          </a:graphic>
        </p:graphicFrame>
        <p:sp>
          <p:nvSpPr>
            <p:cNvPr id="9" name="TextBox 8"/>
            <p:cNvSpPr txBox="1"/>
            <p:nvPr/>
          </p:nvSpPr>
          <p:spPr>
            <a:xfrm>
              <a:off x="5562600" y="1718846"/>
              <a:ext cx="1957387" cy="338554"/>
            </a:xfrm>
            <a:prstGeom prst="rect">
              <a:avLst/>
            </a:prstGeom>
            <a:noFill/>
          </p:spPr>
          <p:txBody>
            <a:bodyPr wrap="none" rtlCol="0">
              <a:spAutoFit/>
            </a:bodyPr>
            <a:lstStyle/>
            <a:p>
              <a:r>
                <a:rPr lang="en-US" sz="1600" dirty="0" smtClean="0">
                  <a:solidFill>
                    <a:schemeClr val="bg2"/>
                  </a:solidFill>
                </a:rPr>
                <a:t>Long-lived deletions</a:t>
              </a:r>
              <a:endParaRPr lang="en-US" sz="1600" dirty="0">
                <a:solidFill>
                  <a:schemeClr val="bg2"/>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Empirical evidences that support our network model.</a:t>
            </a:r>
            <a:endParaRPr lang="en-US" dirty="0"/>
          </a:p>
        </p:txBody>
      </p:sp>
      <p:sp>
        <p:nvSpPr>
          <p:cNvPr id="3" name="Content Placeholder 2"/>
          <p:cNvSpPr>
            <a:spLocks noGrp="1"/>
          </p:cNvSpPr>
          <p:nvPr>
            <p:ph idx="1"/>
          </p:nvPr>
        </p:nvSpPr>
        <p:spPr>
          <a:xfrm>
            <a:off x="1552575" y="1600200"/>
            <a:ext cx="6600825" cy="2286000"/>
          </a:xfrm>
        </p:spPr>
        <p:txBody>
          <a:bodyPr/>
          <a:lstStyle/>
          <a:p>
            <a:r>
              <a:rPr lang="en-US" dirty="0" smtClean="0"/>
              <a:t>Aging in diploid and haploid cells.</a:t>
            </a:r>
          </a:p>
          <a:p>
            <a:r>
              <a:rPr lang="en-US" dirty="0" smtClean="0"/>
              <a:t>Genomic instability</a:t>
            </a:r>
          </a:p>
          <a:p>
            <a:r>
              <a:rPr lang="en-US" dirty="0" smtClean="0"/>
              <a:t>Oxidative stress and lifespan.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3" name="Rectangle 3"/>
          <p:cNvSpPr>
            <a:spLocks noGrp="1" noChangeArrowheads="1"/>
          </p:cNvSpPr>
          <p:nvPr>
            <p:ph type="title"/>
          </p:nvPr>
        </p:nvSpPr>
        <p:spPr>
          <a:xfrm>
            <a:off x="379413" y="201613"/>
            <a:ext cx="9144000" cy="790575"/>
          </a:xfrm>
          <a:noFill/>
        </p:spPr>
        <p:txBody>
          <a:bodyPr lIns="0" tIns="0" rIns="0" bIns="0"/>
          <a:lstStyle/>
          <a:p>
            <a:r>
              <a:rPr lang="en-US" b="1" dirty="0" smtClean="0"/>
              <a:t>The quantitative definition of aging </a:t>
            </a:r>
          </a:p>
        </p:txBody>
      </p:sp>
      <p:sp>
        <p:nvSpPr>
          <p:cNvPr id="2054" name="Rectangle 4"/>
          <p:cNvSpPr>
            <a:spLocks noGrp="1" noChangeArrowheads="1"/>
          </p:cNvSpPr>
          <p:nvPr>
            <p:ph type="body" idx="1"/>
          </p:nvPr>
        </p:nvSpPr>
        <p:spPr>
          <a:xfrm>
            <a:off x="539475" y="3966670"/>
            <a:ext cx="6553200" cy="1840390"/>
          </a:xfrm>
        </p:spPr>
        <p:txBody>
          <a:bodyPr/>
          <a:lstStyle/>
          <a:p>
            <a:pPr lvl="1">
              <a:buFontTx/>
              <a:buNone/>
            </a:pPr>
            <a:r>
              <a:rPr lang="en-US" sz="3600" dirty="0" err="1" smtClean="0"/>
              <a:t>m</a:t>
            </a:r>
            <a:r>
              <a:rPr lang="en-US" sz="3600" dirty="0" smtClean="0"/>
              <a:t>: mortality rate</a:t>
            </a:r>
          </a:p>
          <a:p>
            <a:pPr lvl="1">
              <a:buFontTx/>
              <a:buNone/>
            </a:pPr>
            <a:r>
              <a:rPr lang="en-US" sz="3600" dirty="0" smtClean="0"/>
              <a:t>s:  viability or survivorship</a:t>
            </a:r>
          </a:p>
          <a:p>
            <a:pPr lvl="1">
              <a:buFontTx/>
              <a:buNone/>
            </a:pPr>
            <a:endParaRPr lang="en-US" sz="3600" dirty="0" smtClean="0"/>
          </a:p>
        </p:txBody>
      </p:sp>
      <p:sp>
        <p:nvSpPr>
          <p:cNvPr id="2055" name="Rectangle 5"/>
          <p:cNvSpPr>
            <a:spLocks noChangeArrowheads="1"/>
          </p:cNvSpPr>
          <p:nvPr/>
        </p:nvSpPr>
        <p:spPr bwMode="auto">
          <a:xfrm>
            <a:off x="0" y="3209925"/>
            <a:ext cx="9144000" cy="0"/>
          </a:xfrm>
          <a:prstGeom prst="rect">
            <a:avLst/>
          </a:prstGeom>
          <a:noFill/>
          <a:ln w="38100">
            <a:noFill/>
            <a:miter lim="800000"/>
            <a:headEnd/>
            <a:tailEnd/>
          </a:ln>
        </p:spPr>
        <p:txBody>
          <a:bodyPr wrap="none" anchor="ctr">
            <a:spAutoFit/>
          </a:bodyPr>
          <a:lstStyle/>
          <a:p>
            <a:endParaRPr lang="en-US"/>
          </a:p>
        </p:txBody>
      </p:sp>
      <p:graphicFrame>
        <p:nvGraphicFramePr>
          <p:cNvPr id="2050" name="Object 2"/>
          <p:cNvGraphicFramePr>
            <a:graphicFrameLocks noChangeAspect="1"/>
          </p:cNvGraphicFramePr>
          <p:nvPr/>
        </p:nvGraphicFramePr>
        <p:xfrm>
          <a:off x="990600" y="2257425"/>
          <a:ext cx="3451225" cy="1135063"/>
        </p:xfrm>
        <a:graphic>
          <a:graphicData uri="http://schemas.openxmlformats.org/presentationml/2006/ole">
            <p:oleObj spid="_x0000_s289812" name="Equation" r:id="rId4" imgW="1003300" imgH="355600" progId="Equation.3">
              <p:embed/>
            </p:oleObj>
          </a:graphicData>
        </a:graphic>
      </p:graphicFrame>
      <p:sp>
        <p:nvSpPr>
          <p:cNvPr id="7" name="TextBox 6"/>
          <p:cNvSpPr txBox="1"/>
          <p:nvPr/>
        </p:nvSpPr>
        <p:spPr>
          <a:xfrm>
            <a:off x="2344510" y="1278320"/>
            <a:ext cx="6495561" cy="523220"/>
          </a:xfrm>
          <a:prstGeom prst="rect">
            <a:avLst/>
          </a:prstGeom>
          <a:noFill/>
          <a:ln w="3175" cap="rnd">
            <a:solidFill>
              <a:schemeClr val="tx1"/>
            </a:solidFill>
          </a:ln>
        </p:spPr>
        <p:txBody>
          <a:bodyPr wrap="none" rtlCol="0">
            <a:spAutoFit/>
          </a:bodyPr>
          <a:lstStyle/>
          <a:p>
            <a:r>
              <a:rPr lang="en-US" dirty="0" smtClean="0">
                <a:solidFill>
                  <a:schemeClr val="accent3">
                    <a:lumMod val="50000"/>
                  </a:schemeClr>
                </a:solidFill>
              </a:rPr>
              <a:t>Aging = mortality rate increase over time</a:t>
            </a:r>
            <a:endParaRPr lang="en-US" dirty="0">
              <a:solidFill>
                <a:schemeClr val="accent3">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Robustness and the amount of molecules</a:t>
            </a:r>
            <a:endParaRPr lang="en-US" dirty="0"/>
          </a:p>
        </p:txBody>
      </p:sp>
      <p:sp>
        <p:nvSpPr>
          <p:cNvPr id="3" name="Content Placeholder 2"/>
          <p:cNvSpPr>
            <a:spLocks noGrp="1"/>
          </p:cNvSpPr>
          <p:nvPr>
            <p:ph idx="1"/>
          </p:nvPr>
        </p:nvSpPr>
        <p:spPr>
          <a:xfrm>
            <a:off x="762000" y="1676400"/>
            <a:ext cx="6448425" cy="3952875"/>
          </a:xfrm>
        </p:spPr>
        <p:txBody>
          <a:bodyPr/>
          <a:lstStyle/>
          <a:p>
            <a:r>
              <a:rPr lang="en-US" sz="1600" dirty="0" smtClean="0">
                <a:latin typeface="Arial"/>
                <a:ea typeface="SimSun"/>
                <a:cs typeface="Arial"/>
              </a:rPr>
              <a:t>Diploid cells are generally more robust than haploid cells. If we assume the number of molecules to perform a biological function follows a binomial distribution with a probability of </a:t>
            </a:r>
            <a:r>
              <a:rPr lang="en-US" sz="1600" dirty="0" err="1" smtClean="0">
                <a:latin typeface="Arial"/>
                <a:ea typeface="SimSun"/>
                <a:cs typeface="Arial"/>
              </a:rPr>
              <a:t>p</a:t>
            </a:r>
            <a:r>
              <a:rPr lang="en-US" sz="1600" dirty="0" smtClean="0">
                <a:latin typeface="Arial"/>
                <a:ea typeface="SimSun"/>
                <a:cs typeface="Arial"/>
              </a:rPr>
              <a:t> and are drawn from </a:t>
            </a:r>
            <a:r>
              <a:rPr lang="en-US" sz="1600" b="1" i="1" dirty="0" err="1" smtClean="0">
                <a:latin typeface="Arial"/>
                <a:ea typeface="SimSun"/>
                <a:cs typeface="Arial"/>
              </a:rPr>
              <a:t>n</a:t>
            </a:r>
            <a:r>
              <a:rPr lang="en-US" sz="1600" dirty="0" smtClean="0">
                <a:latin typeface="Arial"/>
                <a:ea typeface="SimSun"/>
                <a:cs typeface="Arial"/>
              </a:rPr>
              <a:t> number of molecules, coefficient of variation (CV) can be calculated from standard deviation divided by mean: .</a:t>
            </a:r>
          </a:p>
          <a:p>
            <a:endParaRPr lang="en-US" sz="1600" dirty="0" smtClean="0">
              <a:latin typeface="Arial"/>
              <a:ea typeface="SimSun"/>
              <a:cs typeface="Arial"/>
            </a:endParaRPr>
          </a:p>
          <a:p>
            <a:endParaRPr lang="en-US" sz="1600" dirty="0" smtClean="0">
              <a:latin typeface="Arial"/>
              <a:ea typeface="SimSun"/>
              <a:cs typeface="Arial"/>
            </a:endParaRPr>
          </a:p>
          <a:p>
            <a:r>
              <a:rPr lang="en-US" sz="1600" dirty="0" smtClean="0">
                <a:latin typeface="Arial"/>
                <a:ea typeface="SimSun"/>
                <a:cs typeface="Arial"/>
              </a:rPr>
              <a:t> Doubling the numbers of molecules should reduce noises by  and hence increase robustness, as argued by Schrödinger in 1944. Yeast protein expression noises in G1 phase are much lower in diploids than that of haploid cells. </a:t>
            </a:r>
            <a:r>
              <a:rPr lang="en-US" sz="1600" dirty="0" smtClean="0"/>
              <a:t> </a:t>
            </a:r>
            <a:endParaRPr lang="en-US" sz="1600" dirty="0"/>
          </a:p>
        </p:txBody>
      </p:sp>
      <p:graphicFrame>
        <p:nvGraphicFramePr>
          <p:cNvPr id="498690" name="Object 2"/>
          <p:cNvGraphicFramePr>
            <a:graphicFrameLocks noChangeAspect="1"/>
          </p:cNvGraphicFramePr>
          <p:nvPr/>
        </p:nvGraphicFramePr>
        <p:xfrm>
          <a:off x="1309687" y="3048000"/>
          <a:ext cx="5776913" cy="495300"/>
        </p:xfrm>
        <a:graphic>
          <a:graphicData uri="http://schemas.openxmlformats.org/presentationml/2006/ole">
            <p:oleObj spid="_x0000_s498693" name="Equation" r:id="rId3" imgW="2667000" imgH="228600" progId="Equation.3">
              <p:embed/>
            </p:oleObj>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sz="2000" smtClean="0"/>
              <a:t>Testing the model</a:t>
            </a:r>
            <a:r>
              <a:rPr lang="en-US" smtClean="0"/>
              <a:t>:</a:t>
            </a:r>
            <a:br>
              <a:rPr lang="en-US" smtClean="0"/>
            </a:br>
            <a:r>
              <a:rPr lang="en-US" smtClean="0"/>
              <a:t>                 Diploid cells age faster than haploid cells</a:t>
            </a:r>
          </a:p>
        </p:txBody>
      </p:sp>
      <p:graphicFrame>
        <p:nvGraphicFramePr>
          <p:cNvPr id="4" name="Table 3"/>
          <p:cNvGraphicFramePr>
            <a:graphicFrameLocks noGrp="1"/>
          </p:cNvGraphicFramePr>
          <p:nvPr/>
        </p:nvGraphicFramePr>
        <p:xfrm>
          <a:off x="693738" y="1431925"/>
          <a:ext cx="7527925" cy="3082927"/>
        </p:xfrm>
        <a:graphic>
          <a:graphicData uri="http://schemas.openxmlformats.org/drawingml/2006/table">
            <a:tbl>
              <a:tblPr/>
              <a:tblGrid>
                <a:gridCol w="4684712"/>
                <a:gridCol w="806450"/>
                <a:gridCol w="2036763"/>
              </a:tblGrid>
              <a:tr h="490538">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2"/>
                          </a:solidFill>
                          <a:effectLst/>
                          <a:latin typeface="Times New Roman" charset="0"/>
                          <a:ea typeface="宋体" charset="-122"/>
                        </a:rPr>
                        <a:t>Table </a:t>
                      </a:r>
                      <a:endParaRPr kumimoji="0" lang="en-US" sz="1400" b="0" i="0" u="none" strike="noStrike" cap="none" normalizeH="0" baseline="0" dirty="0" smtClean="0">
                        <a:ln>
                          <a:noFill/>
                        </a:ln>
                        <a:solidFill>
                          <a:schemeClr val="bg2"/>
                        </a:solidFill>
                        <a:effectLst/>
                        <a:latin typeface="Times New Roman" charset="0"/>
                        <a:ea typeface="宋体"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       Aging rate is faster in diploid BY4743 than in haploid strains based on nest model tests. </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r>
              <a:tr h="295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Models</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    lnL</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H0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-952.7</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H1</a:t>
                      </a:r>
                      <a:r>
                        <a:rPr kumimoji="0" lang="en-US" sz="1400" b="0" i="0" u="none" strike="noStrike" cap="none" normalizeH="0" baseline="-25000" dirty="0" smtClean="0">
                          <a:ln>
                            <a:noFill/>
                          </a:ln>
                          <a:solidFill>
                            <a:schemeClr val="bg2"/>
                          </a:solidFill>
                          <a:effectLst/>
                          <a:latin typeface="Times New Roman" charset="0"/>
                          <a:ea typeface="宋体" charset="-122"/>
                        </a:rPr>
                        <a:t>g2</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-946.1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H1</a:t>
                      </a:r>
                      <a:r>
                        <a:rPr kumimoji="0" lang="en-US" sz="1400" b="0" i="0" u="none" strike="noStrike" cap="none" normalizeH="0" baseline="-25000" dirty="0" smtClean="0">
                          <a:ln>
                            <a:noFill/>
                          </a:ln>
                          <a:solidFill>
                            <a:schemeClr val="bg2"/>
                          </a:solidFill>
                          <a:effectLst/>
                          <a:latin typeface="Times New Roman" charset="0"/>
                          <a:ea typeface="宋体" charset="-122"/>
                        </a:rPr>
                        <a:t>i2</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  </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-939.4</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H2</a:t>
                      </a:r>
                      <a:r>
                        <a:rPr kumimoji="0" lang="en-US" sz="1400" b="0" i="0" u="none" strike="noStrike" cap="none" normalizeH="0" baseline="-25000" dirty="0" smtClean="0">
                          <a:ln>
                            <a:noFill/>
                          </a:ln>
                          <a:solidFill>
                            <a:schemeClr val="bg2"/>
                          </a:solidFill>
                          <a:effectLst/>
                          <a:latin typeface="Times New Roman" charset="0"/>
                          <a:ea typeface="宋体" charset="-122"/>
                        </a:rPr>
                        <a:t>ig2</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 </a:t>
                      </a:r>
                      <a:r>
                        <a:rPr kumimoji="0" lang="zh-CN"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-937.2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82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H3</a:t>
                      </a:r>
                      <a:r>
                        <a:rPr kumimoji="0" lang="en-US" sz="1400" b="0" i="0" u="none" strike="noStrike" cap="none" normalizeH="0" baseline="-25000" dirty="0" smtClean="0">
                          <a:ln>
                            <a:noFill/>
                          </a:ln>
                          <a:solidFill>
                            <a:schemeClr val="bg2"/>
                          </a:solidFill>
                          <a:effectLst/>
                          <a:latin typeface="Times New Roman" charset="0"/>
                          <a:ea typeface="宋体" charset="-122"/>
                        </a:rPr>
                        <a:t>i3ig2</a:t>
                      </a:r>
                      <a:r>
                        <a:rPr kumimoji="0" lang="en-US" sz="1400" b="0" i="0" u="none" strike="noStrike" cap="none" normalizeH="0" baseline="0" dirty="0" smtClean="0">
                          <a:ln>
                            <a:noFill/>
                          </a:ln>
                          <a:solidFill>
                            <a:schemeClr val="bg2"/>
                          </a:solidFill>
                          <a:effectLst/>
                          <a:latin typeface="Times New Roman" charset="0"/>
                          <a:ea typeface="宋体"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zh-CN"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-929.3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Best parsimonious model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p-value=3.6x10</a:t>
                      </a:r>
                      <a:r>
                        <a:rPr kumimoji="0" lang="en-US" sz="1400" b="0" i="0" u="none" strike="noStrike" cap="none" normalizeH="0" baseline="30000" smtClean="0">
                          <a:ln>
                            <a:noFill/>
                          </a:ln>
                          <a:solidFill>
                            <a:schemeClr val="bg2"/>
                          </a:solidFill>
                          <a:effectLst/>
                          <a:latin typeface="Times New Roman" charset="0"/>
                          <a:ea typeface="宋体" charset="-122"/>
                        </a:rPr>
                        <a:t>-10  </a:t>
                      </a:r>
                      <a:r>
                        <a:rPr kumimoji="0" lang="en-US" sz="1400" b="0" i="0" u="none" strike="noStrike" cap="none" normalizeH="0" baseline="0" smtClean="0">
                          <a:ln>
                            <a:noFill/>
                          </a:ln>
                          <a:solidFill>
                            <a:schemeClr val="bg2"/>
                          </a:solidFill>
                          <a:effectLst/>
                          <a:latin typeface="Times New Roman" charset="0"/>
                          <a:ea typeface="宋体" charset="-122"/>
                        </a:rPr>
                        <a:t>(chi-square, df=3)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bg2"/>
                          </a:solidFill>
                          <a:effectLst/>
                          <a:latin typeface="Times New Roman" charset="0"/>
                          <a:ea typeface="宋体" charset="-122"/>
                        </a:rPr>
                        <a:t>G</a:t>
                      </a:r>
                      <a:r>
                        <a:rPr kumimoji="0" lang="en-US" sz="1400" b="0" i="0" u="none" strike="noStrike" cap="none" normalizeH="0" baseline="-25000" smtClean="0">
                          <a:ln>
                            <a:noFill/>
                          </a:ln>
                          <a:solidFill>
                            <a:schemeClr val="bg2"/>
                          </a:solidFill>
                          <a:effectLst/>
                          <a:latin typeface="Times New Roman" charset="0"/>
                          <a:ea typeface="宋体" charset="-122"/>
                        </a:rPr>
                        <a:t>BY4741</a:t>
                      </a:r>
                      <a:r>
                        <a:rPr kumimoji="0" lang="en-US" sz="1400" b="0" i="0" u="none" strike="noStrike" cap="none" normalizeH="0" baseline="0" smtClean="0">
                          <a:ln>
                            <a:noFill/>
                          </a:ln>
                          <a:solidFill>
                            <a:schemeClr val="bg2"/>
                          </a:solidFill>
                          <a:effectLst/>
                          <a:latin typeface="Times New Roman" charset="0"/>
                          <a:ea typeface="宋体" charset="-122"/>
                        </a:rPr>
                        <a:t>= </a:t>
                      </a:r>
                      <a:r>
                        <a:rPr kumimoji="0" lang="en-US" sz="1400" b="0" i="1" u="none" strike="noStrike" cap="none" normalizeH="0" baseline="0" smtClean="0">
                          <a:ln>
                            <a:noFill/>
                          </a:ln>
                          <a:solidFill>
                            <a:schemeClr val="bg2"/>
                          </a:solidFill>
                          <a:effectLst/>
                          <a:latin typeface="Times New Roman" charset="0"/>
                          <a:ea typeface="宋体" charset="-122"/>
                        </a:rPr>
                        <a:t>G</a:t>
                      </a:r>
                      <a:r>
                        <a:rPr kumimoji="0" lang="en-US" sz="1400" b="0" i="0" u="none" strike="noStrike" cap="none" normalizeH="0" baseline="-25000" smtClean="0">
                          <a:ln>
                            <a:noFill/>
                          </a:ln>
                          <a:solidFill>
                            <a:schemeClr val="bg2"/>
                          </a:solidFill>
                          <a:effectLst/>
                          <a:latin typeface="Times New Roman" charset="0"/>
                          <a:ea typeface="宋体" charset="-122"/>
                        </a:rPr>
                        <a:t>BY4742</a:t>
                      </a:r>
                      <a:r>
                        <a:rPr kumimoji="0" lang="en-US" sz="1400" b="0" i="0" u="none" strike="noStrike" cap="none" normalizeH="0" baseline="0" smtClean="0">
                          <a:ln>
                            <a:noFill/>
                          </a:ln>
                          <a:solidFill>
                            <a:schemeClr val="bg2"/>
                          </a:solidFill>
                          <a:effectLst/>
                          <a:latin typeface="Times New Roman" charset="0"/>
                          <a:ea typeface="宋体" charset="-122"/>
                        </a:rPr>
                        <a:t> = 0.0653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bg2"/>
                          </a:solidFill>
                          <a:effectLst/>
                          <a:latin typeface="Times New Roman" charset="0"/>
                          <a:ea typeface="宋体" charset="-122"/>
                        </a:rPr>
                        <a:t>G</a:t>
                      </a:r>
                      <a:r>
                        <a:rPr kumimoji="0" lang="en-US" sz="1400" b="0" i="0" u="none" strike="noStrike" cap="none" normalizeH="0" baseline="-25000" smtClean="0">
                          <a:ln>
                            <a:noFill/>
                          </a:ln>
                          <a:solidFill>
                            <a:schemeClr val="bg2"/>
                          </a:solidFill>
                          <a:effectLst/>
                          <a:latin typeface="Times New Roman" charset="0"/>
                          <a:ea typeface="宋体" charset="-122"/>
                        </a:rPr>
                        <a:t>BY4743 </a:t>
                      </a:r>
                      <a:r>
                        <a:rPr kumimoji="0" lang="en-US" sz="1400" b="0" i="0" u="none" strike="noStrike" cap="none" normalizeH="0" baseline="0" smtClean="0">
                          <a:ln>
                            <a:noFill/>
                          </a:ln>
                          <a:solidFill>
                            <a:schemeClr val="bg2"/>
                          </a:solidFill>
                          <a:effectLst/>
                          <a:latin typeface="Times New Roman" charset="0"/>
                          <a:ea typeface="宋体" charset="-122"/>
                        </a:rPr>
                        <a:t>= 0.0786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H6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-929.3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10242" name="Object 2"/>
          <p:cNvGraphicFramePr>
            <a:graphicFrameLocks noChangeAspect="1"/>
          </p:cNvGraphicFramePr>
          <p:nvPr/>
        </p:nvGraphicFramePr>
        <p:xfrm>
          <a:off x="5877770" y="1931205"/>
          <a:ext cx="3111500" cy="3108325"/>
        </p:xfrm>
        <a:graphic>
          <a:graphicData uri="http://schemas.openxmlformats.org/presentationml/2006/ole">
            <p:oleObj spid="_x0000_s412692" name="Document" r:id="rId4" imgW="2743200" imgH="2740152" progId="Word.Document.8">
              <p:embed/>
            </p:oleObj>
          </a:graphicData>
        </a:graphic>
      </p:graphicFrame>
      <p:sp>
        <p:nvSpPr>
          <p:cNvPr id="10246" name="Text Box 6"/>
          <p:cNvSpPr txBox="1">
            <a:spLocks noChangeArrowheads="1"/>
          </p:cNvSpPr>
          <p:nvPr/>
        </p:nvSpPr>
        <p:spPr bwMode="auto">
          <a:xfrm rot="-5400000">
            <a:off x="5563629" y="3157549"/>
            <a:ext cx="833437" cy="396875"/>
          </a:xfrm>
          <a:prstGeom prst="rect">
            <a:avLst/>
          </a:prstGeom>
          <a:solidFill>
            <a:schemeClr val="tx1"/>
          </a:solidFill>
          <a:ln w="38100">
            <a:noFill/>
            <a:miter lim="800000"/>
            <a:headEnd/>
            <a:tailEnd/>
          </a:ln>
        </p:spPr>
        <p:txBody>
          <a:bodyPr wrap="none">
            <a:spAutoFit/>
          </a:bodyPr>
          <a:lstStyle/>
          <a:p>
            <a:r>
              <a:rPr lang="en-US" sz="2000" dirty="0">
                <a:solidFill>
                  <a:srgbClr val="000000"/>
                </a:solidFill>
                <a:latin typeface="Times New Roman" pitchFamily="18" charset="0"/>
                <a:ea typeface="+mn-ea"/>
              </a:rPr>
              <a:t>Tg/Tc</a:t>
            </a:r>
          </a:p>
        </p:txBody>
      </p:sp>
      <p:sp>
        <p:nvSpPr>
          <p:cNvPr id="10249" name="Text Box 9"/>
          <p:cNvSpPr txBox="1">
            <a:spLocks noChangeArrowheads="1"/>
          </p:cNvSpPr>
          <p:nvPr/>
        </p:nvSpPr>
        <p:spPr bwMode="auto">
          <a:xfrm>
            <a:off x="7445375" y="6461125"/>
            <a:ext cx="1706563" cy="396875"/>
          </a:xfrm>
          <a:prstGeom prst="rect">
            <a:avLst/>
          </a:prstGeom>
          <a:noFill/>
          <a:ln w="38100">
            <a:noFill/>
            <a:miter lim="800000"/>
            <a:headEnd/>
            <a:tailEnd/>
          </a:ln>
        </p:spPr>
        <p:txBody>
          <a:bodyPr wrap="none">
            <a:spAutoFit/>
          </a:bodyPr>
          <a:lstStyle/>
          <a:p>
            <a:r>
              <a:rPr lang="en-US" sz="2000" b="0" i="1" dirty="0">
                <a:solidFill>
                  <a:srgbClr val="000000"/>
                </a:solidFill>
                <a:latin typeface="Times New Roman" pitchFamily="18" charset="0"/>
                <a:ea typeface="+mn-ea"/>
              </a:rPr>
              <a:t>Qin et al, 2008</a:t>
            </a:r>
          </a:p>
        </p:txBody>
      </p:sp>
      <p:sp>
        <p:nvSpPr>
          <p:cNvPr id="11" name="TextBox 10"/>
          <p:cNvSpPr txBox="1"/>
          <p:nvPr/>
        </p:nvSpPr>
        <p:spPr>
          <a:xfrm>
            <a:off x="7140810" y="4715680"/>
            <a:ext cx="729687" cy="338554"/>
          </a:xfrm>
          <a:prstGeom prst="rect">
            <a:avLst/>
          </a:prstGeom>
          <a:solidFill>
            <a:schemeClr val="tx1"/>
          </a:solidFill>
        </p:spPr>
        <p:txBody>
          <a:bodyPr wrap="none" rtlCol="0">
            <a:spAutoFit/>
          </a:bodyPr>
          <a:lstStyle/>
          <a:p>
            <a:r>
              <a:rPr lang="en-US" sz="1600" dirty="0" smtClean="0">
                <a:solidFill>
                  <a:srgbClr val="000000"/>
                </a:solidFill>
                <a:latin typeface="Times New Roman" pitchFamily="18" charset="0"/>
                <a:ea typeface="+mn-ea"/>
              </a:rPr>
              <a:t>ARLS</a:t>
            </a:r>
            <a:endParaRPr lang="en-US" sz="1600" dirty="0">
              <a:solidFill>
                <a:srgbClr val="000000"/>
              </a:solidFill>
              <a:latin typeface="Times New Roman" pitchFamily="18" charset="0"/>
              <a:ea typeface="+mn-ea"/>
            </a:endParaRPr>
          </a:p>
        </p:txBody>
      </p:sp>
      <p:sp>
        <p:nvSpPr>
          <p:cNvPr id="10244" name="Rectangle 2"/>
          <p:cNvSpPr>
            <a:spLocks noGrp="1" noChangeArrowheads="1"/>
          </p:cNvSpPr>
          <p:nvPr>
            <p:ph type="title"/>
          </p:nvPr>
        </p:nvSpPr>
        <p:spPr>
          <a:xfrm>
            <a:off x="188913" y="136525"/>
            <a:ext cx="8307387" cy="1143000"/>
          </a:xfrm>
        </p:spPr>
        <p:txBody>
          <a:bodyPr/>
          <a:lstStyle/>
          <a:p>
            <a:pPr algn="ctr" eaLnBrk="1" hangingPunct="1"/>
            <a:r>
              <a:rPr lang="en-US" dirty="0" smtClean="0"/>
              <a:t>Tolerance to genomic instability accounts for 30-50% replicative life span variation among strains.</a:t>
            </a:r>
          </a:p>
        </p:txBody>
      </p:sp>
      <p:pic>
        <p:nvPicPr>
          <p:cNvPr id="18" name="Picture 4" descr="M5"/>
          <p:cNvPicPr>
            <a:picLocks noChangeAspect="1" noChangeArrowheads="1"/>
          </p:cNvPicPr>
          <p:nvPr/>
        </p:nvPicPr>
        <p:blipFill>
          <a:blip r:embed="rId5" cstate="print"/>
          <a:srcRect/>
          <a:stretch>
            <a:fillRect/>
          </a:stretch>
        </p:blipFill>
        <p:spPr bwMode="auto">
          <a:xfrm>
            <a:off x="78615" y="2699305"/>
            <a:ext cx="2414086" cy="1766630"/>
          </a:xfrm>
          <a:prstGeom prst="rect">
            <a:avLst/>
          </a:prstGeom>
          <a:noFill/>
          <a:ln w="9525">
            <a:noFill/>
            <a:miter lim="800000"/>
            <a:headEnd/>
            <a:tailEnd/>
          </a:ln>
        </p:spPr>
      </p:pic>
      <p:grpSp>
        <p:nvGrpSpPr>
          <p:cNvPr id="26" name="Group 25"/>
          <p:cNvGrpSpPr/>
          <p:nvPr/>
        </p:nvGrpSpPr>
        <p:grpSpPr>
          <a:xfrm>
            <a:off x="2574940" y="1969673"/>
            <a:ext cx="3305273" cy="3302830"/>
            <a:chOff x="2574940" y="1969673"/>
            <a:chExt cx="3305273" cy="3302830"/>
          </a:xfrm>
        </p:grpSpPr>
        <p:pic>
          <p:nvPicPr>
            <p:cNvPr id="24" name="Picture 4" descr="080707"/>
            <p:cNvPicPr>
              <a:picLocks noChangeAspect="1" noChangeArrowheads="1"/>
            </p:cNvPicPr>
            <p:nvPr/>
          </p:nvPicPr>
          <p:blipFill>
            <a:blip r:embed="rId6" cstate="print"/>
            <a:srcRect/>
            <a:stretch>
              <a:fillRect/>
            </a:stretch>
          </p:blipFill>
          <p:spPr bwMode="auto">
            <a:xfrm>
              <a:off x="2574940" y="1969673"/>
              <a:ext cx="3305273" cy="3302830"/>
            </a:xfrm>
            <a:prstGeom prst="rect">
              <a:avLst/>
            </a:prstGeom>
            <a:noFill/>
          </p:spPr>
        </p:pic>
        <p:sp>
          <p:nvSpPr>
            <p:cNvPr id="15" name="TextBox 14"/>
            <p:cNvSpPr txBox="1"/>
            <p:nvPr/>
          </p:nvSpPr>
          <p:spPr>
            <a:xfrm>
              <a:off x="3842305" y="3582621"/>
              <a:ext cx="384050" cy="307240"/>
            </a:xfrm>
            <a:prstGeom prst="rect">
              <a:avLst/>
            </a:prstGeom>
            <a:noFill/>
          </p:spPr>
          <p:txBody>
            <a:bodyPr wrap="square" rtlCol="0">
              <a:spAutoFit/>
            </a:bodyPr>
            <a:lstStyle/>
            <a:p>
              <a:r>
                <a:rPr lang="en-US" sz="1400" dirty="0" smtClean="0">
                  <a:solidFill>
                    <a:schemeClr val="bg2"/>
                  </a:solidFill>
                  <a:latin typeface="Times New Roman" pitchFamily="18" charset="0"/>
                  <a:ea typeface="+mn-ea"/>
                </a:rPr>
                <a:t>Tc</a:t>
              </a:r>
              <a:endParaRPr lang="en-US" sz="1400" dirty="0">
                <a:solidFill>
                  <a:schemeClr val="bg2"/>
                </a:solidFill>
                <a:latin typeface="Times New Roman" pitchFamily="18" charset="0"/>
                <a:ea typeface="+mn-ea"/>
              </a:endParaRPr>
            </a:p>
          </p:txBody>
        </p:sp>
        <p:sp>
          <p:nvSpPr>
            <p:cNvPr id="25" name="TextBox 24"/>
            <p:cNvSpPr txBox="1"/>
            <p:nvPr/>
          </p:nvSpPr>
          <p:spPr>
            <a:xfrm>
              <a:off x="3919115" y="2660900"/>
              <a:ext cx="345645" cy="215444"/>
            </a:xfrm>
            <a:prstGeom prst="rect">
              <a:avLst/>
            </a:prstGeom>
            <a:noFill/>
          </p:spPr>
          <p:txBody>
            <a:bodyPr wrap="square" lIns="0" tIns="0" rIns="0" bIns="0" rtlCol="0">
              <a:spAutoFit/>
            </a:bodyPr>
            <a:lstStyle/>
            <a:p>
              <a:r>
                <a:rPr lang="en-US" sz="1400" dirty="0" err="1" smtClean="0">
                  <a:solidFill>
                    <a:schemeClr val="bg2"/>
                  </a:solidFill>
                  <a:latin typeface="Times New Roman" pitchFamily="18" charset="0"/>
                  <a:ea typeface="+mn-ea"/>
                </a:rPr>
                <a:t>Tg</a:t>
              </a:r>
              <a:endParaRPr lang="en-US" sz="1400" dirty="0">
                <a:solidFill>
                  <a:schemeClr val="bg2"/>
                </a:solidFill>
                <a:latin typeface="Times New Roman" pitchFamily="18" charset="0"/>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animBg="1"/>
      <p:bldP spid="11" grpId="0" animBg="1"/>
    </p:bld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Trade-off between RLS and tolerance to H</a:t>
            </a:r>
            <a:r>
              <a:rPr lang="en-US" b="1" baseline="-25000" dirty="0" smtClean="0"/>
              <a:t>2</a:t>
            </a:r>
            <a:r>
              <a:rPr lang="en-US" b="1" dirty="0" smtClean="0"/>
              <a:t>O</a:t>
            </a:r>
            <a:r>
              <a:rPr lang="en-US" b="1" baseline="-25000" dirty="0" smtClean="0"/>
              <a:t>2</a:t>
            </a:r>
            <a:r>
              <a:rPr lang="en-US" b="1" dirty="0" smtClean="0"/>
              <a:t> induced genomic instability.</a:t>
            </a:r>
            <a:endParaRPr lang="en-US" dirty="0"/>
          </a:p>
        </p:txBody>
      </p:sp>
      <p:pic>
        <p:nvPicPr>
          <p:cNvPr id="4" name="Content Placeholder 3" descr="ARLS-CvCb-20130618.tif"/>
          <p:cNvPicPr>
            <a:picLocks noGrp="1" noChangeAspect="1"/>
          </p:cNvPicPr>
          <p:nvPr>
            <p:ph sz="quarter" idx="1"/>
          </p:nvPr>
        </p:nvPicPr>
        <p:blipFill>
          <a:blip r:embed="rId2" cstate="print"/>
          <a:stretch>
            <a:fillRect/>
          </a:stretch>
        </p:blipFill>
        <p:spPr>
          <a:xfrm>
            <a:off x="2209800" y="1371600"/>
            <a:ext cx="4572000" cy="4572000"/>
          </a:xfrm>
        </p:spPr>
      </p:pic>
      <p:sp>
        <p:nvSpPr>
          <p:cNvPr id="5" name="Rectangle 4"/>
          <p:cNvSpPr/>
          <p:nvPr/>
        </p:nvSpPr>
        <p:spPr bwMode="auto">
          <a:xfrm>
            <a:off x="3505200" y="1371600"/>
            <a:ext cx="2133600" cy="457200"/>
          </a:xfrm>
          <a:prstGeom prst="rect">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accent2"/>
              </a:solidFill>
              <a:effectLst/>
              <a:latin typeface="Times New Roman"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Summary (Take-home messages)</a:t>
            </a:r>
            <a:endParaRPr lang="en-US" b="1" dirty="0"/>
          </a:p>
        </p:txBody>
      </p:sp>
      <p:sp>
        <p:nvSpPr>
          <p:cNvPr id="3" name="Content Placeholder 2"/>
          <p:cNvSpPr>
            <a:spLocks noGrp="1"/>
          </p:cNvSpPr>
          <p:nvPr>
            <p:ph idx="1"/>
          </p:nvPr>
        </p:nvSpPr>
        <p:spPr>
          <a:xfrm>
            <a:off x="923525" y="1777585"/>
            <a:ext cx="7805950" cy="2573135"/>
          </a:xfrm>
        </p:spPr>
        <p:txBody>
          <a:bodyPr/>
          <a:lstStyle/>
          <a:p>
            <a:r>
              <a:rPr lang="en-US" sz="2400" dirty="0" smtClean="0"/>
              <a:t>Cellular aging emerges from gene networks.</a:t>
            </a:r>
          </a:p>
          <a:p>
            <a:r>
              <a:rPr lang="en-US" sz="2400" dirty="0" smtClean="0"/>
              <a:t>Heterogeneity and stochasticity are key factors in biological aging</a:t>
            </a:r>
          </a:p>
          <a:p>
            <a:r>
              <a:rPr lang="en-US" sz="2400" dirty="0" smtClean="0"/>
              <a:t>Aging is our best measure of robustness.</a:t>
            </a:r>
          </a:p>
          <a:p>
            <a:pPr lvl="1"/>
            <a:r>
              <a:rPr lang="en-US" sz="2400" dirty="0" err="1" smtClean="0"/>
              <a:t>Gompertz</a:t>
            </a:r>
            <a:r>
              <a:rPr lang="en-US" sz="2400" dirty="0" smtClean="0"/>
              <a:t> coefficient G is a proxy of robustness.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On-going studies and half-baked ideas</a:t>
            </a:r>
            <a:endParaRPr lang="en-US" b="1" dirty="0"/>
          </a:p>
        </p:txBody>
      </p:sp>
      <p:sp>
        <p:nvSpPr>
          <p:cNvPr id="3" name="Content Placeholder 2"/>
          <p:cNvSpPr>
            <a:spLocks noGrp="1"/>
          </p:cNvSpPr>
          <p:nvPr>
            <p:ph idx="1"/>
          </p:nvPr>
        </p:nvSpPr>
        <p:spPr>
          <a:xfrm>
            <a:off x="762000" y="1676400"/>
            <a:ext cx="7620000" cy="3200400"/>
          </a:xfrm>
        </p:spPr>
        <p:txBody>
          <a:bodyPr/>
          <a:lstStyle/>
          <a:p>
            <a:r>
              <a:rPr lang="en-US" sz="2400" dirty="0" smtClean="0"/>
              <a:t>Power-law network configuration</a:t>
            </a:r>
          </a:p>
          <a:p>
            <a:r>
              <a:rPr lang="en-US" sz="2400" dirty="0" smtClean="0"/>
              <a:t>A general framework for limiting network modules on lifespan. </a:t>
            </a:r>
          </a:p>
          <a:p>
            <a:r>
              <a:rPr lang="en-US" sz="2400" dirty="0" smtClean="0"/>
              <a:t>Limiting interaction modules</a:t>
            </a:r>
          </a:p>
          <a:p>
            <a:pPr lvl="1"/>
            <a:r>
              <a:rPr lang="en-US" sz="2000" dirty="0" smtClean="0"/>
              <a:t>Use empirical network to fit experimental lifespan data</a:t>
            </a:r>
          </a:p>
          <a:p>
            <a:pPr lvl="1"/>
            <a:r>
              <a:rPr lang="en-US" sz="2000" dirty="0" smtClean="0"/>
              <a:t>Synthetic lethality</a:t>
            </a:r>
          </a:p>
          <a:p>
            <a:pPr lvl="1"/>
            <a:r>
              <a:rPr lang="en-US" sz="2000" dirty="0" smtClean="0"/>
              <a:t>Quantitative genetics and missing heritability.</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print"/>
          <a:stretch>
            <a:fillRect/>
          </a:stretch>
        </p:blipFill>
        <p:spPr>
          <a:xfrm>
            <a:off x="3942707" y="2363688"/>
            <a:ext cx="4286893" cy="3233335"/>
          </a:xfrm>
          <a:prstGeom prst="rect">
            <a:avLst/>
          </a:prstGeom>
        </p:spPr>
      </p:pic>
      <p:sp>
        <p:nvSpPr>
          <p:cNvPr id="2" name="Title 1"/>
          <p:cNvSpPr>
            <a:spLocks noGrp="1"/>
          </p:cNvSpPr>
          <p:nvPr>
            <p:ph type="title"/>
          </p:nvPr>
        </p:nvSpPr>
        <p:spPr>
          <a:xfrm>
            <a:off x="52785" y="0"/>
            <a:ext cx="8253015" cy="1143000"/>
          </a:xfrm>
        </p:spPr>
        <p:txBody>
          <a:bodyPr/>
          <a:lstStyle/>
          <a:p>
            <a:r>
              <a:rPr lang="en-US" sz="2400" b="1" dirty="0" smtClean="0"/>
              <a:t>Network configuration, error tolerance , and aging dynamics.</a:t>
            </a:r>
            <a:endParaRPr lang="en-US" sz="2400" b="1" dirty="0"/>
          </a:p>
        </p:txBody>
      </p:sp>
      <p:sp>
        <p:nvSpPr>
          <p:cNvPr id="354307"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TextBox 11"/>
          <p:cNvSpPr txBox="1"/>
          <p:nvPr/>
        </p:nvSpPr>
        <p:spPr>
          <a:xfrm>
            <a:off x="5358905" y="5345668"/>
            <a:ext cx="987846" cy="369332"/>
          </a:xfrm>
          <a:prstGeom prst="rect">
            <a:avLst/>
          </a:prstGeom>
          <a:noFill/>
        </p:spPr>
        <p:txBody>
          <a:bodyPr wrap="none" rtlCol="0">
            <a:spAutoFit/>
          </a:bodyPr>
          <a:lstStyle/>
          <a:p>
            <a:r>
              <a:rPr lang="en-US" sz="1800" dirty="0" smtClean="0">
                <a:solidFill>
                  <a:schemeClr val="bg2"/>
                </a:solidFill>
              </a:rPr>
              <a:t>Degree0</a:t>
            </a:r>
            <a:endParaRPr lang="en-US" sz="1800" dirty="0">
              <a:solidFill>
                <a:schemeClr val="bg2"/>
              </a:solidFill>
            </a:endParaRPr>
          </a:p>
        </p:txBody>
      </p:sp>
      <p:sp>
        <p:nvSpPr>
          <p:cNvPr id="8" name="TextBox 7"/>
          <p:cNvSpPr txBox="1"/>
          <p:nvPr/>
        </p:nvSpPr>
        <p:spPr>
          <a:xfrm>
            <a:off x="4439412" y="6172200"/>
            <a:ext cx="4780788" cy="646331"/>
          </a:xfrm>
          <a:prstGeom prst="rect">
            <a:avLst/>
          </a:prstGeom>
          <a:noFill/>
        </p:spPr>
        <p:txBody>
          <a:bodyPr wrap="none" rtlCol="0">
            <a:spAutoFit/>
          </a:bodyPr>
          <a:lstStyle/>
          <a:p>
            <a:pPr algn="l"/>
            <a:r>
              <a:rPr lang="en-US" sz="1800" b="0" i="1" dirty="0" err="1" smtClean="0">
                <a:solidFill>
                  <a:schemeClr val="bg2"/>
                </a:solidFill>
              </a:rPr>
              <a:t>Barabasi</a:t>
            </a:r>
            <a:r>
              <a:rPr lang="en-US" sz="1800" b="0" i="1" dirty="0" smtClean="0">
                <a:solidFill>
                  <a:schemeClr val="bg2"/>
                </a:solidFill>
              </a:rPr>
              <a:t> &amp; </a:t>
            </a:r>
            <a:r>
              <a:rPr lang="en-US" sz="1800" b="0" i="1" dirty="0" err="1" smtClean="0">
                <a:solidFill>
                  <a:schemeClr val="bg2"/>
                </a:solidFill>
              </a:rPr>
              <a:t>Oltvai</a:t>
            </a:r>
            <a:r>
              <a:rPr lang="en-US" sz="1800" b="0" i="1" dirty="0" smtClean="0">
                <a:solidFill>
                  <a:schemeClr val="bg2"/>
                </a:solidFill>
              </a:rPr>
              <a:t> 2004 Nature Review Genetics</a:t>
            </a:r>
          </a:p>
          <a:p>
            <a:pPr algn="l"/>
            <a:r>
              <a:rPr lang="en-US" sz="1800" b="0" i="1" dirty="0" err="1" smtClean="0">
                <a:solidFill>
                  <a:schemeClr val="bg2"/>
                </a:solidFill>
              </a:rPr>
              <a:t>Malov</a:t>
            </a:r>
            <a:r>
              <a:rPr lang="en-US" sz="1800" b="0" i="1" dirty="0" smtClean="0">
                <a:solidFill>
                  <a:schemeClr val="bg2"/>
                </a:solidFill>
              </a:rPr>
              <a:t> &amp; </a:t>
            </a:r>
            <a:r>
              <a:rPr lang="en-US" sz="1800" b="0" i="1" dirty="0" err="1" smtClean="0">
                <a:solidFill>
                  <a:schemeClr val="bg2"/>
                </a:solidFill>
              </a:rPr>
              <a:t>Sneppen</a:t>
            </a:r>
            <a:r>
              <a:rPr lang="en-US" sz="1800" b="0" i="1" dirty="0" smtClean="0">
                <a:solidFill>
                  <a:schemeClr val="bg2"/>
                </a:solidFill>
              </a:rPr>
              <a:t> 2002 Science</a:t>
            </a:r>
            <a:endParaRPr lang="en-US" sz="1800" b="0" i="1" dirty="0">
              <a:solidFill>
                <a:schemeClr val="bg2"/>
              </a:solidFill>
            </a:endParaRPr>
          </a:p>
        </p:txBody>
      </p:sp>
      <p:graphicFrame>
        <p:nvGraphicFramePr>
          <p:cNvPr id="354311" name="Object 7"/>
          <p:cNvGraphicFramePr>
            <a:graphicFrameLocks noChangeAspect="1"/>
          </p:cNvGraphicFramePr>
          <p:nvPr/>
        </p:nvGraphicFramePr>
        <p:xfrm>
          <a:off x="3352800" y="1447800"/>
          <a:ext cx="3132137" cy="468312"/>
        </p:xfrm>
        <a:graphic>
          <a:graphicData uri="http://schemas.openxmlformats.org/presentationml/2006/ole">
            <p:oleObj spid="_x0000_s354329" name="Equation" r:id="rId4" imgW="1358900" imgH="203200" progId="Equation.3">
              <p:embed/>
            </p:oleObj>
          </a:graphicData>
        </a:graphic>
      </p:graphicFrame>
      <p:pic>
        <p:nvPicPr>
          <p:cNvPr id="11" name="Picture 10"/>
          <p:cNvPicPr>
            <a:picLocks noChangeAspect="1"/>
          </p:cNvPicPr>
          <p:nvPr/>
        </p:nvPicPr>
        <p:blipFill>
          <a:blip r:embed="rId5" cstate="print"/>
          <a:stretch>
            <a:fillRect/>
          </a:stretch>
        </p:blipFill>
        <p:spPr>
          <a:xfrm>
            <a:off x="228600" y="1828800"/>
            <a:ext cx="2895600" cy="3085760"/>
          </a:xfrm>
          <a:prstGeom prst="rect">
            <a:avLst/>
          </a:prstGeom>
        </p:spPr>
      </p:pic>
      <p:sp>
        <p:nvSpPr>
          <p:cNvPr id="14" name="TextBox 13"/>
          <p:cNvSpPr txBox="1"/>
          <p:nvPr/>
        </p:nvSpPr>
        <p:spPr>
          <a:xfrm>
            <a:off x="6761085" y="1355130"/>
            <a:ext cx="1732991" cy="523220"/>
          </a:xfrm>
          <a:prstGeom prst="rect">
            <a:avLst/>
          </a:prstGeom>
          <a:noFill/>
        </p:spPr>
        <p:txBody>
          <a:bodyPr wrap="none" rtlCol="0">
            <a:spAutoFit/>
          </a:bodyPr>
          <a:lstStyle/>
          <a:p>
            <a:r>
              <a:rPr lang="en-US" b="0" dirty="0" smtClean="0">
                <a:solidFill>
                  <a:schemeClr val="bg2"/>
                </a:solidFill>
              </a:rPr>
              <a:t>Power-law</a:t>
            </a:r>
            <a:endParaRPr lang="en-US" b="0" dirty="0">
              <a:solidFill>
                <a:schemeClr val="bg2"/>
              </a:solidFill>
            </a:endParaRPr>
          </a:p>
        </p:txBody>
      </p:sp>
      <p:sp>
        <p:nvSpPr>
          <p:cNvPr id="15" name="TextBox 14"/>
          <p:cNvSpPr txBox="1"/>
          <p:nvPr/>
        </p:nvSpPr>
        <p:spPr>
          <a:xfrm rot="16200000">
            <a:off x="3272144" y="3641394"/>
            <a:ext cx="987846" cy="369332"/>
          </a:xfrm>
          <a:prstGeom prst="rect">
            <a:avLst/>
          </a:prstGeom>
          <a:noFill/>
        </p:spPr>
        <p:txBody>
          <a:bodyPr wrap="none" rtlCol="0">
            <a:spAutoFit/>
          </a:bodyPr>
          <a:lstStyle/>
          <a:p>
            <a:r>
              <a:rPr lang="en-US" sz="1800" dirty="0" smtClean="0">
                <a:solidFill>
                  <a:schemeClr val="bg2"/>
                </a:solidFill>
              </a:rPr>
              <a:t>Degree1</a:t>
            </a:r>
            <a:endParaRPr lang="en-US" sz="1800" dirty="0">
              <a:solidFill>
                <a:schemeClr val="bg2"/>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configuration</a:t>
            </a:r>
            <a:endParaRPr lang="en-US" dirty="0"/>
          </a:p>
        </p:txBody>
      </p:sp>
      <p:grpSp>
        <p:nvGrpSpPr>
          <p:cNvPr id="58" name="Group 57"/>
          <p:cNvGrpSpPr/>
          <p:nvPr/>
        </p:nvGrpSpPr>
        <p:grpSpPr>
          <a:xfrm>
            <a:off x="838200" y="1447800"/>
            <a:ext cx="7086600" cy="3657600"/>
            <a:chOff x="609600" y="1219200"/>
            <a:chExt cx="6324600" cy="2895600"/>
          </a:xfrm>
        </p:grpSpPr>
        <p:sp>
          <p:nvSpPr>
            <p:cNvPr id="59" name="Double Bracket 58"/>
            <p:cNvSpPr/>
            <p:nvPr/>
          </p:nvSpPr>
          <p:spPr>
            <a:xfrm>
              <a:off x="1447800" y="2057400"/>
              <a:ext cx="1447800" cy="914400"/>
            </a:xfrm>
            <a:prstGeom prst="bracketPair">
              <a:avLst/>
            </a:prstGeom>
            <a:no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60" name="TextBox 59"/>
            <p:cNvSpPr txBox="1"/>
            <p:nvPr/>
          </p:nvSpPr>
          <p:spPr>
            <a:xfrm>
              <a:off x="1510514" y="1811179"/>
              <a:ext cx="1385086" cy="194925"/>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rPr>
                <a:t>Nonessential Genes</a:t>
              </a:r>
            </a:p>
          </p:txBody>
        </p:sp>
        <p:sp>
          <p:nvSpPr>
            <p:cNvPr id="61" name="TextBox 60"/>
            <p:cNvSpPr txBox="1"/>
            <p:nvPr/>
          </p:nvSpPr>
          <p:spPr>
            <a:xfrm>
              <a:off x="1219200" y="2033081"/>
              <a:ext cx="1905000" cy="743153"/>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ysClr val="windowText" lastClr="000000"/>
                  </a:solidFill>
                  <a:effectLst/>
                  <a:uLnTx/>
                  <a:uFillTx/>
                  <a:latin typeface="Courier New" pitchFamily="49" charset="0"/>
                  <a:cs typeface="Courier New" pitchFamily="49" charset="0"/>
                </a:rPr>
                <a:t>1  0 1 1 0 0 . . .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ysClr val="windowText" lastClr="000000"/>
                  </a:solidFill>
                  <a:effectLst/>
                  <a:uLnTx/>
                  <a:uFillTx/>
                  <a:latin typeface="Courier New" pitchFamily="49" charset="0"/>
                  <a:cs typeface="Courier New" pitchFamily="49" charset="0"/>
                </a:rPr>
                <a:t>2  1 0 0 0 0 . . . </a:t>
              </a:r>
              <a:endParaRPr kumimoji="0" lang="en-US" sz="1100" b="1" i="0" u="none" strike="noStrike" kern="0" cap="none" spc="0" normalizeH="0" baseline="-25000" noProof="0" dirty="0" smtClean="0">
                <a:ln>
                  <a:noFill/>
                </a:ln>
                <a:solidFill>
                  <a:sysClr val="windowText" lastClr="000000"/>
                </a:solidFill>
                <a:effectLst/>
                <a:uLnTx/>
                <a:uFillTx/>
                <a:latin typeface="Courier New" pitchFamily="49" charset="0"/>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ysClr val="windowText" lastClr="000000"/>
                  </a:solidFill>
                  <a:effectLst/>
                  <a:uLnTx/>
                  <a:uFillTx/>
                  <a:latin typeface="Courier New" pitchFamily="49" charset="0"/>
                  <a:cs typeface="Courier New" pitchFamily="49" charset="0"/>
                </a:rPr>
                <a:t>.  . . . . . .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err="1" smtClean="0">
                  <a:ln>
                    <a:noFill/>
                  </a:ln>
                  <a:solidFill>
                    <a:sysClr val="windowText" lastClr="000000"/>
                  </a:solidFill>
                  <a:effectLst/>
                  <a:uLnTx/>
                  <a:uFillTx/>
                  <a:latin typeface="Courier New" pitchFamily="49" charset="0"/>
                  <a:cs typeface="Courier New" pitchFamily="49" charset="0"/>
                </a:rPr>
                <a:t>i</a:t>
              </a:r>
              <a:r>
                <a:rPr kumimoji="0" lang="en-US" sz="1100" b="1" i="0" u="none" strike="noStrike" kern="0" cap="none" spc="0" normalizeH="0" baseline="0" noProof="0" dirty="0" smtClean="0">
                  <a:ln>
                    <a:noFill/>
                  </a:ln>
                  <a:solidFill>
                    <a:sysClr val="windowText" lastClr="000000"/>
                  </a:solidFill>
                  <a:effectLst/>
                  <a:uLnTx/>
                  <a:uFillTx/>
                  <a:latin typeface="Courier New" pitchFamily="49" charset="0"/>
                  <a:cs typeface="Courier New" pitchFamily="49" charset="0"/>
                </a:rPr>
                <a:t>  1 0 1 1 0 . . .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ysClr val="windowText" lastClr="000000"/>
                  </a:solidFill>
                  <a:effectLst/>
                  <a:uLnTx/>
                  <a:uFillTx/>
                  <a:latin typeface="Courier New" pitchFamily="49" charset="0"/>
                  <a:cs typeface="Courier New" pitchFamily="49" charset="0"/>
                </a:rPr>
                <a:t>.  . . . . . . . .</a:t>
              </a:r>
              <a:endParaRPr kumimoji="0" lang="en-US" sz="1100" b="1" i="0" u="none" strike="noStrike" kern="0" cap="none" spc="0" normalizeH="0" baseline="0" noProof="0" dirty="0">
                <a:ln>
                  <a:noFill/>
                </a:ln>
                <a:solidFill>
                  <a:sysClr val="windowText" lastClr="000000"/>
                </a:solidFill>
                <a:effectLst/>
                <a:uLnTx/>
                <a:uFillTx/>
                <a:latin typeface="Courier New" pitchFamily="49" charset="0"/>
                <a:cs typeface="Courier New" pitchFamily="49" charset="0"/>
              </a:endParaRPr>
            </a:p>
          </p:txBody>
        </p:sp>
        <p:sp>
          <p:nvSpPr>
            <p:cNvPr id="62" name="TextBox 61"/>
            <p:cNvSpPr txBox="1"/>
            <p:nvPr/>
          </p:nvSpPr>
          <p:spPr>
            <a:xfrm>
              <a:off x="609600" y="2266890"/>
              <a:ext cx="838200" cy="316754"/>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rPr>
                <a:t>Essential Genes</a:t>
              </a:r>
            </a:p>
          </p:txBody>
        </p:sp>
        <p:sp>
          <p:nvSpPr>
            <p:cNvPr id="63" name="TextBox 62"/>
            <p:cNvSpPr txBox="1"/>
            <p:nvPr/>
          </p:nvSpPr>
          <p:spPr>
            <a:xfrm>
              <a:off x="609600" y="1219200"/>
              <a:ext cx="2590800" cy="219291"/>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smtClean="0">
                  <a:ln>
                    <a:noFill/>
                  </a:ln>
                  <a:solidFill>
                    <a:srgbClr val="002060"/>
                  </a:solidFill>
                  <a:effectLst/>
                  <a:uLnTx/>
                  <a:uFillTx/>
                  <a:latin typeface="Times New Roman" pitchFamily="18" charset="0"/>
                  <a:cs typeface="Times New Roman" pitchFamily="18" charset="0"/>
                </a:rPr>
                <a:t>Degree distribution on network aging</a:t>
              </a:r>
            </a:p>
          </p:txBody>
        </p:sp>
        <p:sp>
          <p:nvSpPr>
            <p:cNvPr id="64" name="Rectangle 63"/>
            <p:cNvSpPr/>
            <p:nvPr/>
          </p:nvSpPr>
          <p:spPr>
            <a:xfrm>
              <a:off x="863716" y="1825823"/>
              <a:ext cx="507884" cy="24365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sysClr val="windowText" lastClr="000000"/>
                  </a:solidFill>
                  <a:effectLst/>
                  <a:uLnTx/>
                  <a:uFillTx/>
                  <a:latin typeface="Courier New" pitchFamily="49" charset="0"/>
                  <a:cs typeface="Courier New" pitchFamily="49" charset="0"/>
                </a:rPr>
                <a:t>A</a:t>
              </a:r>
              <a:r>
                <a:rPr kumimoji="0" lang="en-US" sz="1400" b="1" i="0" u="none" strike="noStrike" kern="0" cap="none" spc="0" normalizeH="0" baseline="-25000" noProof="0" dirty="0" err="1">
                  <a:ln>
                    <a:noFill/>
                  </a:ln>
                  <a:solidFill>
                    <a:sysClr val="windowText" lastClr="000000"/>
                  </a:solidFill>
                  <a:effectLst/>
                  <a:uLnTx/>
                  <a:uFillTx/>
                  <a:latin typeface="Courier New" pitchFamily="49" charset="0"/>
                  <a:cs typeface="Courier New" pitchFamily="49" charset="0"/>
                </a:rPr>
                <a:t>e,n</a:t>
              </a:r>
              <a:r>
                <a:rPr kumimoji="0" lang="en-US" sz="1400" b="1" i="0" u="none" strike="noStrike" kern="0" cap="none" spc="0" normalizeH="0" baseline="-25000" noProof="0" dirty="0">
                  <a:ln>
                    <a:noFill/>
                  </a:ln>
                  <a:solidFill>
                    <a:sysClr val="windowText" lastClr="000000"/>
                  </a:solidFill>
                  <a:effectLst/>
                  <a:uLnTx/>
                  <a:uFillTx/>
                  <a:latin typeface="Courier New" pitchFamily="49" charset="0"/>
                  <a:cs typeface="Courier New" pitchFamily="49" charset="0"/>
                </a:rPr>
                <a:t> </a:t>
              </a:r>
              <a:endParaRPr kumimoji="0" lang="en-US" sz="1400" b="0" i="0" u="none" strike="noStrike" kern="0" cap="none" spc="0" normalizeH="0" baseline="0" noProof="0" dirty="0">
                <a:ln>
                  <a:noFill/>
                </a:ln>
                <a:solidFill>
                  <a:sysClr val="windowText" lastClr="000000"/>
                </a:solidFill>
                <a:effectLst/>
                <a:uLnTx/>
                <a:uFillTx/>
              </a:endParaRPr>
            </a:p>
          </p:txBody>
        </p:sp>
        <p:grpSp>
          <p:nvGrpSpPr>
            <p:cNvPr id="65" name="Group 22"/>
            <p:cNvGrpSpPr/>
            <p:nvPr/>
          </p:nvGrpSpPr>
          <p:grpSpPr>
            <a:xfrm>
              <a:off x="3505200" y="2057400"/>
              <a:ext cx="3429000" cy="1440644"/>
              <a:chOff x="609600" y="3429000"/>
              <a:chExt cx="3429000" cy="1440644"/>
            </a:xfrm>
          </p:grpSpPr>
          <p:graphicFrame>
            <p:nvGraphicFramePr>
              <p:cNvPr id="71" name="Object 70"/>
              <p:cNvGraphicFramePr>
                <a:graphicFrameLocks noChangeAspect="1"/>
              </p:cNvGraphicFramePr>
              <p:nvPr>
                <p:extLst>
                  <p:ext uri="{D42A27DB-BD31-4B8C-83A1-F6EECF244321}">
                    <p14:mod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356746516"/>
                  </p:ext>
                </p:extLst>
              </p:nvPr>
            </p:nvGraphicFramePr>
            <p:xfrm>
              <a:off x="1447800" y="4038600"/>
              <a:ext cx="709613" cy="236537"/>
            </p:xfrm>
            <a:graphic>
              <a:graphicData uri="http://schemas.openxmlformats.org/presentationml/2006/ole">
                <p:oleObj spid="_x0000_s420883" name="Equation" r:id="rId3" imgW="685800" imgH="228600" progId="Equation.3">
                  <p:embed/>
                </p:oleObj>
              </a:graphicData>
            </a:graphic>
          </p:graphicFrame>
          <p:sp>
            <p:nvSpPr>
              <p:cNvPr id="72" name="TextBox 71"/>
              <p:cNvSpPr txBox="1"/>
              <p:nvPr/>
            </p:nvSpPr>
            <p:spPr>
              <a:xfrm>
                <a:off x="609600" y="4324290"/>
                <a:ext cx="914400" cy="194925"/>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rPr>
                  <a:t>Exponential</a:t>
                </a:r>
              </a:p>
            </p:txBody>
          </p:sp>
          <p:sp>
            <p:nvSpPr>
              <p:cNvPr id="73" name="TextBox 72"/>
              <p:cNvSpPr txBox="1"/>
              <p:nvPr/>
            </p:nvSpPr>
            <p:spPr>
              <a:xfrm>
                <a:off x="609600" y="4037111"/>
                <a:ext cx="914400" cy="194925"/>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rPr>
                  <a:t>Power-law</a:t>
                </a:r>
              </a:p>
            </p:txBody>
          </p:sp>
          <p:sp>
            <p:nvSpPr>
              <p:cNvPr id="74" name="TextBox 73"/>
              <p:cNvSpPr txBox="1"/>
              <p:nvPr/>
            </p:nvSpPr>
            <p:spPr>
              <a:xfrm>
                <a:off x="609600" y="4552890"/>
                <a:ext cx="1066800" cy="316754"/>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rPr>
                  <a:t>Constant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rPr>
                  <a:t>(Basic version)</a:t>
                </a:r>
              </a:p>
            </p:txBody>
          </p:sp>
          <p:sp>
            <p:nvSpPr>
              <p:cNvPr id="75" name="TextBox 74"/>
              <p:cNvSpPr txBox="1"/>
              <p:nvPr/>
            </p:nvSpPr>
            <p:spPr>
              <a:xfrm>
                <a:off x="2743200" y="4191000"/>
                <a:ext cx="1295400" cy="316754"/>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rPr>
                  <a:t>Network reliability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rPr>
                  <a:t>and aging</a:t>
                </a:r>
              </a:p>
            </p:txBody>
          </p:sp>
          <p:sp>
            <p:nvSpPr>
              <p:cNvPr id="76" name="TextBox 75"/>
              <p:cNvSpPr txBox="1"/>
              <p:nvPr/>
            </p:nvSpPr>
            <p:spPr>
              <a:xfrm>
                <a:off x="2133600" y="3429000"/>
                <a:ext cx="1752600" cy="316754"/>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rPr>
                  <a:t>Individual renewal/repair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ysClr val="windowText" lastClr="000000"/>
                    </a:solidFill>
                    <a:effectLst/>
                    <a:uLnTx/>
                    <a:uFillTx/>
                    <a:latin typeface="Arial" pitchFamily="34" charset="0"/>
                    <a:cs typeface="Arial" pitchFamily="34" charset="0"/>
                  </a:rPr>
                  <a:t>v</a:t>
                </a:r>
                <a:r>
                  <a:rPr kumimoji="0" lang="en-US" sz="1000" b="0" i="0" u="none" strike="noStrike" kern="0" cap="none" spc="0" normalizeH="0" baseline="0" noProof="0" dirty="0" err="1" smtClean="0">
                    <a:ln>
                      <a:noFill/>
                    </a:ln>
                    <a:solidFill>
                      <a:sysClr val="windowText" lastClr="000000"/>
                    </a:solidFill>
                    <a:effectLst/>
                    <a:uLnTx/>
                    <a:uFillTx/>
                    <a:latin typeface="Arial" pitchFamily="34" charset="0"/>
                    <a:cs typeface="Arial" pitchFamily="34" charset="0"/>
                  </a:rPr>
                  <a:t>s</a:t>
                </a:r>
                <a:r>
                  <a:rPr kumimoji="0" lang="en-US" sz="10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rPr>
                  <a:t> modular renewal/repair</a:t>
                </a:r>
              </a:p>
            </p:txBody>
          </p:sp>
          <p:graphicFrame>
            <p:nvGraphicFramePr>
              <p:cNvPr id="77" name="Object 76"/>
              <p:cNvGraphicFramePr>
                <a:graphicFrameLocks noChangeAspect="1"/>
              </p:cNvGraphicFramePr>
              <p:nvPr>
                <p:extLst>
                  <p:ext uri="{D42A27DB-BD31-4B8C-83A1-F6EECF244321}">
                    <p14:mod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562448774"/>
                  </p:ext>
                </p:extLst>
              </p:nvPr>
            </p:nvGraphicFramePr>
            <p:xfrm>
              <a:off x="1676400" y="4646711"/>
              <a:ext cx="354013" cy="184150"/>
            </p:xfrm>
            <a:graphic>
              <a:graphicData uri="http://schemas.openxmlformats.org/presentationml/2006/ole">
                <p:oleObj spid="_x0000_s420884" name="Equation" r:id="rId4" imgW="342900" imgH="177800" progId="Equation.3">
                  <p:embed/>
                </p:oleObj>
              </a:graphicData>
            </a:graphic>
          </p:graphicFrame>
          <p:graphicFrame>
            <p:nvGraphicFramePr>
              <p:cNvPr id="78" name="Object 77"/>
              <p:cNvGraphicFramePr>
                <a:graphicFrameLocks noChangeAspect="1"/>
              </p:cNvGraphicFramePr>
              <p:nvPr>
                <p:extLst>
                  <p:ext uri="{D42A27DB-BD31-4B8C-83A1-F6EECF244321}">
                    <p14:mod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554658740"/>
                  </p:ext>
                </p:extLst>
              </p:nvPr>
            </p:nvGraphicFramePr>
            <p:xfrm>
              <a:off x="1447800" y="4341911"/>
              <a:ext cx="749300" cy="236537"/>
            </p:xfrm>
            <a:graphic>
              <a:graphicData uri="http://schemas.openxmlformats.org/presentationml/2006/ole">
                <p:oleObj spid="_x0000_s420885" name="Equation" r:id="rId5" imgW="723900" imgH="228600" progId="Equation.3">
                  <p:embed/>
                </p:oleObj>
              </a:graphicData>
            </a:graphic>
          </p:graphicFrame>
          <p:sp>
            <p:nvSpPr>
              <p:cNvPr id="79" name="Right Arrow 78"/>
              <p:cNvSpPr/>
              <p:nvPr/>
            </p:nvSpPr>
            <p:spPr>
              <a:xfrm rot="378297">
                <a:off x="2288329" y="4158460"/>
                <a:ext cx="605154" cy="75739"/>
              </a:xfrm>
              <a:prstGeom prst="right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0" name="Right Arrow 79"/>
              <p:cNvSpPr/>
              <p:nvPr/>
            </p:nvSpPr>
            <p:spPr>
              <a:xfrm>
                <a:off x="2286000" y="4420061"/>
                <a:ext cx="605154" cy="75739"/>
              </a:xfrm>
              <a:prstGeom prst="right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1" name="Right Arrow 80"/>
              <p:cNvSpPr/>
              <p:nvPr/>
            </p:nvSpPr>
            <p:spPr>
              <a:xfrm rot="20507821">
                <a:off x="2282688" y="4630746"/>
                <a:ext cx="605154" cy="75739"/>
              </a:xfrm>
              <a:prstGeom prst="right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2" name="Rectangle 81"/>
              <p:cNvSpPr/>
              <p:nvPr/>
            </p:nvSpPr>
            <p:spPr>
              <a:xfrm>
                <a:off x="2286000" y="4038600"/>
                <a:ext cx="369362" cy="3654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ourier New" pitchFamily="49" charset="0"/>
                    <a:cs typeface="Courier New" pitchFamily="49" charset="0"/>
                  </a:rPr>
                  <a:t>?</a:t>
                </a:r>
                <a:endParaRPr kumimoji="0" lang="en-US" sz="2400" b="0" i="0" u="none" strike="noStrike" kern="0" cap="none" spc="0" normalizeH="0" baseline="0" noProof="0" dirty="0">
                  <a:ln>
                    <a:noFill/>
                  </a:ln>
                  <a:solidFill>
                    <a:sysClr val="windowText" lastClr="000000"/>
                  </a:solidFill>
                  <a:effectLst/>
                  <a:uLnTx/>
                  <a:uFillTx/>
                </a:endParaRPr>
              </a:p>
            </p:txBody>
          </p:sp>
          <p:cxnSp>
            <p:nvCxnSpPr>
              <p:cNvPr id="83" name="Straight Arrow Connector 82"/>
              <p:cNvCxnSpPr/>
              <p:nvPr/>
            </p:nvCxnSpPr>
            <p:spPr>
              <a:xfrm flipH="1">
                <a:off x="2743200" y="3810000"/>
                <a:ext cx="76200" cy="381000"/>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sp>
            <p:nvSpPr>
              <p:cNvPr id="84" name="Rectangle 83"/>
              <p:cNvSpPr/>
              <p:nvPr/>
            </p:nvSpPr>
            <p:spPr>
              <a:xfrm>
                <a:off x="2514600" y="3729335"/>
                <a:ext cx="369362" cy="36548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ourier New" pitchFamily="49" charset="0"/>
                    <a:cs typeface="Courier New" pitchFamily="49" charset="0"/>
                  </a:rPr>
                  <a:t>?</a:t>
                </a:r>
                <a:endParaRPr kumimoji="0" lang="en-US" sz="2400" b="0" i="0" u="none" strike="noStrike" kern="0" cap="none" spc="0" normalizeH="0" baseline="0" noProof="0" dirty="0">
                  <a:ln>
                    <a:noFill/>
                  </a:ln>
                  <a:solidFill>
                    <a:sysClr val="windowText" lastClr="000000"/>
                  </a:solidFill>
                  <a:effectLst/>
                  <a:uLnTx/>
                  <a:uFillTx/>
                </a:endParaRPr>
              </a:p>
            </p:txBody>
          </p:sp>
        </p:grpSp>
        <p:grpSp>
          <p:nvGrpSpPr>
            <p:cNvPr id="66" name="Group 7"/>
            <p:cNvGrpSpPr/>
            <p:nvPr/>
          </p:nvGrpSpPr>
          <p:grpSpPr>
            <a:xfrm>
              <a:off x="609600" y="3633281"/>
              <a:ext cx="2438400" cy="481519"/>
              <a:chOff x="609600" y="3099881"/>
              <a:chExt cx="2438400" cy="481519"/>
            </a:xfrm>
          </p:grpSpPr>
          <p:sp>
            <p:nvSpPr>
              <p:cNvPr id="69" name="TextBox 68"/>
              <p:cNvSpPr txBox="1"/>
              <p:nvPr/>
            </p:nvSpPr>
            <p:spPr>
              <a:xfrm>
                <a:off x="609600" y="3106579"/>
                <a:ext cx="1905000" cy="194925"/>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rPr>
                  <a:t>Degree of </a:t>
                </a:r>
                <a:r>
                  <a:rPr kumimoji="0" lang="en-US" sz="1000" b="0" i="0" u="none" strike="noStrike" kern="0" cap="none" spc="0" normalizeH="0" baseline="0" noProof="0" dirty="0" err="1" smtClean="0">
                    <a:ln>
                      <a:noFill/>
                    </a:ln>
                    <a:solidFill>
                      <a:sysClr val="windowText" lastClr="000000"/>
                    </a:solidFill>
                    <a:effectLst/>
                    <a:uLnTx/>
                    <a:uFillTx/>
                    <a:latin typeface="Arial" pitchFamily="34" charset="0"/>
                    <a:cs typeface="Arial" pitchFamily="34" charset="0"/>
                  </a:rPr>
                  <a:t>i-th</a:t>
                </a:r>
                <a:r>
                  <a:rPr kumimoji="0" lang="en-US" sz="10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rPr>
                  <a:t> essential gene:</a:t>
                </a:r>
              </a:p>
            </p:txBody>
          </p:sp>
          <p:graphicFrame>
            <p:nvGraphicFramePr>
              <p:cNvPr id="70" name="Object 69"/>
              <p:cNvGraphicFramePr>
                <a:graphicFrameLocks noChangeAspect="1"/>
              </p:cNvGraphicFramePr>
              <p:nvPr>
                <p:extLst>
                  <p:ext uri="{D42A27DB-BD31-4B8C-83A1-F6EECF244321}">
                    <p14:mod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686464271"/>
                  </p:ext>
                </p:extLst>
              </p:nvPr>
            </p:nvGraphicFramePr>
            <p:xfrm>
              <a:off x="2362200" y="3099881"/>
              <a:ext cx="685800" cy="481519"/>
            </p:xfrm>
            <a:graphic>
              <a:graphicData uri="http://schemas.openxmlformats.org/presentationml/2006/ole">
                <p:oleObj spid="_x0000_s420886" name="Equation" r:id="rId6" imgW="596900" imgH="419100" progId="Equation.3">
                  <p:embed/>
                </p:oleObj>
              </a:graphicData>
            </a:graphic>
          </p:graphicFrame>
        </p:grpSp>
        <p:sp>
          <p:nvSpPr>
            <p:cNvPr id="67" name="TextBox 66"/>
            <p:cNvSpPr txBox="1"/>
            <p:nvPr/>
          </p:nvSpPr>
          <p:spPr>
            <a:xfrm>
              <a:off x="609600" y="2949714"/>
              <a:ext cx="2895600" cy="560410"/>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smtClean="0">
                  <a:ln>
                    <a:noFill/>
                  </a:ln>
                  <a:solidFill>
                    <a:sysClr val="windowText" lastClr="000000"/>
                  </a:solidFill>
                  <a:effectLst/>
                  <a:uLnTx/>
                  <a:uFillTx/>
                  <a:latin typeface="Arial" pitchFamily="34" charset="0"/>
                  <a:cs typeface="Arial" pitchFamily="34" charset="0"/>
                </a:rPr>
                <a:t>e</a:t>
              </a:r>
              <a:r>
                <a:rPr kumimoji="0" lang="en-US" sz="1000" b="0" i="0" u="none" strike="noStrike" kern="0" cap="none" spc="0" normalizeH="0" baseline="-25000" noProof="0" dirty="0" err="1" smtClean="0">
                  <a:ln>
                    <a:noFill/>
                  </a:ln>
                  <a:solidFill>
                    <a:sysClr val="windowText" lastClr="000000"/>
                  </a:solidFill>
                  <a:effectLst/>
                  <a:uLnTx/>
                  <a:uFillTx/>
                  <a:latin typeface="Arial" pitchFamily="34" charset="0"/>
                  <a:cs typeface="Arial" pitchFamily="34" charset="0"/>
                </a:rPr>
                <a:t>i,j</a:t>
              </a:r>
              <a:r>
                <a:rPr kumimoji="0" lang="en-US" sz="10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rPr>
                <a:t> are the elements of the adjacency matrix.</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ysClr val="windowText" lastClr="000000"/>
                  </a:solidFill>
                  <a:effectLst/>
                  <a:uLnTx/>
                  <a:uFillTx/>
                  <a:latin typeface="Arial" pitchFamily="34" charset="0"/>
                  <a:cs typeface="Arial" pitchFamily="34" charset="0"/>
                </a:rPr>
                <a:t>e</a:t>
              </a:r>
              <a:r>
                <a:rPr kumimoji="0" lang="en-US" sz="1000" b="0" i="0" u="none" strike="noStrike" kern="0" cap="none" spc="0" normalizeH="0" baseline="-25000" noProof="0" dirty="0" err="1">
                  <a:ln>
                    <a:noFill/>
                  </a:ln>
                  <a:solidFill>
                    <a:sysClr val="windowText" lastClr="000000"/>
                  </a:solidFill>
                  <a:effectLst/>
                  <a:uLnTx/>
                  <a:uFillTx/>
                  <a:latin typeface="Arial" pitchFamily="34" charset="0"/>
                  <a:cs typeface="Arial" pitchFamily="34" charset="0"/>
                </a:rPr>
                <a:t>i,j</a:t>
              </a:r>
              <a:r>
                <a:rPr kumimoji="0" lang="en-US" sz="1000" b="0" i="0" u="none" strike="noStrike" kern="0" cap="none" spc="0" normalizeH="0" baseline="0" noProof="0" dirty="0">
                  <a:ln>
                    <a:noFill/>
                  </a:ln>
                  <a:solidFill>
                    <a:sysClr val="windowText" lastClr="000000"/>
                  </a:solidFill>
                  <a:effectLst/>
                  <a:uLnTx/>
                  <a:uFillTx/>
                  <a:latin typeface="Arial" pitchFamily="34" charset="0"/>
                  <a:cs typeface="Arial" pitchFamily="34" charset="0"/>
                </a:rPr>
                <a:t> </a:t>
              </a:r>
              <a:r>
                <a:rPr kumimoji="0" lang="en-US" sz="10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rPr>
                <a:t>=1 means interaction between </a:t>
              </a:r>
              <a:r>
                <a:rPr kumimoji="0" lang="en-US" sz="1000" b="0" i="0" u="none" strike="noStrike" kern="0" cap="none" spc="0" normalizeH="0" baseline="0" noProof="0" dirty="0" err="1" smtClean="0">
                  <a:ln>
                    <a:noFill/>
                  </a:ln>
                  <a:solidFill>
                    <a:sysClr val="windowText" lastClr="000000"/>
                  </a:solidFill>
                  <a:effectLst/>
                  <a:uLnTx/>
                  <a:uFillTx/>
                  <a:latin typeface="Arial" pitchFamily="34" charset="0"/>
                  <a:cs typeface="Arial" pitchFamily="34" charset="0"/>
                </a:rPr>
                <a:t>i-th</a:t>
              </a:r>
              <a:r>
                <a:rPr kumimoji="0" lang="en-US" sz="10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rPr>
                <a:t> essential gene and j-</a:t>
              </a:r>
              <a:r>
                <a:rPr kumimoji="0" lang="en-US" sz="1000" b="0" i="0" u="none" strike="noStrike" kern="0" cap="none" spc="0" normalizeH="0" baseline="0" noProof="0" dirty="0" err="1" smtClean="0">
                  <a:ln>
                    <a:noFill/>
                  </a:ln>
                  <a:solidFill>
                    <a:sysClr val="windowText" lastClr="000000"/>
                  </a:solidFill>
                  <a:effectLst/>
                  <a:uLnTx/>
                  <a:uFillTx/>
                  <a:latin typeface="Arial" pitchFamily="34" charset="0"/>
                  <a:cs typeface="Arial" pitchFamily="34" charset="0"/>
                </a:rPr>
                <a:t>th</a:t>
              </a:r>
              <a:r>
                <a:rPr kumimoji="0" lang="en-US" sz="10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rPr>
                <a:t> nonessential gene.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ysClr val="windowText" lastClr="000000"/>
                  </a:solidFill>
                  <a:effectLst/>
                  <a:uLnTx/>
                  <a:uFillTx/>
                  <a:latin typeface="Arial" pitchFamily="34" charset="0"/>
                  <a:cs typeface="Arial" pitchFamily="34" charset="0"/>
                </a:rPr>
                <a:t>e</a:t>
              </a:r>
              <a:r>
                <a:rPr kumimoji="0" lang="en-US" sz="1000" b="0" i="0" u="none" strike="noStrike" kern="0" cap="none" spc="0" normalizeH="0" baseline="-25000" noProof="0" dirty="0" err="1">
                  <a:ln>
                    <a:noFill/>
                  </a:ln>
                  <a:solidFill>
                    <a:sysClr val="windowText" lastClr="000000"/>
                  </a:solidFill>
                  <a:effectLst/>
                  <a:uLnTx/>
                  <a:uFillTx/>
                  <a:latin typeface="Arial" pitchFamily="34" charset="0"/>
                  <a:cs typeface="Arial" pitchFamily="34" charset="0"/>
                </a:rPr>
                <a:t>i,j</a:t>
              </a:r>
              <a:r>
                <a:rPr kumimoji="0" lang="en-US" sz="1000" b="0" i="0" u="none" strike="noStrike" kern="0" cap="none" spc="0" normalizeH="0" baseline="0" noProof="0" dirty="0">
                  <a:ln>
                    <a:noFill/>
                  </a:ln>
                  <a:solidFill>
                    <a:sysClr val="windowText" lastClr="000000"/>
                  </a:solidFill>
                  <a:effectLst/>
                  <a:uLnTx/>
                  <a:uFillTx/>
                  <a:latin typeface="Arial" pitchFamily="34" charset="0"/>
                  <a:cs typeface="Arial" pitchFamily="34" charset="0"/>
                </a:rPr>
                <a:t> </a:t>
              </a:r>
              <a:r>
                <a:rPr kumimoji="0" lang="en-US" sz="10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rPr>
                <a:t>= </a:t>
              </a:r>
              <a:r>
                <a:rPr kumimoji="0" lang="en-US" sz="1000" b="0" i="0" u="none" strike="noStrike" kern="0" cap="none" spc="0" normalizeH="0" baseline="0" noProof="0" dirty="0">
                  <a:ln>
                    <a:noFill/>
                  </a:ln>
                  <a:solidFill>
                    <a:sysClr val="windowText" lastClr="000000"/>
                  </a:solidFill>
                  <a:effectLst/>
                  <a:uLnTx/>
                  <a:uFillTx/>
                  <a:latin typeface="Arial" pitchFamily="34" charset="0"/>
                  <a:cs typeface="Arial" pitchFamily="34" charset="0"/>
                </a:rPr>
                <a:t>0 </a:t>
              </a:r>
              <a:r>
                <a:rPr kumimoji="0" lang="en-US" sz="10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rPr>
                <a:t>means no interaction. </a:t>
              </a:r>
            </a:p>
          </p:txBody>
        </p:sp>
        <p:sp>
          <p:nvSpPr>
            <p:cNvPr id="68" name="TextBox 67"/>
            <p:cNvSpPr txBox="1"/>
            <p:nvPr/>
          </p:nvSpPr>
          <p:spPr>
            <a:xfrm>
              <a:off x="3429000" y="2390001"/>
              <a:ext cx="1600200" cy="219291"/>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smtClean="0">
                  <a:ln>
                    <a:noFill/>
                  </a:ln>
                  <a:solidFill>
                    <a:srgbClr val="002060"/>
                  </a:solidFill>
                  <a:effectLst/>
                  <a:uLnTx/>
                  <a:uFillTx/>
                  <a:latin typeface="Times New Roman" pitchFamily="18" charset="0"/>
                  <a:cs typeface="Times New Roman" pitchFamily="18" charset="0"/>
                </a:rPr>
                <a:t>Degree distributions</a:t>
              </a: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7772400" cy="1143000"/>
          </a:xfrm>
        </p:spPr>
        <p:txBody>
          <a:bodyPr/>
          <a:lstStyle/>
          <a:p>
            <a:r>
              <a:rPr lang="en-US" dirty="0" smtClean="0"/>
              <a:t>Preliminary results of power-law effect on aging</a:t>
            </a:r>
            <a:endParaRPr lang="en-US" dirty="0"/>
          </a:p>
        </p:txBody>
      </p:sp>
      <p:pic>
        <p:nvPicPr>
          <p:cNvPr id="4" name="Picture 3" descr="Screen shot 2013-09-10 at 9.10.14 PM.png"/>
          <p:cNvPicPr>
            <a:picLocks noChangeAspect="1"/>
          </p:cNvPicPr>
          <p:nvPr/>
        </p:nvPicPr>
        <p:blipFill>
          <a:blip r:embed="rId3"/>
          <a:stretch>
            <a:fillRect/>
          </a:stretch>
        </p:blipFill>
        <p:spPr>
          <a:xfrm>
            <a:off x="4442178" y="1524000"/>
            <a:ext cx="4092222" cy="4419600"/>
          </a:xfrm>
          <a:prstGeom prst="rect">
            <a:avLst/>
          </a:prstGeom>
        </p:spPr>
      </p:pic>
      <p:pic>
        <p:nvPicPr>
          <p:cNvPr id="5" name="Picture 4" descr="Screen shot 2013-09-10 at 9.09.20 PM.png"/>
          <p:cNvPicPr>
            <a:picLocks noChangeAspect="1"/>
          </p:cNvPicPr>
          <p:nvPr/>
        </p:nvPicPr>
        <p:blipFill>
          <a:blip r:embed="rId4"/>
          <a:stretch>
            <a:fillRect/>
          </a:stretch>
        </p:blipFill>
        <p:spPr>
          <a:xfrm>
            <a:off x="130157" y="1676400"/>
            <a:ext cx="4213243" cy="233045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41300"/>
            <a:ext cx="8524875" cy="1143000"/>
          </a:xfrm>
        </p:spPr>
        <p:txBody>
          <a:bodyPr/>
          <a:lstStyle/>
          <a:p>
            <a:r>
              <a:rPr lang="en-US" dirty="0" smtClean="0"/>
              <a:t>A general framework to study limiting network modules on viability-related phenotypes.</a:t>
            </a:r>
            <a:endParaRPr lang="en-US" dirty="0"/>
          </a:p>
        </p:txBody>
      </p:sp>
      <p:sp>
        <p:nvSpPr>
          <p:cNvPr id="46" name="Rectangle 2"/>
          <p:cNvSpPr>
            <a:spLocks noChangeArrowheads="1"/>
          </p:cNvSpPr>
          <p:nvPr/>
        </p:nvSpPr>
        <p:spPr bwMode="auto">
          <a:xfrm>
            <a:off x="152400" y="2085201"/>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l" fontAlgn="auto">
              <a:spcBef>
                <a:spcPts val="0"/>
              </a:spcBef>
              <a:spcAft>
                <a:spcPts val="0"/>
              </a:spcAft>
            </a:pPr>
            <a:endParaRPr lang="en-US" sz="1800" b="0">
              <a:solidFill>
                <a:prstClr val="black"/>
              </a:solidFill>
              <a:latin typeface="Calibri"/>
              <a:ea typeface="+mn-ea"/>
            </a:endParaRPr>
          </a:p>
        </p:txBody>
      </p:sp>
      <p:sp>
        <p:nvSpPr>
          <p:cNvPr id="47" name="Rectangle 6"/>
          <p:cNvSpPr>
            <a:spLocks noChangeArrowheads="1"/>
          </p:cNvSpPr>
          <p:nvPr/>
        </p:nvSpPr>
        <p:spPr bwMode="auto">
          <a:xfrm>
            <a:off x="152400" y="2085201"/>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l" fontAlgn="auto">
              <a:spcBef>
                <a:spcPts val="0"/>
              </a:spcBef>
              <a:spcAft>
                <a:spcPts val="0"/>
              </a:spcAft>
            </a:pPr>
            <a:endParaRPr lang="en-US" sz="1800" b="0">
              <a:solidFill>
                <a:prstClr val="black"/>
              </a:solidFill>
              <a:latin typeface="Calibri"/>
              <a:ea typeface="+mn-ea"/>
            </a:endParaRPr>
          </a:p>
        </p:txBody>
      </p:sp>
      <p:grpSp>
        <p:nvGrpSpPr>
          <p:cNvPr id="48" name="Group 106"/>
          <p:cNvGrpSpPr/>
          <p:nvPr/>
        </p:nvGrpSpPr>
        <p:grpSpPr>
          <a:xfrm>
            <a:off x="457200" y="2133600"/>
            <a:ext cx="8207375" cy="3008531"/>
            <a:chOff x="304800" y="316468"/>
            <a:chExt cx="8207375" cy="3008531"/>
          </a:xfrm>
        </p:grpSpPr>
        <p:cxnSp>
          <p:nvCxnSpPr>
            <p:cNvPr id="49" name="Straight Connector 48"/>
            <p:cNvCxnSpPr/>
            <p:nvPr/>
          </p:nvCxnSpPr>
          <p:spPr>
            <a:xfrm>
              <a:off x="3975617" y="1960602"/>
              <a:ext cx="1219200" cy="0"/>
            </a:xfrm>
            <a:prstGeom prst="line">
              <a:avLst/>
            </a:prstGeom>
            <a:noFill/>
            <a:ln w="25400" cap="flat" cmpd="sng" algn="ctr">
              <a:solidFill>
                <a:sysClr val="windowText" lastClr="000000"/>
              </a:solidFill>
              <a:prstDash val="solid"/>
            </a:ln>
            <a:effectLst/>
          </p:spPr>
        </p:cxnSp>
        <p:sp>
          <p:nvSpPr>
            <p:cNvPr id="50" name="Oval 49"/>
            <p:cNvSpPr/>
            <p:nvPr/>
          </p:nvSpPr>
          <p:spPr>
            <a:xfrm>
              <a:off x="533400" y="1219200"/>
              <a:ext cx="1329447" cy="762000"/>
            </a:xfrm>
            <a:prstGeom prst="ellipse">
              <a:avLst/>
            </a:prstGeom>
            <a:solidFill>
              <a:sysClr val="window" lastClr="FFFFFF"/>
            </a:solidFill>
            <a:ln w="25400" cap="flat" cmpd="sng" algn="ctr">
              <a:solidFill>
                <a:sysClr val="windowText" lastClr="000000"/>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prstClr val="black"/>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a:ea typeface="+mn-ea"/>
                  <a:cs typeface="+mn-cs"/>
                </a:rPr>
                <a:t>y1, y2, y3, …</a:t>
              </a:r>
            </a:p>
          </p:txBody>
        </p:sp>
        <p:sp>
          <p:nvSpPr>
            <p:cNvPr id="51" name="TextBox 50"/>
            <p:cNvSpPr txBox="1"/>
            <p:nvPr/>
          </p:nvSpPr>
          <p:spPr>
            <a:xfrm>
              <a:off x="666345" y="1361645"/>
              <a:ext cx="1119534" cy="10259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smtClean="0">
                  <a:ln>
                    <a:noFill/>
                  </a:ln>
                  <a:solidFill>
                    <a:prstClr val="black"/>
                  </a:solidFill>
                  <a:effectLst/>
                  <a:uLnTx/>
                  <a:uFillTx/>
                  <a:latin typeface="Calibri"/>
                  <a:ea typeface="+mn-ea"/>
                </a:rPr>
                <a:t>Subnetwork</a:t>
              </a:r>
              <a:r>
                <a:rPr kumimoji="0" lang="en-US" sz="1200" b="0" i="0" u="none" strike="noStrike" kern="0" cap="none" spc="0" normalizeH="0" baseline="0" noProof="0" dirty="0" smtClean="0">
                  <a:ln>
                    <a:noFill/>
                  </a:ln>
                  <a:solidFill>
                    <a:prstClr val="black"/>
                  </a:solidFill>
                  <a:effectLst/>
                  <a:uLnTx/>
                  <a:uFillTx/>
                  <a:latin typeface="Calibri"/>
                  <a:ea typeface="+mn-ea"/>
                </a:rPr>
                <a:t> Y</a:t>
              </a:r>
            </a:p>
          </p:txBody>
        </p:sp>
        <p:sp>
          <p:nvSpPr>
            <p:cNvPr id="52" name="Oval 51"/>
            <p:cNvSpPr/>
            <p:nvPr/>
          </p:nvSpPr>
          <p:spPr>
            <a:xfrm>
              <a:off x="533400" y="2286000"/>
              <a:ext cx="1329447" cy="762000"/>
            </a:xfrm>
            <a:prstGeom prst="ellipse">
              <a:avLst/>
            </a:prstGeom>
            <a:solidFill>
              <a:sysClr val="window" lastClr="FFFFFF"/>
            </a:solidFill>
            <a:ln w="25400" cap="flat" cmpd="sng" algn="ctr">
              <a:solidFill>
                <a:sysClr val="windowText" lastClr="000000"/>
              </a:solid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prstClr val="black"/>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a:ea typeface="+mn-ea"/>
                  <a:cs typeface="+mn-cs"/>
                </a:rPr>
                <a:t>x1, x2, x3, …</a:t>
              </a:r>
            </a:p>
          </p:txBody>
        </p:sp>
        <p:cxnSp>
          <p:nvCxnSpPr>
            <p:cNvPr id="53" name="Straight Arrow Connector 52"/>
            <p:cNvCxnSpPr>
              <a:stCxn id="52" idx="0"/>
              <a:endCxn id="50" idx="4"/>
            </p:cNvCxnSpPr>
            <p:nvPr/>
          </p:nvCxnSpPr>
          <p:spPr>
            <a:xfrm flipV="1">
              <a:off x="1198124" y="1981200"/>
              <a:ext cx="0" cy="304800"/>
            </a:xfrm>
            <a:prstGeom prst="straightConnector1">
              <a:avLst/>
            </a:prstGeom>
            <a:noFill/>
            <a:ln w="38100" cap="flat" cmpd="sng" algn="ctr">
              <a:solidFill>
                <a:sysClr val="windowText" lastClr="000000"/>
              </a:solidFill>
              <a:prstDash val="sysDot"/>
              <a:headEnd type="none"/>
              <a:tailEnd type="none"/>
            </a:ln>
            <a:effectLst/>
          </p:spPr>
        </p:cxnSp>
        <p:sp>
          <p:nvSpPr>
            <p:cNvPr id="54" name="TextBox 53"/>
            <p:cNvSpPr txBox="1"/>
            <p:nvPr/>
          </p:nvSpPr>
          <p:spPr>
            <a:xfrm>
              <a:off x="685800" y="2488208"/>
              <a:ext cx="1049563" cy="10259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smtClean="0">
                  <a:ln>
                    <a:noFill/>
                  </a:ln>
                  <a:solidFill>
                    <a:prstClr val="black"/>
                  </a:solidFill>
                  <a:effectLst/>
                  <a:uLnTx/>
                  <a:uFillTx/>
                  <a:latin typeface="Calibri"/>
                  <a:ea typeface="+mn-ea"/>
                </a:rPr>
                <a:t>Subnetwork</a:t>
              </a:r>
              <a:r>
                <a:rPr kumimoji="0" lang="en-US" sz="1200" b="0" i="0" u="none" strike="noStrike" kern="0" cap="none" spc="0" normalizeH="0" baseline="0" noProof="0" dirty="0" smtClean="0">
                  <a:ln>
                    <a:noFill/>
                  </a:ln>
                  <a:solidFill>
                    <a:prstClr val="black"/>
                  </a:solidFill>
                  <a:effectLst/>
                  <a:uLnTx/>
                  <a:uFillTx/>
                  <a:latin typeface="Calibri"/>
                  <a:ea typeface="+mn-ea"/>
                </a:rPr>
                <a:t> X</a:t>
              </a:r>
            </a:p>
          </p:txBody>
        </p:sp>
        <p:grpSp>
          <p:nvGrpSpPr>
            <p:cNvPr id="55" name="Group 56"/>
            <p:cNvGrpSpPr/>
            <p:nvPr/>
          </p:nvGrpSpPr>
          <p:grpSpPr>
            <a:xfrm>
              <a:off x="3823217" y="741402"/>
              <a:ext cx="1371600" cy="734199"/>
              <a:chOff x="4191000" y="990600"/>
              <a:chExt cx="1371600" cy="734199"/>
            </a:xfrm>
          </p:grpSpPr>
          <p:sp>
            <p:nvSpPr>
              <p:cNvPr id="83" name="Rectangle 82"/>
              <p:cNvSpPr/>
              <p:nvPr/>
            </p:nvSpPr>
            <p:spPr>
              <a:xfrm>
                <a:off x="4495800" y="1143000"/>
                <a:ext cx="762000" cy="457200"/>
              </a:xfrm>
              <a:prstGeom prst="rect">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4" name="TextBox 83"/>
              <p:cNvSpPr txBox="1"/>
              <p:nvPr/>
            </p:nvSpPr>
            <p:spPr>
              <a:xfrm>
                <a:off x="4724400" y="990600"/>
                <a:ext cx="264816" cy="276999"/>
              </a:xfrm>
              <a:prstGeom prst="rect">
                <a:avLst/>
              </a:prstGeom>
              <a:solidFill>
                <a:sysClr val="window" lastClr="FFFFFF"/>
              </a:solidFill>
              <a:ln>
                <a:solidFill>
                  <a:sysClr val="windowText" lastClr="000000"/>
                </a:solidFill>
              </a:ln>
            </p:spPr>
            <p:txBody>
              <a:bodyPr wrap="none" lIns="9144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a:ea typeface="+mn-ea"/>
                  </a:rPr>
                  <a:t>Y</a:t>
                </a:r>
              </a:p>
            </p:txBody>
          </p:sp>
          <p:sp>
            <p:nvSpPr>
              <p:cNvPr id="85" name="TextBox 84"/>
              <p:cNvSpPr txBox="1"/>
              <p:nvPr/>
            </p:nvSpPr>
            <p:spPr>
              <a:xfrm>
                <a:off x="4724400" y="1447800"/>
                <a:ext cx="269626" cy="276999"/>
              </a:xfrm>
              <a:prstGeom prst="rect">
                <a:avLst/>
              </a:prstGeom>
              <a:solidFill>
                <a:sysClr val="window" lastClr="FFFFFF"/>
              </a:solidFill>
              <a:ln>
                <a:solidFill>
                  <a:sysClr val="windowText" lastClr="000000"/>
                </a:solidFill>
              </a:ln>
            </p:spPr>
            <p:txBody>
              <a:bodyPr wrap="none" lIns="9144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a:ea typeface="+mn-ea"/>
                  </a:rPr>
                  <a:t>X</a:t>
                </a:r>
              </a:p>
            </p:txBody>
          </p:sp>
          <p:cxnSp>
            <p:nvCxnSpPr>
              <p:cNvPr id="86" name="Straight Connector 85"/>
              <p:cNvCxnSpPr>
                <a:stCxn id="83" idx="3"/>
              </p:cNvCxnSpPr>
              <p:nvPr/>
            </p:nvCxnSpPr>
            <p:spPr>
              <a:xfrm>
                <a:off x="5257800" y="1371600"/>
                <a:ext cx="304800" cy="0"/>
              </a:xfrm>
              <a:prstGeom prst="line">
                <a:avLst/>
              </a:prstGeom>
              <a:noFill/>
              <a:ln w="25400" cap="flat" cmpd="sng" algn="ctr">
                <a:solidFill>
                  <a:sysClr val="windowText" lastClr="000000"/>
                </a:solidFill>
                <a:prstDash val="solid"/>
              </a:ln>
              <a:effectLst/>
            </p:spPr>
          </p:cxnSp>
          <p:cxnSp>
            <p:nvCxnSpPr>
              <p:cNvPr id="87" name="Straight Connector 86"/>
              <p:cNvCxnSpPr/>
              <p:nvPr/>
            </p:nvCxnSpPr>
            <p:spPr>
              <a:xfrm>
                <a:off x="4191000" y="1371600"/>
                <a:ext cx="304800" cy="0"/>
              </a:xfrm>
              <a:prstGeom prst="line">
                <a:avLst/>
              </a:prstGeom>
              <a:noFill/>
              <a:ln w="25400" cap="flat" cmpd="sng" algn="ctr">
                <a:solidFill>
                  <a:sysClr val="windowText" lastClr="000000"/>
                </a:solidFill>
                <a:prstDash val="solid"/>
              </a:ln>
              <a:effectLst/>
            </p:spPr>
          </p:cxnSp>
        </p:grpSp>
        <p:grpSp>
          <p:nvGrpSpPr>
            <p:cNvPr id="56" name="Group 57"/>
            <p:cNvGrpSpPr/>
            <p:nvPr/>
          </p:nvGrpSpPr>
          <p:grpSpPr>
            <a:xfrm>
              <a:off x="2148314" y="1664732"/>
              <a:ext cx="1371600" cy="734199"/>
              <a:chOff x="4191000" y="990600"/>
              <a:chExt cx="1371600" cy="734199"/>
            </a:xfrm>
          </p:grpSpPr>
          <p:sp>
            <p:nvSpPr>
              <p:cNvPr id="78" name="Rectangle 77"/>
              <p:cNvSpPr/>
              <p:nvPr/>
            </p:nvSpPr>
            <p:spPr>
              <a:xfrm>
                <a:off x="4495800" y="1143000"/>
                <a:ext cx="762000" cy="457200"/>
              </a:xfrm>
              <a:prstGeom prst="rect">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9" name="TextBox 78"/>
              <p:cNvSpPr txBox="1"/>
              <p:nvPr/>
            </p:nvSpPr>
            <p:spPr>
              <a:xfrm>
                <a:off x="4724400" y="990600"/>
                <a:ext cx="264816" cy="276999"/>
              </a:xfrm>
              <a:prstGeom prst="rect">
                <a:avLst/>
              </a:prstGeom>
              <a:solidFill>
                <a:sysClr val="window" lastClr="FFFFFF"/>
              </a:solidFill>
              <a:ln>
                <a:solidFill>
                  <a:sysClr val="windowText" lastClr="000000"/>
                </a:solidFill>
              </a:ln>
            </p:spPr>
            <p:txBody>
              <a:bodyPr wrap="none" lIns="9144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a:ea typeface="+mn-ea"/>
                  </a:rPr>
                  <a:t>Y</a:t>
                </a:r>
              </a:p>
            </p:txBody>
          </p:sp>
          <p:sp>
            <p:nvSpPr>
              <p:cNvPr id="80" name="TextBox 79"/>
              <p:cNvSpPr txBox="1"/>
              <p:nvPr/>
            </p:nvSpPr>
            <p:spPr>
              <a:xfrm>
                <a:off x="4724400" y="1447800"/>
                <a:ext cx="269626" cy="276999"/>
              </a:xfrm>
              <a:prstGeom prst="rect">
                <a:avLst/>
              </a:prstGeom>
              <a:solidFill>
                <a:sysClr val="window" lastClr="FFFFFF"/>
              </a:solidFill>
              <a:ln>
                <a:solidFill>
                  <a:sysClr val="windowText" lastClr="000000"/>
                </a:solidFill>
              </a:ln>
            </p:spPr>
            <p:txBody>
              <a:bodyPr wrap="none" lIns="9144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a:ea typeface="+mn-ea"/>
                  </a:rPr>
                  <a:t>X</a:t>
                </a:r>
              </a:p>
            </p:txBody>
          </p:sp>
          <p:cxnSp>
            <p:nvCxnSpPr>
              <p:cNvPr id="81" name="Straight Connector 80"/>
              <p:cNvCxnSpPr>
                <a:stCxn id="78" idx="3"/>
              </p:cNvCxnSpPr>
              <p:nvPr/>
            </p:nvCxnSpPr>
            <p:spPr>
              <a:xfrm>
                <a:off x="5257800" y="1371600"/>
                <a:ext cx="304800" cy="0"/>
              </a:xfrm>
              <a:prstGeom prst="line">
                <a:avLst/>
              </a:prstGeom>
              <a:noFill/>
              <a:ln w="25400" cap="flat" cmpd="sng" algn="ctr">
                <a:solidFill>
                  <a:sysClr val="windowText" lastClr="000000"/>
                </a:solidFill>
                <a:prstDash val="solid"/>
              </a:ln>
              <a:effectLst/>
            </p:spPr>
          </p:cxnSp>
          <p:cxnSp>
            <p:nvCxnSpPr>
              <p:cNvPr id="82" name="Straight Connector 81"/>
              <p:cNvCxnSpPr/>
              <p:nvPr/>
            </p:nvCxnSpPr>
            <p:spPr>
              <a:xfrm>
                <a:off x="4191000" y="1371600"/>
                <a:ext cx="304800" cy="0"/>
              </a:xfrm>
              <a:prstGeom prst="line">
                <a:avLst/>
              </a:prstGeom>
              <a:noFill/>
              <a:ln w="25400" cap="flat" cmpd="sng" algn="ctr">
                <a:solidFill>
                  <a:sysClr val="windowText" lastClr="000000"/>
                </a:solidFill>
                <a:prstDash val="solid"/>
              </a:ln>
              <a:effectLst/>
            </p:spPr>
          </p:cxnSp>
        </p:grpSp>
        <p:sp>
          <p:nvSpPr>
            <p:cNvPr id="57" name="TextBox 56"/>
            <p:cNvSpPr txBox="1"/>
            <p:nvPr/>
          </p:nvSpPr>
          <p:spPr>
            <a:xfrm>
              <a:off x="4244201" y="1808202"/>
              <a:ext cx="264816" cy="276999"/>
            </a:xfrm>
            <a:prstGeom prst="rect">
              <a:avLst/>
            </a:prstGeom>
            <a:solidFill>
              <a:sysClr val="window" lastClr="FFFFFF"/>
            </a:solidFill>
            <a:ln>
              <a:solidFill>
                <a:sysClr val="windowText" lastClr="000000"/>
              </a:solidFill>
            </a:ln>
          </p:spPr>
          <p:txBody>
            <a:bodyPr wrap="none" lIns="9144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a:ea typeface="+mn-ea"/>
                </a:rPr>
                <a:t>Y</a:t>
              </a:r>
            </a:p>
          </p:txBody>
        </p:sp>
        <p:sp>
          <p:nvSpPr>
            <p:cNvPr id="58" name="TextBox 57"/>
            <p:cNvSpPr txBox="1"/>
            <p:nvPr/>
          </p:nvSpPr>
          <p:spPr>
            <a:xfrm>
              <a:off x="4661417" y="1808202"/>
              <a:ext cx="269626" cy="276999"/>
            </a:xfrm>
            <a:prstGeom prst="rect">
              <a:avLst/>
            </a:prstGeom>
            <a:solidFill>
              <a:sysClr val="window" lastClr="FFFFFF"/>
            </a:solidFill>
            <a:ln>
              <a:solidFill>
                <a:sysClr val="windowText" lastClr="000000"/>
              </a:solidFill>
            </a:ln>
          </p:spPr>
          <p:txBody>
            <a:bodyPr wrap="none" lIns="9144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a:ea typeface="+mn-ea"/>
                </a:rPr>
                <a:t>X</a:t>
              </a:r>
            </a:p>
          </p:txBody>
        </p:sp>
        <p:cxnSp>
          <p:nvCxnSpPr>
            <p:cNvPr id="59" name="Straight Connector 58"/>
            <p:cNvCxnSpPr>
              <a:stCxn id="80" idx="0"/>
              <a:endCxn id="79" idx="2"/>
            </p:cNvCxnSpPr>
            <p:nvPr/>
          </p:nvCxnSpPr>
          <p:spPr>
            <a:xfrm flipH="1" flipV="1">
              <a:off x="2814122" y="1941731"/>
              <a:ext cx="2405" cy="180201"/>
            </a:xfrm>
            <a:prstGeom prst="line">
              <a:avLst/>
            </a:prstGeom>
            <a:noFill/>
            <a:ln w="25400" cap="flat" cmpd="sng" algn="ctr">
              <a:solidFill>
                <a:sysClr val="windowText" lastClr="000000"/>
              </a:solidFill>
              <a:prstDash val="solid"/>
            </a:ln>
            <a:effectLst/>
          </p:spPr>
        </p:cxnSp>
        <p:grpSp>
          <p:nvGrpSpPr>
            <p:cNvPr id="60" name="Group 102"/>
            <p:cNvGrpSpPr/>
            <p:nvPr/>
          </p:nvGrpSpPr>
          <p:grpSpPr>
            <a:xfrm>
              <a:off x="3823217" y="2286000"/>
              <a:ext cx="1676400" cy="1038999"/>
              <a:chOff x="4495800" y="2286000"/>
              <a:chExt cx="1676400" cy="1038999"/>
            </a:xfrm>
          </p:grpSpPr>
          <p:sp>
            <p:nvSpPr>
              <p:cNvPr id="70" name="Rectangle 69"/>
              <p:cNvSpPr/>
              <p:nvPr/>
            </p:nvSpPr>
            <p:spPr>
              <a:xfrm>
                <a:off x="4800600" y="2486799"/>
                <a:ext cx="1066800" cy="332601"/>
              </a:xfrm>
              <a:prstGeom prst="rect">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1" name="TextBox 70"/>
              <p:cNvSpPr txBox="1"/>
              <p:nvPr/>
            </p:nvSpPr>
            <p:spPr>
              <a:xfrm>
                <a:off x="5181600" y="2286000"/>
                <a:ext cx="264816" cy="276999"/>
              </a:xfrm>
              <a:prstGeom prst="rect">
                <a:avLst/>
              </a:prstGeom>
              <a:solidFill>
                <a:sysClr val="window" lastClr="FFFFFF"/>
              </a:solidFill>
              <a:ln>
                <a:solidFill>
                  <a:sysClr val="windowText" lastClr="000000"/>
                </a:solidFill>
              </a:ln>
            </p:spPr>
            <p:txBody>
              <a:bodyPr wrap="none" lIns="9144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a:ea typeface="+mn-ea"/>
                  </a:rPr>
                  <a:t>Y</a:t>
                </a:r>
              </a:p>
            </p:txBody>
          </p:sp>
          <p:sp>
            <p:nvSpPr>
              <p:cNvPr id="72" name="Rectangle 71"/>
              <p:cNvSpPr/>
              <p:nvPr/>
            </p:nvSpPr>
            <p:spPr>
              <a:xfrm>
                <a:off x="4800600" y="2819400"/>
                <a:ext cx="1066800" cy="381000"/>
              </a:xfrm>
              <a:prstGeom prst="rect">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cxnSp>
            <p:nvCxnSpPr>
              <p:cNvPr id="73" name="Straight Connector 72"/>
              <p:cNvCxnSpPr/>
              <p:nvPr/>
            </p:nvCxnSpPr>
            <p:spPr>
              <a:xfrm>
                <a:off x="4495800" y="2819400"/>
                <a:ext cx="304800" cy="0"/>
              </a:xfrm>
              <a:prstGeom prst="line">
                <a:avLst/>
              </a:prstGeom>
              <a:noFill/>
              <a:ln w="25400" cap="flat" cmpd="sng" algn="ctr">
                <a:solidFill>
                  <a:sysClr val="windowText" lastClr="000000"/>
                </a:solidFill>
                <a:prstDash val="solid"/>
              </a:ln>
              <a:effectLst/>
            </p:spPr>
          </p:cxnSp>
          <p:cxnSp>
            <p:nvCxnSpPr>
              <p:cNvPr id="74" name="Straight Connector 73"/>
              <p:cNvCxnSpPr/>
              <p:nvPr/>
            </p:nvCxnSpPr>
            <p:spPr>
              <a:xfrm>
                <a:off x="5867400" y="2819400"/>
                <a:ext cx="304800" cy="0"/>
              </a:xfrm>
              <a:prstGeom prst="line">
                <a:avLst/>
              </a:prstGeom>
              <a:noFill/>
              <a:ln w="25400" cap="flat" cmpd="sng" algn="ctr">
                <a:solidFill>
                  <a:sysClr val="windowText" lastClr="000000"/>
                </a:solidFill>
                <a:prstDash val="solid"/>
              </a:ln>
              <a:effectLst/>
            </p:spPr>
          </p:cxnSp>
          <p:sp>
            <p:nvSpPr>
              <p:cNvPr id="75" name="TextBox 74"/>
              <p:cNvSpPr txBox="1"/>
              <p:nvPr/>
            </p:nvSpPr>
            <p:spPr>
              <a:xfrm>
                <a:off x="5181600" y="2667000"/>
                <a:ext cx="269626" cy="276999"/>
              </a:xfrm>
              <a:prstGeom prst="rect">
                <a:avLst/>
              </a:prstGeom>
              <a:solidFill>
                <a:sysClr val="window" lastClr="FFFFFF"/>
              </a:solidFill>
              <a:ln>
                <a:solidFill>
                  <a:sysClr val="windowText" lastClr="000000"/>
                </a:solidFill>
              </a:ln>
            </p:spPr>
            <p:txBody>
              <a:bodyPr wrap="none" lIns="9144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a:ea typeface="+mn-ea"/>
                  </a:rPr>
                  <a:t>X</a:t>
                </a:r>
              </a:p>
            </p:txBody>
          </p:sp>
          <p:sp>
            <p:nvSpPr>
              <p:cNvPr id="76" name="TextBox 75"/>
              <p:cNvSpPr txBox="1"/>
              <p:nvPr/>
            </p:nvSpPr>
            <p:spPr>
              <a:xfrm>
                <a:off x="4992984" y="3048000"/>
                <a:ext cx="264816" cy="276999"/>
              </a:xfrm>
              <a:prstGeom prst="rect">
                <a:avLst/>
              </a:prstGeom>
              <a:solidFill>
                <a:sysClr val="window" lastClr="FFFFFF"/>
              </a:solidFill>
              <a:ln>
                <a:solidFill>
                  <a:sysClr val="windowText" lastClr="000000"/>
                </a:solidFill>
              </a:ln>
            </p:spPr>
            <p:txBody>
              <a:bodyPr wrap="none" lIns="9144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a:ea typeface="+mn-ea"/>
                  </a:rPr>
                  <a:t>Y</a:t>
                </a:r>
              </a:p>
            </p:txBody>
          </p:sp>
          <p:sp>
            <p:nvSpPr>
              <p:cNvPr id="77" name="TextBox 76"/>
              <p:cNvSpPr txBox="1"/>
              <p:nvPr/>
            </p:nvSpPr>
            <p:spPr>
              <a:xfrm>
                <a:off x="5410200" y="3048000"/>
                <a:ext cx="269626" cy="276999"/>
              </a:xfrm>
              <a:prstGeom prst="rect">
                <a:avLst/>
              </a:prstGeom>
              <a:solidFill>
                <a:sysClr val="window" lastClr="FFFFFF"/>
              </a:solidFill>
              <a:ln>
                <a:solidFill>
                  <a:sysClr val="windowText" lastClr="000000"/>
                </a:solidFill>
              </a:ln>
            </p:spPr>
            <p:txBody>
              <a:bodyPr wrap="none" lIns="9144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a:ea typeface="+mn-ea"/>
                  </a:rPr>
                  <a:t>X</a:t>
                </a:r>
              </a:p>
            </p:txBody>
          </p:sp>
        </p:grpSp>
        <p:sp>
          <p:nvSpPr>
            <p:cNvPr id="61" name="TextBox 60"/>
            <p:cNvSpPr txBox="1"/>
            <p:nvPr/>
          </p:nvSpPr>
          <p:spPr>
            <a:xfrm>
              <a:off x="304800" y="316468"/>
              <a:ext cx="1523687" cy="307777"/>
            </a:xfrm>
            <a:prstGeom prst="rect">
              <a:avLst/>
            </a:prstGeom>
            <a:noFill/>
            <a:ln>
              <a:noFill/>
            </a:ln>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rPr>
                <a:t>(A) Gene Network</a:t>
              </a:r>
            </a:p>
          </p:txBody>
        </p:sp>
        <p:sp>
          <p:nvSpPr>
            <p:cNvPr id="62" name="TextBox 61"/>
            <p:cNvSpPr txBox="1"/>
            <p:nvPr/>
          </p:nvSpPr>
          <p:spPr>
            <a:xfrm>
              <a:off x="1919714" y="316468"/>
              <a:ext cx="1706493" cy="307777"/>
            </a:xfrm>
            <a:prstGeom prst="rect">
              <a:avLst/>
            </a:prstGeom>
            <a:noFill/>
            <a:ln>
              <a:noFill/>
            </a:ln>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rPr>
                <a:t>(B) Reliability Model</a:t>
              </a:r>
            </a:p>
          </p:txBody>
        </p:sp>
        <p:sp>
          <p:nvSpPr>
            <p:cNvPr id="63" name="TextBox 62"/>
            <p:cNvSpPr txBox="1"/>
            <p:nvPr/>
          </p:nvSpPr>
          <p:spPr>
            <a:xfrm>
              <a:off x="3657600" y="316468"/>
              <a:ext cx="2190728" cy="307777"/>
            </a:xfrm>
            <a:prstGeom prst="rect">
              <a:avLst/>
            </a:prstGeom>
            <a:noFill/>
            <a:ln>
              <a:noFill/>
            </a:ln>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rPr>
                <a:t>(C) Equivalent Path Models</a:t>
              </a:r>
            </a:p>
          </p:txBody>
        </p:sp>
        <p:sp>
          <p:nvSpPr>
            <p:cNvPr id="64" name="TextBox 63"/>
            <p:cNvSpPr txBox="1"/>
            <p:nvPr/>
          </p:nvSpPr>
          <p:spPr>
            <a:xfrm>
              <a:off x="4953000" y="773668"/>
              <a:ext cx="738215" cy="307777"/>
            </a:xfrm>
            <a:prstGeom prst="rect">
              <a:avLst/>
            </a:prstGeom>
            <a:noFill/>
            <a:ln>
              <a:noFill/>
            </a:ln>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rPr>
                <a:t>Parallel</a:t>
              </a:r>
            </a:p>
          </p:txBody>
        </p:sp>
        <p:sp>
          <p:nvSpPr>
            <p:cNvPr id="65" name="TextBox 64"/>
            <p:cNvSpPr txBox="1"/>
            <p:nvPr/>
          </p:nvSpPr>
          <p:spPr>
            <a:xfrm>
              <a:off x="4953000" y="1600200"/>
              <a:ext cx="601447" cy="307777"/>
            </a:xfrm>
            <a:prstGeom prst="rect">
              <a:avLst/>
            </a:prstGeom>
            <a:noFill/>
            <a:ln>
              <a:noFill/>
            </a:ln>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rPr>
                <a:t>Serial</a:t>
              </a:r>
            </a:p>
          </p:txBody>
        </p:sp>
        <p:sp>
          <p:nvSpPr>
            <p:cNvPr id="66" name="TextBox 65"/>
            <p:cNvSpPr txBox="1"/>
            <p:nvPr/>
          </p:nvSpPr>
          <p:spPr>
            <a:xfrm>
              <a:off x="5257800" y="2286000"/>
              <a:ext cx="778996" cy="307777"/>
            </a:xfrm>
            <a:prstGeom prst="rect">
              <a:avLst/>
            </a:prstGeom>
            <a:noFill/>
            <a:ln>
              <a:noFill/>
            </a:ln>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rPr>
                <a:t>Mixture</a:t>
              </a:r>
            </a:p>
          </p:txBody>
        </p:sp>
        <p:graphicFrame>
          <p:nvGraphicFramePr>
            <p:cNvPr id="67" name="Object 5"/>
            <p:cNvGraphicFramePr>
              <a:graphicFrameLocks noChangeAspect="1"/>
            </p:cNvGraphicFramePr>
            <p:nvPr/>
          </p:nvGraphicFramePr>
          <p:xfrm>
            <a:off x="5638800" y="2667000"/>
            <a:ext cx="2873375" cy="321347"/>
          </p:xfrm>
          <a:graphic>
            <a:graphicData uri="http://schemas.openxmlformats.org/presentationml/2006/ole">
              <p:oleObj spid="_x0000_s419852" name="Equation" r:id="rId3" imgW="2539800" imgH="228600" progId="Equation.3">
                <p:embed/>
              </p:oleObj>
            </a:graphicData>
          </a:graphic>
        </p:graphicFrame>
        <p:graphicFrame>
          <p:nvGraphicFramePr>
            <p:cNvPr id="68" name="Object 7"/>
            <p:cNvGraphicFramePr>
              <a:graphicFrameLocks noChangeAspect="1"/>
            </p:cNvGraphicFramePr>
            <p:nvPr/>
          </p:nvGraphicFramePr>
          <p:xfrm>
            <a:off x="5791200" y="990600"/>
            <a:ext cx="1868488" cy="320675"/>
          </p:xfrm>
          <a:graphic>
            <a:graphicData uri="http://schemas.openxmlformats.org/presentationml/2006/ole">
              <p:oleObj spid="_x0000_s419853" name="Equation" r:id="rId4" imgW="1650960" imgH="228600" progId="Equation.3">
                <p:embed/>
              </p:oleObj>
            </a:graphicData>
          </a:graphic>
        </p:graphicFrame>
        <p:graphicFrame>
          <p:nvGraphicFramePr>
            <p:cNvPr id="69" name="Object 8"/>
            <p:cNvGraphicFramePr>
              <a:graphicFrameLocks noChangeAspect="1"/>
            </p:cNvGraphicFramePr>
            <p:nvPr/>
          </p:nvGraphicFramePr>
          <p:xfrm>
            <a:off x="5791200" y="1676400"/>
            <a:ext cx="819150" cy="320675"/>
          </p:xfrm>
          <a:graphic>
            <a:graphicData uri="http://schemas.openxmlformats.org/presentationml/2006/ole">
              <p:oleObj spid="_x0000_s419854" name="Equation" r:id="rId5" imgW="723600" imgH="228600" progId="Equation.3">
                <p:embed/>
              </p:oleObj>
            </a:graphicData>
          </a:graphic>
        </p:graphicFrame>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00" name="Title 1"/>
          <p:cNvSpPr>
            <a:spLocks noGrp="1"/>
          </p:cNvSpPr>
          <p:nvPr>
            <p:ph type="title"/>
          </p:nvPr>
        </p:nvSpPr>
        <p:spPr/>
        <p:txBody>
          <a:bodyPr/>
          <a:lstStyle/>
          <a:p>
            <a:r>
              <a:rPr lang="en-US" b="1" dirty="0" smtClean="0"/>
              <a:t>Non-aging systems</a:t>
            </a:r>
          </a:p>
        </p:txBody>
      </p:sp>
      <p:pic>
        <p:nvPicPr>
          <p:cNvPr id="4101" name="Picture 5"/>
          <p:cNvPicPr>
            <a:picLocks noChangeAspect="1" noChangeArrowheads="1"/>
          </p:cNvPicPr>
          <p:nvPr/>
        </p:nvPicPr>
        <p:blipFill>
          <a:blip r:embed="rId3" cstate="print"/>
          <a:srcRect t="7474" r="48395"/>
          <a:stretch>
            <a:fillRect/>
          </a:stretch>
        </p:blipFill>
        <p:spPr bwMode="auto">
          <a:xfrm>
            <a:off x="1422400" y="2105502"/>
            <a:ext cx="4197350" cy="3111023"/>
          </a:xfrm>
          <a:prstGeom prst="rect">
            <a:avLst/>
          </a:prstGeom>
          <a:noFill/>
          <a:ln w="9525">
            <a:noFill/>
            <a:miter lim="800000"/>
            <a:headEnd/>
            <a:tailEnd/>
          </a:ln>
        </p:spPr>
      </p:pic>
      <p:sp>
        <p:nvSpPr>
          <p:cNvPr id="4102" name="TextBox 7"/>
          <p:cNvSpPr txBox="1">
            <a:spLocks noChangeArrowheads="1"/>
          </p:cNvSpPr>
          <p:nvPr/>
        </p:nvSpPr>
        <p:spPr bwMode="auto">
          <a:xfrm>
            <a:off x="3962400" y="5867400"/>
            <a:ext cx="4567237" cy="369888"/>
          </a:xfrm>
          <a:prstGeom prst="rect">
            <a:avLst/>
          </a:prstGeom>
          <a:noFill/>
          <a:ln w="9525">
            <a:noFill/>
            <a:miter lim="800000"/>
            <a:headEnd/>
            <a:tailEnd/>
          </a:ln>
        </p:spPr>
        <p:txBody>
          <a:bodyPr>
            <a:spAutoFit/>
          </a:bodyPr>
          <a:lstStyle/>
          <a:p>
            <a:r>
              <a:rPr lang="en-US" sz="1800" b="0" dirty="0">
                <a:solidFill>
                  <a:schemeClr val="bg2"/>
                </a:solidFill>
              </a:rPr>
              <a:t>De </a:t>
            </a:r>
            <a:r>
              <a:rPr lang="en-US" sz="1800" b="0" dirty="0" err="1">
                <a:solidFill>
                  <a:schemeClr val="bg2"/>
                </a:solidFill>
              </a:rPr>
              <a:t>Paepe</a:t>
            </a:r>
            <a:r>
              <a:rPr lang="en-US" sz="1800" b="0" dirty="0">
                <a:solidFill>
                  <a:schemeClr val="bg2"/>
                </a:solidFill>
              </a:rPr>
              <a:t> &amp; </a:t>
            </a:r>
            <a:r>
              <a:rPr lang="en-US" sz="1800" b="0" dirty="0" err="1">
                <a:solidFill>
                  <a:schemeClr val="bg2"/>
                </a:solidFill>
              </a:rPr>
              <a:t>Taddei</a:t>
            </a:r>
            <a:r>
              <a:rPr lang="en-US" sz="1800" b="0" dirty="0">
                <a:solidFill>
                  <a:schemeClr val="bg2"/>
                </a:solidFill>
              </a:rPr>
              <a:t>, 2006, </a:t>
            </a:r>
            <a:r>
              <a:rPr lang="en-US" sz="1800" b="0" dirty="0" err="1">
                <a:solidFill>
                  <a:schemeClr val="bg2"/>
                </a:solidFill>
              </a:rPr>
              <a:t>Plos</a:t>
            </a:r>
            <a:r>
              <a:rPr lang="en-US" sz="1800" b="0" dirty="0">
                <a:solidFill>
                  <a:schemeClr val="bg2"/>
                </a:solidFill>
              </a:rPr>
              <a:t> Biology</a:t>
            </a:r>
          </a:p>
        </p:txBody>
      </p:sp>
      <p:pic>
        <p:nvPicPr>
          <p:cNvPr id="4103" name="Picture 6"/>
          <p:cNvPicPr>
            <a:picLocks noChangeAspect="1" noChangeArrowheads="1"/>
          </p:cNvPicPr>
          <p:nvPr/>
        </p:nvPicPr>
        <p:blipFill>
          <a:blip r:embed="rId4" cstate="print"/>
          <a:srcRect r="18947" b="5019"/>
          <a:stretch>
            <a:fillRect/>
          </a:stretch>
        </p:blipFill>
        <p:spPr bwMode="auto">
          <a:xfrm>
            <a:off x="6376988" y="2546350"/>
            <a:ext cx="1307226" cy="1766888"/>
          </a:xfrm>
          <a:prstGeom prst="rect">
            <a:avLst/>
          </a:prstGeom>
          <a:noFill/>
          <a:ln w="9525">
            <a:noFill/>
            <a:miter lim="800000"/>
            <a:headEnd/>
            <a:tailEnd/>
          </a:ln>
        </p:spPr>
      </p:pic>
      <p:sp>
        <p:nvSpPr>
          <p:cNvPr id="29389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91842" name="Object 2"/>
          <p:cNvGraphicFramePr>
            <a:graphicFrameLocks noChangeAspect="1"/>
          </p:cNvGraphicFramePr>
          <p:nvPr/>
        </p:nvGraphicFramePr>
        <p:xfrm>
          <a:off x="4343400" y="914400"/>
          <a:ext cx="4114800" cy="955293"/>
        </p:xfrm>
        <a:graphic>
          <a:graphicData uri="http://schemas.openxmlformats.org/presentationml/2006/ole">
            <p:oleObj spid="_x0000_s291860" name="Equation" r:id="rId5" imgW="1536700" imgH="355600" progId="Equation.3">
              <p:embed/>
            </p:oleObj>
          </a:graphicData>
        </a:graphic>
      </p:graphicFrame>
      <p:pic>
        <p:nvPicPr>
          <p:cNvPr id="8" name="Picture 7"/>
          <p:cNvPicPr>
            <a:picLocks noChangeAspect="1"/>
          </p:cNvPicPr>
          <p:nvPr/>
        </p:nvPicPr>
        <p:blipFill>
          <a:blip r:embed="rId6" cstate="print"/>
          <a:stretch>
            <a:fillRect/>
          </a:stretch>
        </p:blipFill>
        <p:spPr>
          <a:xfrm>
            <a:off x="7836425" y="3006608"/>
            <a:ext cx="702263" cy="6144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41300"/>
            <a:ext cx="8372475" cy="1130300"/>
          </a:xfrm>
        </p:spPr>
        <p:txBody>
          <a:bodyPr/>
          <a:lstStyle/>
          <a:p>
            <a:r>
              <a:rPr lang="en-US" dirty="0" smtClean="0"/>
              <a:t>Using the yeast protein interaction network to evaluate interventions on aging.  </a:t>
            </a:r>
            <a:endParaRPr lang="en-US" dirty="0"/>
          </a:p>
        </p:txBody>
      </p:sp>
      <p:grpSp>
        <p:nvGrpSpPr>
          <p:cNvPr id="83" name="Group 82"/>
          <p:cNvGrpSpPr/>
          <p:nvPr/>
        </p:nvGrpSpPr>
        <p:grpSpPr>
          <a:xfrm>
            <a:off x="0" y="762000"/>
            <a:ext cx="9144000" cy="4727377"/>
            <a:chOff x="0" y="0"/>
            <a:chExt cx="9144000" cy="4727377"/>
          </a:xfrm>
        </p:grpSpPr>
        <p:sp>
          <p:nvSpPr>
            <p:cNvPr id="8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85"/>
            <p:cNvSpPr/>
            <p:nvPr/>
          </p:nvSpPr>
          <p:spPr>
            <a:xfrm>
              <a:off x="1447800" y="2438400"/>
              <a:ext cx="2057400" cy="762000"/>
            </a:xfrm>
            <a:prstGeom prst="rect">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7" name="TextBox 86"/>
            <p:cNvSpPr txBox="1"/>
            <p:nvPr/>
          </p:nvSpPr>
          <p:spPr>
            <a:xfrm>
              <a:off x="1676400" y="1912203"/>
              <a:ext cx="1600200" cy="830997"/>
            </a:xfrm>
            <a:prstGeom prst="rect">
              <a:avLst/>
            </a:prstGeom>
            <a:solidFill>
              <a:sysClr val="window" lastClr="FFFFFF"/>
            </a:solidFill>
            <a:ln>
              <a:solidFill>
                <a:sysClr val="windowText" lastClr="000000"/>
              </a:solidFill>
            </a:ln>
          </p:spPr>
          <p:txBody>
            <a:bodyPr wrap="square" lIns="9144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Bulk of network 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008000"/>
                  </a:solidFill>
                  <a:effectLst/>
                  <a:uLnTx/>
                  <a:uFillTx/>
                </a:rPr>
                <a:t>M1: Fixed </a:t>
              </a:r>
              <a:r>
                <a:rPr kumimoji="0" lang="en-US" sz="1200" b="1" i="0" u="none" strike="noStrike" kern="0" cap="none" spc="0" normalizeH="0" baseline="0" noProof="0" dirty="0" err="1" smtClean="0">
                  <a:ln>
                    <a:noFill/>
                  </a:ln>
                  <a:solidFill>
                    <a:srgbClr val="008000"/>
                  </a:solidFill>
                  <a:effectLst/>
                  <a:uLnTx/>
                  <a:uFillTx/>
                </a:rPr>
                <a:t>R</a:t>
              </a:r>
              <a:r>
                <a:rPr kumimoji="0" lang="en-US" sz="1200" b="1" i="0" u="none" strike="noStrike" kern="0" cap="none" spc="0" normalizeH="0" baseline="-25000" noProof="0" dirty="0" err="1" smtClean="0">
                  <a:ln>
                    <a:noFill/>
                  </a:ln>
                  <a:solidFill>
                    <a:srgbClr val="008000"/>
                  </a:solidFill>
                  <a:effectLst/>
                  <a:uLnTx/>
                  <a:uFillTx/>
                </a:rPr>
                <a:t>y</a:t>
              </a:r>
              <a:r>
                <a:rPr kumimoji="0" lang="en-US" sz="1200" b="1" i="0" u="none" strike="noStrike" kern="0" cap="none" spc="0" normalizeH="0" baseline="0" noProof="0" dirty="0" smtClean="0">
                  <a:ln>
                    <a:noFill/>
                  </a:ln>
                  <a:solidFill>
                    <a:srgbClr val="008000"/>
                  </a:solidFill>
                  <a:effectLst/>
                  <a:uLnTx/>
                  <a:uFillTx/>
                </a:rPr>
                <a:t> </a:t>
              </a:r>
              <a:r>
                <a:rPr kumimoji="0" lang="en-US" sz="1200" b="1" i="0" u="none" strike="noStrike" kern="0" cap="none" spc="0" normalizeH="0" baseline="0" noProof="0" dirty="0" err="1" smtClean="0">
                  <a:ln>
                    <a:noFill/>
                  </a:ln>
                  <a:solidFill>
                    <a:srgbClr val="008000"/>
                  </a:solidFill>
                  <a:effectLst/>
                  <a:uLnTx/>
                  <a:uFillTx/>
                </a:rPr>
                <a:t>G</a:t>
              </a:r>
              <a:r>
                <a:rPr kumimoji="0" lang="en-US" sz="1200" b="1" i="0" u="none" strike="noStrike" kern="0" cap="none" spc="0" normalizeH="0" baseline="-25000" noProof="0" dirty="0" err="1" smtClean="0">
                  <a:ln>
                    <a:noFill/>
                  </a:ln>
                  <a:solidFill>
                    <a:srgbClr val="008000"/>
                  </a:solidFill>
                  <a:effectLst/>
                  <a:uLnTx/>
                  <a:uFillTx/>
                </a:rPr>
                <a:t>y</a:t>
              </a:r>
              <a:endParaRPr kumimoji="0" lang="en-US" sz="1200" b="1" i="0" u="none" strike="noStrike" kern="0" cap="none" spc="0" normalizeH="0" baseline="-25000" noProof="0" dirty="0" smtClean="0">
                <a:ln>
                  <a:noFill/>
                </a:ln>
                <a:solidFill>
                  <a:srgbClr val="008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0000FF"/>
                  </a:solidFill>
                  <a:effectLst/>
                  <a:uLnTx/>
                  <a:uFillTx/>
                </a:rPr>
                <a:t>M2: Protein Network with </a:t>
              </a:r>
              <a:r>
                <a:rPr kumimoji="0" lang="el-GR" sz="1200" b="1" i="0" u="none" strike="noStrike" kern="0" cap="none" spc="0" normalizeH="0" baseline="0" noProof="0" dirty="0" smtClean="0">
                  <a:ln>
                    <a:noFill/>
                  </a:ln>
                  <a:solidFill>
                    <a:srgbClr val="0000FF"/>
                  </a:solidFill>
                  <a:effectLst/>
                  <a:uLnTx/>
                  <a:uFillTx/>
                </a:rPr>
                <a:t>λ</a:t>
              </a:r>
              <a:r>
                <a:rPr kumimoji="0" lang="en-US" sz="1200" b="1" i="0" u="none" strike="noStrike" kern="0" cap="none" spc="0" normalizeH="0" baseline="-25000" noProof="0" dirty="0" err="1" smtClean="0">
                  <a:ln>
                    <a:noFill/>
                  </a:ln>
                  <a:solidFill>
                    <a:srgbClr val="0000FF"/>
                  </a:solidFill>
                  <a:effectLst/>
                  <a:uLnTx/>
                  <a:uFillTx/>
                </a:rPr>
                <a:t>y</a:t>
              </a:r>
              <a:r>
                <a:rPr kumimoji="0" lang="en-US" sz="1200" b="1" i="0" u="none" strike="noStrike" kern="0" cap="none" spc="0" normalizeH="0" baseline="0" noProof="0" dirty="0" smtClean="0">
                  <a:ln>
                    <a:noFill/>
                  </a:ln>
                  <a:solidFill>
                    <a:srgbClr val="0000FF"/>
                  </a:solidFill>
                  <a:effectLst/>
                  <a:uLnTx/>
                  <a:uFillTx/>
                </a:rPr>
                <a:t> </a:t>
              </a:r>
              <a:r>
                <a:rPr kumimoji="0" lang="en-US" sz="1200" b="1" i="0" u="none" strike="noStrike" kern="0" cap="none" spc="0" normalizeH="0" baseline="0" noProof="0" dirty="0" err="1" smtClean="0">
                  <a:ln>
                    <a:noFill/>
                  </a:ln>
                  <a:solidFill>
                    <a:srgbClr val="0000FF"/>
                  </a:solidFill>
                  <a:effectLst/>
                  <a:uLnTx/>
                  <a:uFillTx/>
                </a:rPr>
                <a:t>p</a:t>
              </a:r>
              <a:r>
                <a:rPr kumimoji="0" lang="en-US" sz="1200" b="1" i="0" u="none" strike="noStrike" kern="0" cap="none" spc="0" normalizeH="0" baseline="-25000" noProof="0" dirty="0" err="1" smtClean="0">
                  <a:ln>
                    <a:noFill/>
                  </a:ln>
                  <a:solidFill>
                    <a:srgbClr val="0000FF"/>
                  </a:solidFill>
                  <a:effectLst/>
                  <a:uLnTx/>
                  <a:uFillTx/>
                </a:rPr>
                <a:t>y</a:t>
              </a:r>
              <a:endParaRPr kumimoji="0" lang="en-US" sz="1200" b="1" i="0" u="none" strike="noStrike" kern="0" cap="none" spc="0" normalizeH="0" baseline="-25000" noProof="0" dirty="0" smtClean="0">
                <a:ln>
                  <a:noFill/>
                </a:ln>
                <a:solidFill>
                  <a:srgbClr val="0000FF"/>
                </a:solidFill>
                <a:effectLst/>
                <a:uLnTx/>
                <a:uFillTx/>
              </a:endParaRPr>
            </a:p>
          </p:txBody>
        </p:sp>
        <p:sp>
          <p:nvSpPr>
            <p:cNvPr id="88" name="TextBox 87"/>
            <p:cNvSpPr txBox="1"/>
            <p:nvPr/>
          </p:nvSpPr>
          <p:spPr>
            <a:xfrm>
              <a:off x="1800675" y="3036332"/>
              <a:ext cx="1351652" cy="461665"/>
            </a:xfrm>
            <a:prstGeom prst="rect">
              <a:avLst/>
            </a:prstGeom>
            <a:solidFill>
              <a:sysClr val="window" lastClr="FFFFFF"/>
            </a:solidFill>
            <a:ln>
              <a:solidFill>
                <a:sysClr val="windowText" lastClr="000000"/>
              </a:solidFill>
            </a:ln>
          </p:spPr>
          <p:txBody>
            <a:bodyPr wrap="none" lIns="9144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Limiting Module X</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ysClr val="windowText" lastClr="000000"/>
                  </a:solidFill>
                  <a:effectLst/>
                  <a:uLnTx/>
                  <a:uFillTx/>
                </a:rPr>
                <a:t>n</a:t>
              </a:r>
              <a:r>
                <a:rPr kumimoji="0" lang="en-US" sz="1200" b="1" i="0" u="none" strike="noStrike" kern="0" cap="none" spc="0" normalizeH="0" baseline="-25000" noProof="0" dirty="0" err="1" smtClean="0">
                  <a:ln>
                    <a:noFill/>
                  </a:ln>
                  <a:solidFill>
                    <a:sysClr val="windowText" lastClr="000000"/>
                  </a:solidFill>
                  <a:effectLst/>
                  <a:uLnTx/>
                  <a:uFillTx/>
                </a:rPr>
                <a:t>x</a:t>
              </a:r>
              <a:r>
                <a:rPr kumimoji="0" lang="en-US" sz="1200" b="1" i="0" u="none" strike="noStrike" kern="0" cap="none" spc="0" normalizeH="0" baseline="0" noProof="0" dirty="0" smtClean="0">
                  <a:ln>
                    <a:noFill/>
                  </a:ln>
                  <a:solidFill>
                    <a:sysClr val="windowText" lastClr="000000"/>
                  </a:solidFill>
                  <a:effectLst/>
                  <a:uLnTx/>
                  <a:uFillTx/>
                </a:rPr>
                <a:t> </a:t>
              </a:r>
              <a:r>
                <a:rPr kumimoji="0" lang="el-GR" sz="1200" b="1" i="0" u="none" strike="noStrike" kern="0" cap="none" spc="0" normalizeH="0" baseline="0" noProof="0" dirty="0" smtClean="0">
                  <a:ln>
                    <a:noFill/>
                  </a:ln>
                  <a:solidFill>
                    <a:sysClr val="windowText" lastClr="000000"/>
                  </a:solidFill>
                  <a:effectLst/>
                  <a:uLnTx/>
                  <a:uFillTx/>
                </a:rPr>
                <a:t>λ</a:t>
              </a:r>
              <a:r>
                <a:rPr kumimoji="0" lang="en-US" sz="1200" b="1" i="0" u="none" strike="noStrike" kern="0" cap="none" spc="0" normalizeH="0" baseline="-25000" noProof="0" dirty="0" smtClean="0">
                  <a:ln>
                    <a:noFill/>
                  </a:ln>
                  <a:solidFill>
                    <a:sysClr val="windowText" lastClr="000000"/>
                  </a:solidFill>
                  <a:effectLst/>
                  <a:uLnTx/>
                  <a:uFillTx/>
                </a:rPr>
                <a:t>x</a:t>
              </a:r>
              <a:r>
                <a:rPr kumimoji="0" lang="en-US" sz="1200" b="1" i="0" u="none" strike="noStrike" kern="0" cap="none" spc="0" normalizeH="0" baseline="0" noProof="0" dirty="0" smtClean="0">
                  <a:ln>
                    <a:noFill/>
                  </a:ln>
                  <a:solidFill>
                    <a:sysClr val="windowText" lastClr="000000"/>
                  </a:solidFill>
                  <a:effectLst/>
                  <a:uLnTx/>
                  <a:uFillTx/>
                </a:rPr>
                <a:t>  </a:t>
              </a:r>
              <a:r>
                <a:rPr kumimoji="0" lang="en-US" sz="1200" b="1" i="0" u="none" strike="noStrike" kern="0" cap="none" spc="0" normalizeH="0" baseline="0" noProof="0" dirty="0" err="1" smtClean="0">
                  <a:ln>
                    <a:noFill/>
                  </a:ln>
                  <a:solidFill>
                    <a:sysClr val="windowText" lastClr="000000"/>
                  </a:solidFill>
                  <a:effectLst/>
                  <a:uLnTx/>
                  <a:uFillTx/>
                </a:rPr>
                <a:t>p</a:t>
              </a:r>
              <a:r>
                <a:rPr kumimoji="0" lang="en-US" sz="1200" b="1" i="0" u="none" strike="noStrike" kern="0" cap="none" spc="0" normalizeH="0" baseline="-25000" noProof="0" dirty="0" err="1" smtClean="0">
                  <a:ln>
                    <a:noFill/>
                  </a:ln>
                  <a:solidFill>
                    <a:sysClr val="windowText" lastClr="000000"/>
                  </a:solidFill>
                  <a:effectLst/>
                  <a:uLnTx/>
                  <a:uFillTx/>
                </a:rPr>
                <a:t>x</a:t>
              </a:r>
              <a:r>
                <a:rPr kumimoji="0" lang="en-US" sz="1200" b="1" i="0" u="none" strike="noStrike" kern="0" cap="none" spc="0" normalizeH="0" baseline="-25000" noProof="0" dirty="0" smtClean="0">
                  <a:ln>
                    <a:noFill/>
                  </a:ln>
                  <a:solidFill>
                    <a:sysClr val="windowText" lastClr="000000"/>
                  </a:solidFill>
                  <a:effectLst/>
                  <a:uLnTx/>
                  <a:uFillTx/>
                </a:rPr>
                <a:t>  </a:t>
              </a:r>
              <a:r>
                <a:rPr kumimoji="0" lang="el-GR" sz="1200" b="1" i="0" u="none" strike="noStrike" kern="0" cap="none" spc="0" normalizeH="0" baseline="0" noProof="0" dirty="0" smtClean="0">
                  <a:ln>
                    <a:noFill/>
                  </a:ln>
                  <a:solidFill>
                    <a:sysClr val="windowText" lastClr="000000"/>
                  </a:solidFill>
                  <a:effectLst/>
                  <a:uLnTx/>
                  <a:uFillTx/>
                </a:rPr>
                <a:t>φ</a:t>
              </a:r>
              <a:endParaRPr kumimoji="0" lang="en-US" sz="1200" b="1" i="0" u="none" strike="noStrike" kern="0" cap="none" spc="0" normalizeH="0" baseline="-25000" noProof="0" dirty="0">
                <a:ln>
                  <a:noFill/>
                </a:ln>
                <a:solidFill>
                  <a:sysClr val="windowText" lastClr="000000"/>
                </a:solidFill>
                <a:effectLst/>
                <a:uLnTx/>
                <a:uFillTx/>
              </a:endParaRPr>
            </a:p>
          </p:txBody>
        </p:sp>
        <p:cxnSp>
          <p:nvCxnSpPr>
            <p:cNvPr id="89" name="Straight Connector 88"/>
            <p:cNvCxnSpPr/>
            <p:nvPr/>
          </p:nvCxnSpPr>
          <p:spPr>
            <a:xfrm>
              <a:off x="3505200" y="2819400"/>
              <a:ext cx="304800" cy="0"/>
            </a:xfrm>
            <a:prstGeom prst="line">
              <a:avLst/>
            </a:prstGeom>
            <a:noFill/>
            <a:ln w="25400" cap="flat" cmpd="sng" algn="ctr">
              <a:solidFill>
                <a:sysClr val="windowText" lastClr="000000"/>
              </a:solidFill>
              <a:prstDash val="solid"/>
            </a:ln>
            <a:effectLst/>
          </p:spPr>
        </p:cxnSp>
        <p:cxnSp>
          <p:nvCxnSpPr>
            <p:cNvPr id="90" name="Straight Connector 89"/>
            <p:cNvCxnSpPr/>
            <p:nvPr/>
          </p:nvCxnSpPr>
          <p:spPr>
            <a:xfrm>
              <a:off x="1143000" y="2819400"/>
              <a:ext cx="304800" cy="0"/>
            </a:xfrm>
            <a:prstGeom prst="line">
              <a:avLst/>
            </a:prstGeom>
            <a:noFill/>
            <a:ln w="25400" cap="flat" cmpd="sng" algn="ctr">
              <a:solidFill>
                <a:sysClr val="windowText" lastClr="000000"/>
              </a:solidFill>
              <a:prstDash val="solid"/>
            </a:ln>
            <a:effectLst/>
          </p:spPr>
        </p:cxnSp>
        <p:cxnSp>
          <p:nvCxnSpPr>
            <p:cNvPr id="91" name="Straight Connector 90"/>
            <p:cNvCxnSpPr>
              <a:stCxn id="88" idx="0"/>
              <a:endCxn id="87" idx="2"/>
            </p:cNvCxnSpPr>
            <p:nvPr/>
          </p:nvCxnSpPr>
          <p:spPr>
            <a:xfrm rot="16200000" flipV="1">
              <a:off x="2329935" y="2889765"/>
              <a:ext cx="293132" cy="1"/>
            </a:xfrm>
            <a:prstGeom prst="line">
              <a:avLst/>
            </a:prstGeom>
            <a:noFill/>
            <a:ln w="25400" cap="flat" cmpd="sng" algn="ctr">
              <a:solidFill>
                <a:sysClr val="windowText" lastClr="000000"/>
              </a:solidFill>
              <a:prstDash val="solid"/>
            </a:ln>
            <a:effectLst/>
          </p:spPr>
        </p:cxnSp>
        <p:graphicFrame>
          <p:nvGraphicFramePr>
            <p:cNvPr id="92" name="Object 7"/>
            <p:cNvGraphicFramePr>
              <a:graphicFrameLocks noChangeAspect="1"/>
            </p:cNvGraphicFramePr>
            <p:nvPr/>
          </p:nvGraphicFramePr>
          <p:xfrm>
            <a:off x="4724400" y="4191000"/>
            <a:ext cx="1808163" cy="303212"/>
          </p:xfrm>
          <a:graphic>
            <a:graphicData uri="http://schemas.openxmlformats.org/presentationml/2006/ole">
              <p:oleObj spid="_x0000_s486411" name="Equation" r:id="rId4" imgW="1257300" imgH="215900" progId="Equation.3">
                <p:embed/>
              </p:oleObj>
            </a:graphicData>
          </a:graphic>
        </p:graphicFrame>
        <p:sp>
          <p:nvSpPr>
            <p:cNvPr id="93" name="Right Arrow 92"/>
            <p:cNvSpPr/>
            <p:nvPr/>
          </p:nvSpPr>
          <p:spPr>
            <a:xfrm rot="20454605">
              <a:off x="3889049" y="2789895"/>
              <a:ext cx="1255948" cy="228600"/>
            </a:xfrm>
            <a:prstGeom prst="rightArrow">
              <a:avLst/>
            </a:prstGeom>
            <a:no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4" name="TextBox 93"/>
            <p:cNvSpPr txBox="1"/>
            <p:nvPr/>
          </p:nvSpPr>
          <p:spPr>
            <a:xfrm>
              <a:off x="1639843" y="4114800"/>
              <a:ext cx="1865357" cy="523220"/>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rPr>
                <a:t>Mutants</a:t>
              </a:r>
              <a:r>
                <a:rPr kumimoji="0" lang="en-US" sz="1400" b="1" i="0" u="none" strike="noStrike" kern="0" cap="none" spc="0" normalizeH="0" noProof="0" dirty="0" smtClean="0">
                  <a:ln>
                    <a:noFill/>
                  </a:ln>
                  <a:solidFill>
                    <a:sysClr val="windowText" lastClr="000000"/>
                  </a:solidFill>
                  <a:effectLst/>
                  <a:uLnTx/>
                  <a:uFillTx/>
                </a:rPr>
                <a:t> </a:t>
              </a:r>
              <a:r>
                <a:rPr kumimoji="0" lang="en-US" sz="1400" b="1" i="0" u="none" strike="noStrike" kern="0" cap="none" spc="0" normalizeH="0" baseline="0" noProof="0" dirty="0" smtClean="0">
                  <a:ln>
                    <a:noFill/>
                  </a:ln>
                  <a:solidFill>
                    <a:sysClr val="windowText" lastClr="000000"/>
                  </a:solidFill>
                  <a:effectLst/>
                  <a:uLnTx/>
                  <a:uFillTx/>
                </a:rPr>
                <a:t>sir2</a:t>
              </a:r>
              <a:r>
                <a:rPr kumimoji="0" lang="el-GR" sz="1400" b="1" i="0" u="none" strike="noStrike" kern="0" cap="none" spc="0" normalizeH="0" baseline="0" noProof="0" dirty="0" smtClean="0">
                  <a:ln>
                    <a:noFill/>
                  </a:ln>
                  <a:solidFill>
                    <a:sysClr val="windowText" lastClr="000000"/>
                  </a:solidFill>
                  <a:effectLst/>
                  <a:uLnTx/>
                  <a:uFillTx/>
                </a:rPr>
                <a:t>Δ</a:t>
              </a:r>
              <a:r>
                <a:rPr kumimoji="0" lang="en-US" sz="1400" b="1" i="0" u="none" strike="noStrike" kern="0" cap="none" spc="0" normalizeH="0" baseline="0" noProof="0" dirty="0" smtClean="0">
                  <a:ln>
                    <a:noFill/>
                  </a:ln>
                  <a:solidFill>
                    <a:sysClr val="windowText" lastClr="000000"/>
                  </a:solidFill>
                  <a:effectLst/>
                  <a:uLnTx/>
                  <a:uFillTx/>
                </a:rPr>
                <a:t> tor1</a:t>
              </a:r>
              <a:r>
                <a:rPr kumimoji="0" lang="el-GR" sz="1400" b="1" i="0" u="none" strike="noStrike" kern="0" cap="none" spc="0" normalizeH="0" baseline="0" noProof="0" dirty="0" smtClean="0">
                  <a:ln>
                    <a:noFill/>
                  </a:ln>
                  <a:solidFill>
                    <a:sysClr val="windowText" lastClr="000000"/>
                  </a:solidFill>
                  <a:effectLst/>
                  <a:uLnTx/>
                  <a:uFillTx/>
                </a:rPr>
                <a:t>Δ</a:t>
              </a:r>
              <a:r>
                <a:rPr kumimoji="0" lang="en-US" sz="1400" b="1" i="0" u="none" strike="noStrike" kern="0" cap="none" spc="0" normalizeH="0" baseline="0" noProof="0" dirty="0" smtClean="0">
                  <a:ln>
                    <a:noFill/>
                  </a:ln>
                  <a:solidFill>
                    <a:sysClr val="windowText" lastClr="000000"/>
                  </a:solidFill>
                  <a:effectLst/>
                  <a:uLnTx/>
                  <a:uFillTx/>
                </a:rPr>
                <a:t> or </a:t>
              </a:r>
              <a:r>
                <a:rPr lang="en-US" sz="1400" kern="0" dirty="0" smtClean="0">
                  <a:solidFill>
                    <a:sysClr val="windowText" lastClr="000000"/>
                  </a:solidFill>
                </a:rPr>
                <a:t>compounds.</a:t>
              </a:r>
              <a:r>
                <a:rPr kumimoji="0" lang="en-US" sz="1400" b="1" i="0" u="none" strike="noStrike" kern="0" cap="none" spc="0" normalizeH="0" noProof="0" dirty="0" smtClean="0">
                  <a:ln>
                    <a:noFill/>
                  </a:ln>
                  <a:solidFill>
                    <a:sysClr val="windowText" lastClr="000000"/>
                  </a:solidFill>
                  <a:effectLst/>
                  <a:uLnTx/>
                  <a:uFillTx/>
                </a:rPr>
                <a:t> </a:t>
              </a:r>
              <a:endParaRPr kumimoji="0" lang="en-US" sz="1400" b="1" i="0" u="none" strike="noStrike" kern="0" cap="none" spc="0" normalizeH="0" baseline="0" noProof="0" dirty="0">
                <a:ln>
                  <a:noFill/>
                </a:ln>
                <a:solidFill>
                  <a:sysClr val="windowText" lastClr="000000"/>
                </a:solidFill>
                <a:effectLst/>
                <a:uLnTx/>
                <a:uFillTx/>
              </a:endParaRPr>
            </a:p>
          </p:txBody>
        </p:sp>
        <p:sp>
          <p:nvSpPr>
            <p:cNvPr id="95" name="Freeform 94"/>
            <p:cNvSpPr/>
            <p:nvPr/>
          </p:nvSpPr>
          <p:spPr>
            <a:xfrm rot="6006594">
              <a:off x="2177380" y="3701354"/>
              <a:ext cx="626889" cy="208811"/>
            </a:xfrm>
            <a:custGeom>
              <a:avLst/>
              <a:gdLst>
                <a:gd name="connsiteX0" fmla="*/ 0 w 666206"/>
                <a:gd name="connsiteY0" fmla="*/ 143692 h 143692"/>
                <a:gd name="connsiteX1" fmla="*/ 52252 w 666206"/>
                <a:gd name="connsiteY1" fmla="*/ 117566 h 143692"/>
                <a:gd name="connsiteX2" fmla="*/ 169818 w 666206"/>
                <a:gd name="connsiteY2" fmla="*/ 52252 h 143692"/>
                <a:gd name="connsiteX3" fmla="*/ 209006 w 666206"/>
                <a:gd name="connsiteY3" fmla="*/ 26126 h 143692"/>
                <a:gd name="connsiteX4" fmla="*/ 287383 w 666206"/>
                <a:gd name="connsiteY4" fmla="*/ 0 h 143692"/>
                <a:gd name="connsiteX5" fmla="*/ 352698 w 666206"/>
                <a:gd name="connsiteY5" fmla="*/ 13063 h 143692"/>
                <a:gd name="connsiteX6" fmla="*/ 391886 w 666206"/>
                <a:gd name="connsiteY6" fmla="*/ 39189 h 143692"/>
                <a:gd name="connsiteX7" fmla="*/ 600892 w 666206"/>
                <a:gd name="connsiteY7" fmla="*/ 26126 h 143692"/>
                <a:gd name="connsiteX8" fmla="*/ 666206 w 666206"/>
                <a:gd name="connsiteY8" fmla="*/ 0 h 14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206" h="143692">
                  <a:moveTo>
                    <a:pt x="0" y="143692"/>
                  </a:moveTo>
                  <a:cubicBezTo>
                    <a:pt x="17417" y="134983"/>
                    <a:pt x="35554" y="127585"/>
                    <a:pt x="52252" y="117566"/>
                  </a:cubicBezTo>
                  <a:cubicBezTo>
                    <a:pt x="164544" y="50191"/>
                    <a:pt x="90992" y="78527"/>
                    <a:pt x="169818" y="52252"/>
                  </a:cubicBezTo>
                  <a:cubicBezTo>
                    <a:pt x="182881" y="43543"/>
                    <a:pt x="194660" y="32502"/>
                    <a:pt x="209006" y="26126"/>
                  </a:cubicBezTo>
                  <a:cubicBezTo>
                    <a:pt x="234171" y="14941"/>
                    <a:pt x="287383" y="0"/>
                    <a:pt x="287383" y="0"/>
                  </a:cubicBezTo>
                  <a:cubicBezTo>
                    <a:pt x="309155" y="4354"/>
                    <a:pt x="331909" y="5267"/>
                    <a:pt x="352698" y="13063"/>
                  </a:cubicBezTo>
                  <a:cubicBezTo>
                    <a:pt x="367398" y="18576"/>
                    <a:pt x="376208" y="38364"/>
                    <a:pt x="391886" y="39189"/>
                  </a:cubicBezTo>
                  <a:lnTo>
                    <a:pt x="600892" y="26126"/>
                  </a:lnTo>
                  <a:cubicBezTo>
                    <a:pt x="649317" y="9984"/>
                    <a:pt x="627764" y="19221"/>
                    <a:pt x="666206" y="0"/>
                  </a:cubicBezTo>
                </a:path>
              </a:pathLst>
            </a:custGeom>
            <a:noFill/>
            <a:ln w="9525" cap="flat" cmpd="sng" algn="ctr">
              <a:solidFill>
                <a:srgbClr val="008000"/>
              </a:solidFill>
              <a:prstDash val="solid"/>
              <a:headEnd type="triangl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6" name="TextBox 95"/>
            <p:cNvSpPr txBox="1"/>
            <p:nvPr/>
          </p:nvSpPr>
          <p:spPr>
            <a:xfrm>
              <a:off x="2514600" y="3581400"/>
              <a:ext cx="50341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8000"/>
                  </a:solidFill>
                  <a:effectLst/>
                  <a:uLnTx/>
                  <a:uFillTx/>
                </a:rPr>
                <a:t>M1</a:t>
              </a:r>
              <a:endParaRPr kumimoji="0" lang="en-US" sz="1800" b="1" i="0" u="none" strike="noStrike" kern="0" cap="none" spc="0" normalizeH="0" baseline="0" noProof="0" dirty="0">
                <a:ln>
                  <a:noFill/>
                </a:ln>
                <a:solidFill>
                  <a:srgbClr val="008000"/>
                </a:solidFill>
                <a:effectLst/>
                <a:uLnTx/>
                <a:uFillTx/>
              </a:endParaRPr>
            </a:p>
          </p:txBody>
        </p:sp>
        <p:sp>
          <p:nvSpPr>
            <p:cNvPr id="97" name="TextBox 96"/>
            <p:cNvSpPr txBox="1"/>
            <p:nvPr/>
          </p:nvSpPr>
          <p:spPr>
            <a:xfrm rot="20436727">
              <a:off x="4038829" y="2979763"/>
              <a:ext cx="1032316" cy="246221"/>
            </a:xfrm>
            <a:prstGeom prst="rect">
              <a:avLst/>
            </a:prstGeom>
            <a:noFill/>
            <a:ln>
              <a:no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dirty="0" smtClean="0">
                  <a:ln>
                    <a:noFill/>
                  </a:ln>
                  <a:solidFill>
                    <a:srgbClr val="FF0000"/>
                  </a:solidFill>
                  <a:effectLst/>
                  <a:uLnTx/>
                  <a:uFillTx/>
                </a:rPr>
                <a:t>Minimizing RSS</a:t>
              </a:r>
              <a:endParaRPr kumimoji="0" lang="en-US" sz="1000" b="1" i="1" u="none" strike="noStrike" kern="0" cap="none" spc="0" normalizeH="0" baseline="0" noProof="0" dirty="0">
                <a:ln>
                  <a:noFill/>
                </a:ln>
                <a:solidFill>
                  <a:srgbClr val="FF0000"/>
                </a:solidFill>
                <a:effectLst/>
                <a:uLnTx/>
                <a:uFillTx/>
              </a:endParaRPr>
            </a:p>
          </p:txBody>
        </p:sp>
        <p:sp>
          <p:nvSpPr>
            <p:cNvPr id="99" name="Right Arrow 98"/>
            <p:cNvSpPr/>
            <p:nvPr/>
          </p:nvSpPr>
          <p:spPr>
            <a:xfrm>
              <a:off x="3505200" y="4267200"/>
              <a:ext cx="1165541" cy="228600"/>
            </a:xfrm>
            <a:prstGeom prst="rightArrow">
              <a:avLst/>
            </a:prstGeom>
            <a:no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0" name="TextBox 99"/>
            <p:cNvSpPr txBox="1"/>
            <p:nvPr/>
          </p:nvSpPr>
          <p:spPr>
            <a:xfrm>
              <a:off x="1371600" y="987623"/>
              <a:ext cx="2453328" cy="523220"/>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rPr>
                <a:t>Yeast wildtype lifespans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rPr>
                <a:t>BY4742, BY4741, BY4743, … …</a:t>
              </a:r>
              <a:endParaRPr kumimoji="0" lang="en-US" sz="1400" b="1" i="0" u="none" strike="noStrike" kern="0" cap="none" spc="0" normalizeH="0" baseline="0" noProof="0" dirty="0">
                <a:ln>
                  <a:noFill/>
                </a:ln>
                <a:solidFill>
                  <a:sysClr val="windowText" lastClr="000000"/>
                </a:solidFill>
                <a:effectLst/>
                <a:uLnTx/>
                <a:uFillTx/>
              </a:endParaRPr>
            </a:p>
          </p:txBody>
        </p:sp>
        <p:graphicFrame>
          <p:nvGraphicFramePr>
            <p:cNvPr id="101" name="Object 7"/>
            <p:cNvGraphicFramePr>
              <a:graphicFrameLocks noChangeAspect="1"/>
            </p:cNvGraphicFramePr>
            <p:nvPr/>
          </p:nvGraphicFramePr>
          <p:xfrm>
            <a:off x="4562475" y="1090811"/>
            <a:ext cx="1754188" cy="303212"/>
          </p:xfrm>
          <a:graphic>
            <a:graphicData uri="http://schemas.openxmlformats.org/presentationml/2006/ole">
              <p:oleObj spid="_x0000_s486412" name="Equation" r:id="rId5" imgW="1219200" imgH="215900" progId="Equation.3">
                <p:embed/>
              </p:oleObj>
            </a:graphicData>
          </a:graphic>
        </p:graphicFrame>
        <p:sp>
          <p:nvSpPr>
            <p:cNvPr id="103" name="Right Arrow 102"/>
            <p:cNvSpPr/>
            <p:nvPr/>
          </p:nvSpPr>
          <p:spPr>
            <a:xfrm>
              <a:off x="3581400" y="1140023"/>
              <a:ext cx="914400" cy="228600"/>
            </a:xfrm>
            <a:prstGeom prst="rightArrow">
              <a:avLst/>
            </a:prstGeom>
            <a:no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4" name="Freeform 103"/>
            <p:cNvSpPr/>
            <p:nvPr/>
          </p:nvSpPr>
          <p:spPr>
            <a:xfrm rot="10524176">
              <a:off x="2746136" y="1527501"/>
              <a:ext cx="1998746" cy="246910"/>
            </a:xfrm>
            <a:custGeom>
              <a:avLst/>
              <a:gdLst>
                <a:gd name="connsiteX0" fmla="*/ 0 w 666206"/>
                <a:gd name="connsiteY0" fmla="*/ 143692 h 143692"/>
                <a:gd name="connsiteX1" fmla="*/ 52252 w 666206"/>
                <a:gd name="connsiteY1" fmla="*/ 117566 h 143692"/>
                <a:gd name="connsiteX2" fmla="*/ 169818 w 666206"/>
                <a:gd name="connsiteY2" fmla="*/ 52252 h 143692"/>
                <a:gd name="connsiteX3" fmla="*/ 209006 w 666206"/>
                <a:gd name="connsiteY3" fmla="*/ 26126 h 143692"/>
                <a:gd name="connsiteX4" fmla="*/ 287383 w 666206"/>
                <a:gd name="connsiteY4" fmla="*/ 0 h 143692"/>
                <a:gd name="connsiteX5" fmla="*/ 352698 w 666206"/>
                <a:gd name="connsiteY5" fmla="*/ 13063 h 143692"/>
                <a:gd name="connsiteX6" fmla="*/ 391886 w 666206"/>
                <a:gd name="connsiteY6" fmla="*/ 39189 h 143692"/>
                <a:gd name="connsiteX7" fmla="*/ 600892 w 666206"/>
                <a:gd name="connsiteY7" fmla="*/ 26126 h 143692"/>
                <a:gd name="connsiteX8" fmla="*/ 666206 w 666206"/>
                <a:gd name="connsiteY8" fmla="*/ 0 h 14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206" h="143692">
                  <a:moveTo>
                    <a:pt x="0" y="143692"/>
                  </a:moveTo>
                  <a:cubicBezTo>
                    <a:pt x="17417" y="134983"/>
                    <a:pt x="35554" y="127585"/>
                    <a:pt x="52252" y="117566"/>
                  </a:cubicBezTo>
                  <a:cubicBezTo>
                    <a:pt x="164544" y="50191"/>
                    <a:pt x="90992" y="78527"/>
                    <a:pt x="169818" y="52252"/>
                  </a:cubicBezTo>
                  <a:cubicBezTo>
                    <a:pt x="182881" y="43543"/>
                    <a:pt x="194660" y="32502"/>
                    <a:pt x="209006" y="26126"/>
                  </a:cubicBezTo>
                  <a:cubicBezTo>
                    <a:pt x="234171" y="14941"/>
                    <a:pt x="287383" y="0"/>
                    <a:pt x="287383" y="0"/>
                  </a:cubicBezTo>
                  <a:cubicBezTo>
                    <a:pt x="309155" y="4354"/>
                    <a:pt x="331909" y="5267"/>
                    <a:pt x="352698" y="13063"/>
                  </a:cubicBezTo>
                  <a:cubicBezTo>
                    <a:pt x="367398" y="18576"/>
                    <a:pt x="376208" y="38364"/>
                    <a:pt x="391886" y="39189"/>
                  </a:cubicBezTo>
                  <a:lnTo>
                    <a:pt x="600892" y="26126"/>
                  </a:lnTo>
                  <a:cubicBezTo>
                    <a:pt x="649317" y="9984"/>
                    <a:pt x="627764" y="19221"/>
                    <a:pt x="666206" y="0"/>
                  </a:cubicBezTo>
                </a:path>
              </a:pathLst>
            </a:custGeom>
            <a:noFill/>
            <a:ln w="9525" cap="flat" cmpd="sng" algn="ctr">
              <a:solidFill>
                <a:srgbClr val="4F81BD"/>
              </a:solidFill>
              <a:prstDash val="solid"/>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5" name="TextBox 104"/>
            <p:cNvSpPr txBox="1"/>
            <p:nvPr/>
          </p:nvSpPr>
          <p:spPr>
            <a:xfrm rot="20829987">
              <a:off x="3565370" y="1612710"/>
              <a:ext cx="1529873" cy="400110"/>
            </a:xfrm>
            <a:prstGeom prst="rect">
              <a:avLst/>
            </a:prstGeom>
            <a:noFill/>
            <a:ln>
              <a:no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dirty="0" smtClean="0">
                  <a:ln>
                    <a:noFill/>
                  </a:ln>
                  <a:solidFill>
                    <a:srgbClr val="FF0000"/>
                  </a:solidFill>
                  <a:effectLst/>
                  <a:uLnTx/>
                  <a:uFillTx/>
                </a:rPr>
                <a:t>Approximation to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dirty="0" smtClean="0">
                  <a:ln>
                    <a:noFill/>
                  </a:ln>
                  <a:solidFill>
                    <a:srgbClr val="FF0000"/>
                  </a:solidFill>
                  <a:effectLst/>
                  <a:uLnTx/>
                  <a:uFillTx/>
                </a:rPr>
                <a:t>narrow parameter space </a:t>
              </a:r>
            </a:p>
          </p:txBody>
        </p:sp>
        <p:sp>
          <p:nvSpPr>
            <p:cNvPr id="106" name="TextBox 105"/>
            <p:cNvSpPr txBox="1"/>
            <p:nvPr/>
          </p:nvSpPr>
          <p:spPr>
            <a:xfrm>
              <a:off x="5181600" y="1292423"/>
              <a:ext cx="2254581" cy="307777"/>
            </a:xfrm>
            <a:prstGeom prst="rect">
              <a:avLst/>
            </a:prstGeom>
            <a:noFill/>
            <a:ln>
              <a:no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smtClean="0">
                  <a:ln>
                    <a:noFill/>
                  </a:ln>
                  <a:solidFill>
                    <a:srgbClr val="FF0000"/>
                  </a:solidFill>
                  <a:effectLst/>
                  <a:uLnTx/>
                  <a:uFillTx/>
                </a:rPr>
                <a:t>Wildtype global parameters </a:t>
              </a:r>
            </a:p>
          </p:txBody>
        </p:sp>
        <p:sp>
          <p:nvSpPr>
            <p:cNvPr id="107" name="TextBox 106"/>
            <p:cNvSpPr txBox="1"/>
            <p:nvPr/>
          </p:nvSpPr>
          <p:spPr>
            <a:xfrm>
              <a:off x="5105400" y="4419600"/>
              <a:ext cx="2148069" cy="307777"/>
            </a:xfrm>
            <a:prstGeom prst="rect">
              <a:avLst/>
            </a:prstGeom>
            <a:noFill/>
            <a:ln>
              <a:no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smtClean="0">
                  <a:ln>
                    <a:noFill/>
                  </a:ln>
                  <a:solidFill>
                    <a:srgbClr val="FF0000"/>
                  </a:solidFill>
                  <a:effectLst/>
                  <a:uLnTx/>
                  <a:uFillTx/>
                </a:rPr>
                <a:t>Mutant global parameters </a:t>
              </a:r>
            </a:p>
          </p:txBody>
        </p:sp>
        <p:sp>
          <p:nvSpPr>
            <p:cNvPr id="108" name="Freeform 107"/>
            <p:cNvSpPr/>
            <p:nvPr/>
          </p:nvSpPr>
          <p:spPr>
            <a:xfrm rot="3877990">
              <a:off x="6348488" y="2950641"/>
              <a:ext cx="367931" cy="116956"/>
            </a:xfrm>
            <a:custGeom>
              <a:avLst/>
              <a:gdLst>
                <a:gd name="connsiteX0" fmla="*/ 0 w 666206"/>
                <a:gd name="connsiteY0" fmla="*/ 143692 h 143692"/>
                <a:gd name="connsiteX1" fmla="*/ 52252 w 666206"/>
                <a:gd name="connsiteY1" fmla="*/ 117566 h 143692"/>
                <a:gd name="connsiteX2" fmla="*/ 169818 w 666206"/>
                <a:gd name="connsiteY2" fmla="*/ 52252 h 143692"/>
                <a:gd name="connsiteX3" fmla="*/ 209006 w 666206"/>
                <a:gd name="connsiteY3" fmla="*/ 26126 h 143692"/>
                <a:gd name="connsiteX4" fmla="*/ 287383 w 666206"/>
                <a:gd name="connsiteY4" fmla="*/ 0 h 143692"/>
                <a:gd name="connsiteX5" fmla="*/ 352698 w 666206"/>
                <a:gd name="connsiteY5" fmla="*/ 13063 h 143692"/>
                <a:gd name="connsiteX6" fmla="*/ 391886 w 666206"/>
                <a:gd name="connsiteY6" fmla="*/ 39189 h 143692"/>
                <a:gd name="connsiteX7" fmla="*/ 600892 w 666206"/>
                <a:gd name="connsiteY7" fmla="*/ 26126 h 143692"/>
                <a:gd name="connsiteX8" fmla="*/ 666206 w 666206"/>
                <a:gd name="connsiteY8" fmla="*/ 0 h 14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206" h="143692">
                  <a:moveTo>
                    <a:pt x="0" y="143692"/>
                  </a:moveTo>
                  <a:cubicBezTo>
                    <a:pt x="17417" y="134983"/>
                    <a:pt x="35554" y="127585"/>
                    <a:pt x="52252" y="117566"/>
                  </a:cubicBezTo>
                  <a:cubicBezTo>
                    <a:pt x="164544" y="50191"/>
                    <a:pt x="90992" y="78527"/>
                    <a:pt x="169818" y="52252"/>
                  </a:cubicBezTo>
                  <a:cubicBezTo>
                    <a:pt x="182881" y="43543"/>
                    <a:pt x="194660" y="32502"/>
                    <a:pt x="209006" y="26126"/>
                  </a:cubicBezTo>
                  <a:cubicBezTo>
                    <a:pt x="234171" y="14941"/>
                    <a:pt x="287383" y="0"/>
                    <a:pt x="287383" y="0"/>
                  </a:cubicBezTo>
                  <a:cubicBezTo>
                    <a:pt x="309155" y="4354"/>
                    <a:pt x="331909" y="5267"/>
                    <a:pt x="352698" y="13063"/>
                  </a:cubicBezTo>
                  <a:cubicBezTo>
                    <a:pt x="367398" y="18576"/>
                    <a:pt x="376208" y="38364"/>
                    <a:pt x="391886" y="39189"/>
                  </a:cubicBezTo>
                  <a:lnTo>
                    <a:pt x="600892" y="26126"/>
                  </a:lnTo>
                  <a:cubicBezTo>
                    <a:pt x="649317" y="9984"/>
                    <a:pt x="627764" y="19221"/>
                    <a:pt x="666206" y="0"/>
                  </a:cubicBezTo>
                </a:path>
              </a:pathLst>
            </a:custGeom>
            <a:noFill/>
            <a:ln w="9525" cap="flat" cmpd="sng" algn="ctr">
              <a:solidFill>
                <a:srgbClr val="4F81BD"/>
              </a:solidFill>
              <a:prstDash val="solid"/>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9" name="Freeform 108"/>
            <p:cNvSpPr/>
            <p:nvPr/>
          </p:nvSpPr>
          <p:spPr>
            <a:xfrm>
              <a:off x="1295400" y="2286000"/>
              <a:ext cx="609600" cy="2057400"/>
            </a:xfrm>
            <a:custGeom>
              <a:avLst/>
              <a:gdLst>
                <a:gd name="connsiteX0" fmla="*/ 838349 w 1245638"/>
                <a:gd name="connsiteY0" fmla="*/ 2197580 h 2197580"/>
                <a:gd name="connsiteX1" fmla="*/ 600212 w 1245638"/>
                <a:gd name="connsiteY1" fmla="*/ 2179942 h 2197580"/>
                <a:gd name="connsiteX2" fmla="*/ 538473 w 1245638"/>
                <a:gd name="connsiteY2" fmla="*/ 2153484 h 2197580"/>
                <a:gd name="connsiteX3" fmla="*/ 503194 w 1245638"/>
                <a:gd name="connsiteY3" fmla="*/ 2135846 h 2197580"/>
                <a:gd name="connsiteX4" fmla="*/ 441455 w 1245638"/>
                <a:gd name="connsiteY4" fmla="*/ 2100569 h 2197580"/>
                <a:gd name="connsiteX5" fmla="*/ 414995 w 1245638"/>
                <a:gd name="connsiteY5" fmla="*/ 2074112 h 2197580"/>
                <a:gd name="connsiteX6" fmla="*/ 388535 w 1245638"/>
                <a:gd name="connsiteY6" fmla="*/ 2056473 h 2197580"/>
                <a:gd name="connsiteX7" fmla="*/ 370896 w 1245638"/>
                <a:gd name="connsiteY7" fmla="*/ 2030016 h 2197580"/>
                <a:gd name="connsiteX8" fmla="*/ 335616 w 1245638"/>
                <a:gd name="connsiteY8" fmla="*/ 1941824 h 2197580"/>
                <a:gd name="connsiteX9" fmla="*/ 326796 w 1245638"/>
                <a:gd name="connsiteY9" fmla="*/ 1915367 h 2197580"/>
                <a:gd name="connsiteX10" fmla="*/ 300337 w 1245638"/>
                <a:gd name="connsiteY10" fmla="*/ 1862452 h 2197580"/>
                <a:gd name="connsiteX11" fmla="*/ 282697 w 1245638"/>
                <a:gd name="connsiteY11" fmla="*/ 1835994 h 2197580"/>
                <a:gd name="connsiteX12" fmla="*/ 265057 w 1245638"/>
                <a:gd name="connsiteY12" fmla="*/ 1800718 h 2197580"/>
                <a:gd name="connsiteX13" fmla="*/ 247417 w 1245638"/>
                <a:gd name="connsiteY13" fmla="*/ 1747803 h 2197580"/>
                <a:gd name="connsiteX14" fmla="*/ 194498 w 1245638"/>
                <a:gd name="connsiteY14" fmla="*/ 1668430 h 2197580"/>
                <a:gd name="connsiteX15" fmla="*/ 176858 w 1245638"/>
                <a:gd name="connsiteY15" fmla="*/ 1641973 h 2197580"/>
                <a:gd name="connsiteX16" fmla="*/ 141579 w 1245638"/>
                <a:gd name="connsiteY16" fmla="*/ 1571420 h 2197580"/>
                <a:gd name="connsiteX17" fmla="*/ 123939 w 1245638"/>
                <a:gd name="connsiteY17" fmla="*/ 1465590 h 2197580"/>
                <a:gd name="connsiteX18" fmla="*/ 115119 w 1245638"/>
                <a:gd name="connsiteY18" fmla="*/ 1430313 h 2197580"/>
                <a:gd name="connsiteX19" fmla="*/ 97480 w 1245638"/>
                <a:gd name="connsiteY19" fmla="*/ 1403856 h 2197580"/>
                <a:gd name="connsiteX20" fmla="*/ 79840 w 1245638"/>
                <a:gd name="connsiteY20" fmla="*/ 1350941 h 2197580"/>
                <a:gd name="connsiteX21" fmla="*/ 71020 w 1245638"/>
                <a:gd name="connsiteY21" fmla="*/ 1324483 h 2197580"/>
                <a:gd name="connsiteX22" fmla="*/ 62200 w 1245638"/>
                <a:gd name="connsiteY22" fmla="*/ 1280387 h 2197580"/>
                <a:gd name="connsiteX23" fmla="*/ 53380 w 1245638"/>
                <a:gd name="connsiteY23" fmla="*/ 1253930 h 2197580"/>
                <a:gd name="connsiteX24" fmla="*/ 26921 w 1245638"/>
                <a:gd name="connsiteY24" fmla="*/ 1086366 h 2197580"/>
                <a:gd name="connsiteX25" fmla="*/ 461 w 1245638"/>
                <a:gd name="connsiteY25" fmla="*/ 821791 h 2197580"/>
                <a:gd name="connsiteX26" fmla="*/ 9281 w 1245638"/>
                <a:gd name="connsiteY26" fmla="*/ 583674 h 2197580"/>
                <a:gd name="connsiteX27" fmla="*/ 35741 w 1245638"/>
                <a:gd name="connsiteY27" fmla="*/ 521939 h 2197580"/>
                <a:gd name="connsiteX28" fmla="*/ 79840 w 1245638"/>
                <a:gd name="connsiteY28" fmla="*/ 407290 h 2197580"/>
                <a:gd name="connsiteX29" fmla="*/ 141579 w 1245638"/>
                <a:gd name="connsiteY29" fmla="*/ 336737 h 2197580"/>
                <a:gd name="connsiteX30" fmla="*/ 273877 w 1245638"/>
                <a:gd name="connsiteY30" fmla="*/ 230907 h 2197580"/>
                <a:gd name="connsiteX31" fmla="*/ 335616 w 1245638"/>
                <a:gd name="connsiteY31" fmla="*/ 195631 h 2197580"/>
                <a:gd name="connsiteX32" fmla="*/ 370896 w 1245638"/>
                <a:gd name="connsiteY32" fmla="*/ 177992 h 2197580"/>
                <a:gd name="connsiteX33" fmla="*/ 441455 w 1245638"/>
                <a:gd name="connsiteY33" fmla="*/ 116258 h 2197580"/>
                <a:gd name="connsiteX34" fmla="*/ 503194 w 1245638"/>
                <a:gd name="connsiteY34" fmla="*/ 80981 h 2197580"/>
                <a:gd name="connsiteX35" fmla="*/ 529653 w 1245638"/>
                <a:gd name="connsiteY35" fmla="*/ 63343 h 2197580"/>
                <a:gd name="connsiteX36" fmla="*/ 609032 w 1245638"/>
                <a:gd name="connsiteY36" fmla="*/ 45705 h 2197580"/>
                <a:gd name="connsiteX37" fmla="*/ 785429 w 1245638"/>
                <a:gd name="connsiteY37" fmla="*/ 19247 h 2197580"/>
                <a:gd name="connsiteX38" fmla="*/ 900088 w 1245638"/>
                <a:gd name="connsiteY38" fmla="*/ 10428 h 2197580"/>
                <a:gd name="connsiteX39" fmla="*/ 970647 w 1245638"/>
                <a:gd name="connsiteY39" fmla="*/ 19247 h 2197580"/>
                <a:gd name="connsiteX40" fmla="*/ 997106 w 1245638"/>
                <a:gd name="connsiteY40" fmla="*/ 36886 h 2197580"/>
                <a:gd name="connsiteX41" fmla="*/ 1032386 w 1245638"/>
                <a:gd name="connsiteY41" fmla="*/ 45705 h 2197580"/>
                <a:gd name="connsiteX42" fmla="*/ 1173504 w 1245638"/>
                <a:gd name="connsiteY42" fmla="*/ 45705 h 2197580"/>
                <a:gd name="connsiteX43" fmla="*/ 1191143 w 1245638"/>
                <a:gd name="connsiteY43" fmla="*/ 80981 h 2197580"/>
                <a:gd name="connsiteX44" fmla="*/ 1226423 w 1245638"/>
                <a:gd name="connsiteY44" fmla="*/ 107439 h 2197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45638" h="2197580">
                  <a:moveTo>
                    <a:pt x="838349" y="2197580"/>
                  </a:moveTo>
                  <a:cubicBezTo>
                    <a:pt x="758970" y="2191701"/>
                    <a:pt x="679438" y="2187608"/>
                    <a:pt x="600212" y="2179942"/>
                  </a:cubicBezTo>
                  <a:cubicBezTo>
                    <a:pt x="560972" y="2176145"/>
                    <a:pt x="569490" y="2171207"/>
                    <a:pt x="538473" y="2153484"/>
                  </a:cubicBezTo>
                  <a:cubicBezTo>
                    <a:pt x="527058" y="2146961"/>
                    <a:pt x="514343" y="2142814"/>
                    <a:pt x="503194" y="2135846"/>
                  </a:cubicBezTo>
                  <a:cubicBezTo>
                    <a:pt x="442169" y="2097708"/>
                    <a:pt x="493438" y="2117895"/>
                    <a:pt x="441455" y="2100569"/>
                  </a:cubicBezTo>
                  <a:cubicBezTo>
                    <a:pt x="432635" y="2091750"/>
                    <a:pt x="424577" y="2082096"/>
                    <a:pt x="414995" y="2074112"/>
                  </a:cubicBezTo>
                  <a:cubicBezTo>
                    <a:pt x="406851" y="2067326"/>
                    <a:pt x="396031" y="2063968"/>
                    <a:pt x="388535" y="2056473"/>
                  </a:cubicBezTo>
                  <a:cubicBezTo>
                    <a:pt x="381040" y="2048978"/>
                    <a:pt x="376155" y="2039219"/>
                    <a:pt x="370896" y="2030016"/>
                  </a:cubicBezTo>
                  <a:cubicBezTo>
                    <a:pt x="350131" y="1993680"/>
                    <a:pt x="350073" y="1985192"/>
                    <a:pt x="335616" y="1941824"/>
                  </a:cubicBezTo>
                  <a:cubicBezTo>
                    <a:pt x="332676" y="1933005"/>
                    <a:pt x="331953" y="1923102"/>
                    <a:pt x="326796" y="1915367"/>
                  </a:cubicBezTo>
                  <a:cubicBezTo>
                    <a:pt x="276238" y="1839531"/>
                    <a:pt x="336858" y="1935487"/>
                    <a:pt x="300337" y="1862452"/>
                  </a:cubicBezTo>
                  <a:cubicBezTo>
                    <a:pt x="295596" y="1852971"/>
                    <a:pt x="287956" y="1845197"/>
                    <a:pt x="282697" y="1835994"/>
                  </a:cubicBezTo>
                  <a:cubicBezTo>
                    <a:pt x="276174" y="1824580"/>
                    <a:pt x="269940" y="1812924"/>
                    <a:pt x="265057" y="1800718"/>
                  </a:cubicBezTo>
                  <a:cubicBezTo>
                    <a:pt x="258151" y="1783455"/>
                    <a:pt x="258573" y="1762677"/>
                    <a:pt x="247417" y="1747803"/>
                  </a:cubicBezTo>
                  <a:cubicBezTo>
                    <a:pt x="203376" y="1689084"/>
                    <a:pt x="237031" y="1736476"/>
                    <a:pt x="194498" y="1668430"/>
                  </a:cubicBezTo>
                  <a:cubicBezTo>
                    <a:pt x="188880" y="1659442"/>
                    <a:pt x="181934" y="1651278"/>
                    <a:pt x="176858" y="1641973"/>
                  </a:cubicBezTo>
                  <a:cubicBezTo>
                    <a:pt x="164266" y="1618890"/>
                    <a:pt x="141579" y="1571420"/>
                    <a:pt x="141579" y="1571420"/>
                  </a:cubicBezTo>
                  <a:cubicBezTo>
                    <a:pt x="134216" y="1519883"/>
                    <a:pt x="134257" y="1512015"/>
                    <a:pt x="123939" y="1465590"/>
                  </a:cubicBezTo>
                  <a:cubicBezTo>
                    <a:pt x="121309" y="1453758"/>
                    <a:pt x="119894" y="1441454"/>
                    <a:pt x="115119" y="1430313"/>
                  </a:cubicBezTo>
                  <a:cubicBezTo>
                    <a:pt x="110944" y="1420571"/>
                    <a:pt x="101785" y="1413542"/>
                    <a:pt x="97480" y="1403856"/>
                  </a:cubicBezTo>
                  <a:cubicBezTo>
                    <a:pt x="89928" y="1386866"/>
                    <a:pt x="85720" y="1368579"/>
                    <a:pt x="79840" y="1350941"/>
                  </a:cubicBezTo>
                  <a:cubicBezTo>
                    <a:pt x="76900" y="1342122"/>
                    <a:pt x="72843" y="1333599"/>
                    <a:pt x="71020" y="1324483"/>
                  </a:cubicBezTo>
                  <a:cubicBezTo>
                    <a:pt x="68080" y="1309784"/>
                    <a:pt x="65836" y="1294929"/>
                    <a:pt x="62200" y="1280387"/>
                  </a:cubicBezTo>
                  <a:cubicBezTo>
                    <a:pt x="59945" y="1271368"/>
                    <a:pt x="55470" y="1262988"/>
                    <a:pt x="53380" y="1253930"/>
                  </a:cubicBezTo>
                  <a:cubicBezTo>
                    <a:pt x="30952" y="1156746"/>
                    <a:pt x="38669" y="1180340"/>
                    <a:pt x="26921" y="1086366"/>
                  </a:cubicBezTo>
                  <a:cubicBezTo>
                    <a:pt x="1763" y="885117"/>
                    <a:pt x="13907" y="1023455"/>
                    <a:pt x="461" y="821791"/>
                  </a:cubicBezTo>
                  <a:cubicBezTo>
                    <a:pt x="3401" y="742419"/>
                    <a:pt x="0" y="662557"/>
                    <a:pt x="9281" y="583674"/>
                  </a:cubicBezTo>
                  <a:cubicBezTo>
                    <a:pt x="11897" y="561439"/>
                    <a:pt x="27426" y="542726"/>
                    <a:pt x="35741" y="521939"/>
                  </a:cubicBezTo>
                  <a:cubicBezTo>
                    <a:pt x="54108" y="476025"/>
                    <a:pt x="42691" y="468075"/>
                    <a:pt x="79840" y="407290"/>
                  </a:cubicBezTo>
                  <a:cubicBezTo>
                    <a:pt x="96137" y="380625"/>
                    <a:pt x="119481" y="358834"/>
                    <a:pt x="141579" y="336737"/>
                  </a:cubicBezTo>
                  <a:cubicBezTo>
                    <a:pt x="168353" y="309965"/>
                    <a:pt x="243771" y="250976"/>
                    <a:pt x="273877" y="230907"/>
                  </a:cubicBezTo>
                  <a:cubicBezTo>
                    <a:pt x="293599" y="217760"/>
                    <a:pt x="314808" y="206980"/>
                    <a:pt x="335616" y="195631"/>
                  </a:cubicBezTo>
                  <a:cubicBezTo>
                    <a:pt x="347159" y="189335"/>
                    <a:pt x="359956" y="185285"/>
                    <a:pt x="370896" y="177992"/>
                  </a:cubicBezTo>
                  <a:cubicBezTo>
                    <a:pt x="441687" y="130802"/>
                    <a:pt x="390451" y="158758"/>
                    <a:pt x="441455" y="116258"/>
                  </a:cubicBezTo>
                  <a:cubicBezTo>
                    <a:pt x="464895" y="96726"/>
                    <a:pt x="475748" y="96663"/>
                    <a:pt x="503194" y="80981"/>
                  </a:cubicBezTo>
                  <a:cubicBezTo>
                    <a:pt x="512397" y="75722"/>
                    <a:pt x="520172" y="68083"/>
                    <a:pt x="529653" y="63343"/>
                  </a:cubicBezTo>
                  <a:cubicBezTo>
                    <a:pt x="551365" y="52488"/>
                    <a:pt x="588709" y="49092"/>
                    <a:pt x="609032" y="45705"/>
                  </a:cubicBezTo>
                  <a:cubicBezTo>
                    <a:pt x="677594" y="0"/>
                    <a:pt x="622812" y="30087"/>
                    <a:pt x="785429" y="19247"/>
                  </a:cubicBezTo>
                  <a:cubicBezTo>
                    <a:pt x="823677" y="16697"/>
                    <a:pt x="861868" y="13368"/>
                    <a:pt x="900088" y="10428"/>
                  </a:cubicBezTo>
                  <a:cubicBezTo>
                    <a:pt x="923608" y="13368"/>
                    <a:pt x="947779" y="13011"/>
                    <a:pt x="970647" y="19247"/>
                  </a:cubicBezTo>
                  <a:cubicBezTo>
                    <a:pt x="980873" y="22036"/>
                    <a:pt x="987363" y="32711"/>
                    <a:pt x="997106" y="36886"/>
                  </a:cubicBezTo>
                  <a:cubicBezTo>
                    <a:pt x="1008248" y="41661"/>
                    <a:pt x="1020626" y="42765"/>
                    <a:pt x="1032386" y="45705"/>
                  </a:cubicBezTo>
                  <a:cubicBezTo>
                    <a:pt x="1070017" y="41002"/>
                    <a:pt x="1135873" y="26891"/>
                    <a:pt x="1173504" y="45705"/>
                  </a:cubicBezTo>
                  <a:cubicBezTo>
                    <a:pt x="1185263" y="51584"/>
                    <a:pt x="1181847" y="71685"/>
                    <a:pt x="1191143" y="80981"/>
                  </a:cubicBezTo>
                  <a:cubicBezTo>
                    <a:pt x="1245638" y="135472"/>
                    <a:pt x="1198032" y="50664"/>
                    <a:pt x="1226423" y="107439"/>
                  </a:cubicBezTo>
                </a:path>
              </a:pathLst>
            </a:custGeom>
            <a:noFill/>
            <a:ln w="12700" cap="flat" cmpd="sng" algn="ctr">
              <a:solidFill>
                <a:srgbClr val="0000FF"/>
              </a:solidFill>
              <a:prstDash val="solid"/>
              <a:tailEnd type="triangle"/>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0" name="TextBox 109"/>
            <p:cNvSpPr txBox="1"/>
            <p:nvPr/>
          </p:nvSpPr>
          <p:spPr>
            <a:xfrm>
              <a:off x="1399733" y="3593068"/>
              <a:ext cx="50526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FF"/>
                  </a:solidFill>
                  <a:effectLst/>
                  <a:uLnTx/>
                  <a:uFillTx/>
                </a:rPr>
                <a:t>M2</a:t>
              </a:r>
              <a:endParaRPr kumimoji="0" lang="en-US" sz="1800" b="1" i="0" u="none" strike="noStrike" kern="0" cap="none" spc="0" normalizeH="0" baseline="0" noProof="0" dirty="0">
                <a:ln>
                  <a:noFill/>
                </a:ln>
                <a:solidFill>
                  <a:srgbClr val="0000FF"/>
                </a:solidFill>
                <a:effectLst/>
                <a:uLnTx/>
                <a:uFillTx/>
              </a:endParaRPr>
            </a:p>
          </p:txBody>
        </p:sp>
        <p:sp>
          <p:nvSpPr>
            <p:cNvPr id="111" name="TextBox 110"/>
            <p:cNvSpPr txBox="1"/>
            <p:nvPr/>
          </p:nvSpPr>
          <p:spPr>
            <a:xfrm>
              <a:off x="6005197" y="3578423"/>
              <a:ext cx="1005203"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rPr>
                <a:t>M1 or M2?</a:t>
              </a:r>
              <a:endParaRPr kumimoji="0" lang="en-US" sz="1400" b="1" i="0" u="none" strike="noStrike" kern="0" cap="none" spc="0" normalizeH="0" baseline="0" noProof="0" dirty="0">
                <a:ln>
                  <a:noFill/>
                </a:ln>
                <a:solidFill>
                  <a:sysClr val="windowText" lastClr="000000"/>
                </a:solidFill>
                <a:effectLst/>
                <a:uLnTx/>
                <a:uFillTx/>
              </a:endParaRPr>
            </a:p>
          </p:txBody>
        </p:sp>
        <p:sp>
          <p:nvSpPr>
            <p:cNvPr id="112" name="Right Brace 111"/>
            <p:cNvSpPr/>
            <p:nvPr/>
          </p:nvSpPr>
          <p:spPr>
            <a:xfrm rot="20904101">
              <a:off x="3277883" y="2259546"/>
              <a:ext cx="654270" cy="1883386"/>
            </a:xfrm>
            <a:prstGeom prst="rightBrace">
              <a:avLst/>
            </a:prstGeom>
            <a:noFill/>
            <a:ln w="25400" cap="flat" cmpd="sng" algn="ctr">
              <a:solidFill>
                <a:srgbClr val="4F81BD"/>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3" name="TextBox 112"/>
            <p:cNvSpPr txBox="1"/>
            <p:nvPr/>
          </p:nvSpPr>
          <p:spPr>
            <a:xfrm>
              <a:off x="5867400" y="3121223"/>
              <a:ext cx="168507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rPr>
                <a:t>AIC=N ln(RSS/N)</a:t>
              </a:r>
              <a:r>
                <a:rPr kumimoji="0" lang="en-US" sz="1400" b="1" i="0" u="none" strike="noStrike" kern="0" cap="none" spc="0" normalizeH="0" baseline="0" noProof="0" smtClean="0">
                  <a:ln>
                    <a:noFill/>
                  </a:ln>
                  <a:solidFill>
                    <a:sysClr val="windowText" lastClr="000000"/>
                  </a:solidFill>
                  <a:effectLst/>
                  <a:uLnTx/>
                  <a:uFillTx/>
                </a:rPr>
                <a:t>+2K</a:t>
              </a:r>
              <a:endParaRPr kumimoji="0" lang="en-US" sz="1400" b="1" i="0" u="none" strike="noStrike" kern="0" cap="none" spc="0" normalizeH="0" baseline="0" noProof="0" dirty="0">
                <a:ln>
                  <a:noFill/>
                </a:ln>
                <a:solidFill>
                  <a:sysClr val="windowText" lastClr="000000"/>
                </a:solidFill>
                <a:effectLst/>
                <a:uLnTx/>
                <a:uFillTx/>
              </a:endParaRPr>
            </a:p>
          </p:txBody>
        </p:sp>
        <p:sp>
          <p:nvSpPr>
            <p:cNvPr id="114" name="Freeform 113"/>
            <p:cNvSpPr/>
            <p:nvPr/>
          </p:nvSpPr>
          <p:spPr>
            <a:xfrm rot="10019633">
              <a:off x="6487492" y="3464069"/>
              <a:ext cx="326517" cy="130452"/>
            </a:xfrm>
            <a:custGeom>
              <a:avLst/>
              <a:gdLst>
                <a:gd name="connsiteX0" fmla="*/ 0 w 666206"/>
                <a:gd name="connsiteY0" fmla="*/ 143692 h 143692"/>
                <a:gd name="connsiteX1" fmla="*/ 52252 w 666206"/>
                <a:gd name="connsiteY1" fmla="*/ 117566 h 143692"/>
                <a:gd name="connsiteX2" fmla="*/ 169818 w 666206"/>
                <a:gd name="connsiteY2" fmla="*/ 52252 h 143692"/>
                <a:gd name="connsiteX3" fmla="*/ 209006 w 666206"/>
                <a:gd name="connsiteY3" fmla="*/ 26126 h 143692"/>
                <a:gd name="connsiteX4" fmla="*/ 287383 w 666206"/>
                <a:gd name="connsiteY4" fmla="*/ 0 h 143692"/>
                <a:gd name="connsiteX5" fmla="*/ 352698 w 666206"/>
                <a:gd name="connsiteY5" fmla="*/ 13063 h 143692"/>
                <a:gd name="connsiteX6" fmla="*/ 391886 w 666206"/>
                <a:gd name="connsiteY6" fmla="*/ 39189 h 143692"/>
                <a:gd name="connsiteX7" fmla="*/ 600892 w 666206"/>
                <a:gd name="connsiteY7" fmla="*/ 26126 h 143692"/>
                <a:gd name="connsiteX8" fmla="*/ 666206 w 666206"/>
                <a:gd name="connsiteY8" fmla="*/ 0 h 14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206" h="143692">
                  <a:moveTo>
                    <a:pt x="0" y="143692"/>
                  </a:moveTo>
                  <a:cubicBezTo>
                    <a:pt x="17417" y="134983"/>
                    <a:pt x="35554" y="127585"/>
                    <a:pt x="52252" y="117566"/>
                  </a:cubicBezTo>
                  <a:cubicBezTo>
                    <a:pt x="164544" y="50191"/>
                    <a:pt x="90992" y="78527"/>
                    <a:pt x="169818" y="52252"/>
                  </a:cubicBezTo>
                  <a:cubicBezTo>
                    <a:pt x="182881" y="43543"/>
                    <a:pt x="194660" y="32502"/>
                    <a:pt x="209006" y="26126"/>
                  </a:cubicBezTo>
                  <a:cubicBezTo>
                    <a:pt x="234171" y="14941"/>
                    <a:pt x="287383" y="0"/>
                    <a:pt x="287383" y="0"/>
                  </a:cubicBezTo>
                  <a:cubicBezTo>
                    <a:pt x="309155" y="4354"/>
                    <a:pt x="331909" y="5267"/>
                    <a:pt x="352698" y="13063"/>
                  </a:cubicBezTo>
                  <a:cubicBezTo>
                    <a:pt x="367398" y="18576"/>
                    <a:pt x="376208" y="38364"/>
                    <a:pt x="391886" y="39189"/>
                  </a:cubicBezTo>
                  <a:lnTo>
                    <a:pt x="600892" y="26126"/>
                  </a:lnTo>
                  <a:cubicBezTo>
                    <a:pt x="649317" y="9984"/>
                    <a:pt x="627764" y="19221"/>
                    <a:pt x="666206" y="0"/>
                  </a:cubicBezTo>
                </a:path>
              </a:pathLst>
            </a:custGeom>
            <a:noFill/>
            <a:ln w="9525" cap="flat" cmpd="sng" algn="ctr">
              <a:solidFill>
                <a:srgbClr val="4F81BD"/>
              </a:solidFill>
              <a:prstDash val="solid"/>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5" name="Freeform 114"/>
            <p:cNvSpPr/>
            <p:nvPr/>
          </p:nvSpPr>
          <p:spPr>
            <a:xfrm rot="19714182">
              <a:off x="6186907" y="3972454"/>
              <a:ext cx="368035" cy="132293"/>
            </a:xfrm>
            <a:custGeom>
              <a:avLst/>
              <a:gdLst>
                <a:gd name="connsiteX0" fmla="*/ 0 w 666206"/>
                <a:gd name="connsiteY0" fmla="*/ 143692 h 143692"/>
                <a:gd name="connsiteX1" fmla="*/ 52252 w 666206"/>
                <a:gd name="connsiteY1" fmla="*/ 117566 h 143692"/>
                <a:gd name="connsiteX2" fmla="*/ 169818 w 666206"/>
                <a:gd name="connsiteY2" fmla="*/ 52252 h 143692"/>
                <a:gd name="connsiteX3" fmla="*/ 209006 w 666206"/>
                <a:gd name="connsiteY3" fmla="*/ 26126 h 143692"/>
                <a:gd name="connsiteX4" fmla="*/ 287383 w 666206"/>
                <a:gd name="connsiteY4" fmla="*/ 0 h 143692"/>
                <a:gd name="connsiteX5" fmla="*/ 352698 w 666206"/>
                <a:gd name="connsiteY5" fmla="*/ 13063 h 143692"/>
                <a:gd name="connsiteX6" fmla="*/ 391886 w 666206"/>
                <a:gd name="connsiteY6" fmla="*/ 39189 h 143692"/>
                <a:gd name="connsiteX7" fmla="*/ 600892 w 666206"/>
                <a:gd name="connsiteY7" fmla="*/ 26126 h 143692"/>
                <a:gd name="connsiteX8" fmla="*/ 666206 w 666206"/>
                <a:gd name="connsiteY8" fmla="*/ 0 h 14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206" h="143692">
                  <a:moveTo>
                    <a:pt x="0" y="143692"/>
                  </a:moveTo>
                  <a:cubicBezTo>
                    <a:pt x="17417" y="134983"/>
                    <a:pt x="35554" y="127585"/>
                    <a:pt x="52252" y="117566"/>
                  </a:cubicBezTo>
                  <a:cubicBezTo>
                    <a:pt x="164544" y="50191"/>
                    <a:pt x="90992" y="78527"/>
                    <a:pt x="169818" y="52252"/>
                  </a:cubicBezTo>
                  <a:cubicBezTo>
                    <a:pt x="182881" y="43543"/>
                    <a:pt x="194660" y="32502"/>
                    <a:pt x="209006" y="26126"/>
                  </a:cubicBezTo>
                  <a:cubicBezTo>
                    <a:pt x="234171" y="14941"/>
                    <a:pt x="287383" y="0"/>
                    <a:pt x="287383" y="0"/>
                  </a:cubicBezTo>
                  <a:cubicBezTo>
                    <a:pt x="309155" y="4354"/>
                    <a:pt x="331909" y="5267"/>
                    <a:pt x="352698" y="13063"/>
                  </a:cubicBezTo>
                  <a:cubicBezTo>
                    <a:pt x="367398" y="18576"/>
                    <a:pt x="376208" y="38364"/>
                    <a:pt x="391886" y="39189"/>
                  </a:cubicBezTo>
                  <a:lnTo>
                    <a:pt x="600892" y="26126"/>
                  </a:lnTo>
                  <a:cubicBezTo>
                    <a:pt x="649317" y="9984"/>
                    <a:pt x="627764" y="19221"/>
                    <a:pt x="666206" y="0"/>
                  </a:cubicBezTo>
                </a:path>
              </a:pathLst>
            </a:custGeom>
            <a:noFill/>
            <a:ln w="9525" cap="flat" cmpd="sng" algn="ctr">
              <a:solidFill>
                <a:srgbClr val="4F81BD"/>
              </a:solidFill>
              <a:prstDash val="solid"/>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6" name="TextBox 115"/>
            <p:cNvSpPr txBox="1"/>
            <p:nvPr/>
          </p:nvSpPr>
          <p:spPr>
            <a:xfrm>
              <a:off x="4982044" y="2206823"/>
              <a:ext cx="2561756" cy="307777"/>
            </a:xfrm>
            <a:prstGeom prst="rect">
              <a:avLst/>
            </a:prstGeom>
            <a:noFill/>
            <a:ln>
              <a:no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smtClean="0">
                  <a:ln>
                    <a:noFill/>
                  </a:ln>
                  <a:solidFill>
                    <a:srgbClr val="FF0000"/>
                  </a:solidFill>
                  <a:effectLst/>
                  <a:uLnTx/>
                  <a:uFillTx/>
                </a:rPr>
                <a:t>Mutant mechanistic parameters </a:t>
              </a:r>
            </a:p>
          </p:txBody>
        </p:sp>
        <p:sp>
          <p:nvSpPr>
            <p:cNvPr id="117" name="Rectangle 116"/>
            <p:cNvSpPr/>
            <p:nvPr/>
          </p:nvSpPr>
          <p:spPr>
            <a:xfrm>
              <a:off x="5127449" y="2438400"/>
              <a:ext cx="1578151"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rPr>
                <a:t>M1: </a:t>
              </a:r>
              <a:r>
                <a:rPr kumimoji="0" lang="en-US" sz="1200" b="1" i="0" u="none" strike="noStrike" kern="0" cap="none" spc="0" normalizeH="0" baseline="0" noProof="0" dirty="0" err="1" smtClean="0">
                  <a:ln>
                    <a:noFill/>
                  </a:ln>
                  <a:solidFill>
                    <a:prstClr val="black"/>
                  </a:solidFill>
                  <a:effectLst/>
                  <a:uLnTx/>
                  <a:uFillTx/>
                </a:rPr>
                <a:t>n</a:t>
              </a:r>
              <a:r>
                <a:rPr kumimoji="0" lang="en-US" sz="1200" b="1" i="0" u="none" strike="noStrike" kern="0" cap="none" spc="0" normalizeH="0" baseline="-25000" noProof="0" dirty="0" err="1" smtClean="0">
                  <a:ln>
                    <a:noFill/>
                  </a:ln>
                  <a:solidFill>
                    <a:prstClr val="black"/>
                  </a:solidFill>
                  <a:effectLst/>
                  <a:uLnTx/>
                  <a:uFillTx/>
                </a:rPr>
                <a:t>x</a:t>
              </a:r>
              <a:r>
                <a:rPr kumimoji="0" lang="en-US" sz="1200" b="1" i="0" u="none" strike="noStrike" kern="0" cap="none" spc="0" normalizeH="0" baseline="0" noProof="0" dirty="0" smtClean="0">
                  <a:ln>
                    <a:noFill/>
                  </a:ln>
                  <a:solidFill>
                    <a:prstClr val="black"/>
                  </a:solidFill>
                  <a:effectLst/>
                  <a:uLnTx/>
                  <a:uFillTx/>
                </a:rPr>
                <a:t> </a:t>
              </a:r>
              <a:r>
                <a:rPr kumimoji="0" lang="el-GR" sz="1200" b="1" i="0" u="none" strike="noStrike" kern="0" cap="none" spc="0" normalizeH="0" baseline="0" noProof="0" dirty="0" smtClean="0">
                  <a:ln>
                    <a:noFill/>
                  </a:ln>
                  <a:solidFill>
                    <a:prstClr val="black"/>
                  </a:solidFill>
                  <a:effectLst/>
                  <a:uLnTx/>
                  <a:uFillTx/>
                </a:rPr>
                <a:t>λ</a:t>
              </a:r>
              <a:r>
                <a:rPr kumimoji="0" lang="en-US" sz="1200" b="1" i="0" u="none" strike="noStrike" kern="0" cap="none" spc="0" normalizeH="0" baseline="-25000" noProof="0" dirty="0" err="1" smtClean="0">
                  <a:ln>
                    <a:noFill/>
                  </a:ln>
                  <a:solidFill>
                    <a:prstClr val="black"/>
                  </a:solidFill>
                  <a:effectLst/>
                  <a:uLnTx/>
                  <a:uFillTx/>
                </a:rPr>
                <a:t>x</a:t>
              </a:r>
              <a:r>
                <a:rPr kumimoji="0" lang="en-US" sz="1200" b="1" i="0" u="none" strike="noStrike" kern="0" cap="none" spc="0" normalizeH="0" baseline="0" noProof="0" dirty="0" smtClean="0">
                  <a:ln>
                    <a:noFill/>
                  </a:ln>
                  <a:solidFill>
                    <a:prstClr val="black"/>
                  </a:solidFill>
                  <a:effectLst/>
                  <a:uLnTx/>
                  <a:uFillTx/>
                </a:rPr>
                <a:t>  </a:t>
              </a:r>
              <a:r>
                <a:rPr kumimoji="0" lang="en-US" sz="1200" b="1" i="0" u="none" strike="noStrike" kern="0" cap="none" spc="0" normalizeH="0" baseline="0" noProof="0" dirty="0" err="1" smtClean="0">
                  <a:ln>
                    <a:noFill/>
                  </a:ln>
                  <a:solidFill>
                    <a:prstClr val="black"/>
                  </a:solidFill>
                  <a:effectLst/>
                  <a:uLnTx/>
                  <a:uFillTx/>
                </a:rPr>
                <a:t>p</a:t>
              </a:r>
              <a:r>
                <a:rPr kumimoji="0" lang="en-US" sz="1200" b="1" i="0" u="none" strike="noStrike" kern="0" cap="none" spc="0" normalizeH="0" baseline="-25000" noProof="0" dirty="0" err="1" smtClean="0">
                  <a:ln>
                    <a:noFill/>
                  </a:ln>
                  <a:solidFill>
                    <a:prstClr val="black"/>
                  </a:solidFill>
                  <a:effectLst/>
                  <a:uLnTx/>
                  <a:uFillTx/>
                </a:rPr>
                <a:t>x</a:t>
              </a:r>
              <a:r>
                <a:rPr kumimoji="0" lang="en-US" sz="1200" b="1" i="0" u="none" strike="noStrike" kern="0" cap="none" spc="0" normalizeH="0" baseline="-25000" noProof="0" dirty="0" smtClean="0">
                  <a:ln>
                    <a:noFill/>
                  </a:ln>
                  <a:solidFill>
                    <a:prstClr val="black"/>
                  </a:solidFill>
                  <a:effectLst/>
                  <a:uLnTx/>
                  <a:uFillTx/>
                </a:rPr>
                <a:t>  </a:t>
              </a:r>
              <a:r>
                <a:rPr kumimoji="0" lang="el-GR" sz="1200" b="1" i="0" u="none" strike="noStrike" kern="0" cap="none" spc="0" normalizeH="0" baseline="0" noProof="0" dirty="0" smtClean="0">
                  <a:ln>
                    <a:noFill/>
                  </a:ln>
                  <a:solidFill>
                    <a:prstClr val="black"/>
                  </a:solidFill>
                  <a:effectLst/>
                  <a:uLnTx/>
                  <a:uFillTx/>
                </a:rPr>
                <a:t>φ</a:t>
              </a:r>
              <a:endParaRPr kumimoji="0" lang="en-US" sz="1200" b="1"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rPr>
                <a:t>M2: more parameters</a:t>
              </a:r>
              <a:r>
                <a:rPr kumimoji="0" lang="en-US" sz="1200" b="1" i="0" u="none" strike="noStrike" kern="0" cap="none" spc="0" normalizeH="0" baseline="-25000" noProof="0" dirty="0" smtClean="0">
                  <a:ln>
                    <a:noFill/>
                  </a:ln>
                  <a:solidFill>
                    <a:prstClr val="black"/>
                  </a:solidFill>
                  <a:effectLst/>
                  <a:uLnTx/>
                  <a:uFillTx/>
                </a:rPr>
                <a:t> </a:t>
              </a:r>
              <a:endParaRPr kumimoji="0" lang="en-US" sz="1200" b="1" i="0" u="none" strike="noStrike" kern="0" cap="none" spc="0" normalizeH="0" baseline="-25000" noProof="0" dirty="0">
                <a:ln>
                  <a:noFill/>
                </a:ln>
                <a:solidFill>
                  <a:prstClr val="black"/>
                </a:solidFill>
                <a:effectLst/>
                <a:uLnTx/>
                <a:uFillTx/>
              </a:endParaRPr>
            </a:p>
          </p:txBody>
        </p:sp>
        <p:sp>
          <p:nvSpPr>
            <p:cNvPr id="118" name="Freeform 117"/>
            <p:cNvSpPr/>
            <p:nvPr/>
          </p:nvSpPr>
          <p:spPr>
            <a:xfrm rot="18894850">
              <a:off x="1802088" y="3647862"/>
              <a:ext cx="604449" cy="340887"/>
            </a:xfrm>
            <a:custGeom>
              <a:avLst/>
              <a:gdLst>
                <a:gd name="connsiteX0" fmla="*/ 0 w 666206"/>
                <a:gd name="connsiteY0" fmla="*/ 143692 h 143692"/>
                <a:gd name="connsiteX1" fmla="*/ 52252 w 666206"/>
                <a:gd name="connsiteY1" fmla="*/ 117566 h 143692"/>
                <a:gd name="connsiteX2" fmla="*/ 169818 w 666206"/>
                <a:gd name="connsiteY2" fmla="*/ 52252 h 143692"/>
                <a:gd name="connsiteX3" fmla="*/ 209006 w 666206"/>
                <a:gd name="connsiteY3" fmla="*/ 26126 h 143692"/>
                <a:gd name="connsiteX4" fmla="*/ 287383 w 666206"/>
                <a:gd name="connsiteY4" fmla="*/ 0 h 143692"/>
                <a:gd name="connsiteX5" fmla="*/ 352698 w 666206"/>
                <a:gd name="connsiteY5" fmla="*/ 13063 h 143692"/>
                <a:gd name="connsiteX6" fmla="*/ 391886 w 666206"/>
                <a:gd name="connsiteY6" fmla="*/ 39189 h 143692"/>
                <a:gd name="connsiteX7" fmla="*/ 600892 w 666206"/>
                <a:gd name="connsiteY7" fmla="*/ 26126 h 143692"/>
                <a:gd name="connsiteX8" fmla="*/ 666206 w 666206"/>
                <a:gd name="connsiteY8" fmla="*/ 0 h 14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206" h="143692">
                  <a:moveTo>
                    <a:pt x="0" y="143692"/>
                  </a:moveTo>
                  <a:cubicBezTo>
                    <a:pt x="17417" y="134983"/>
                    <a:pt x="35554" y="127585"/>
                    <a:pt x="52252" y="117566"/>
                  </a:cubicBezTo>
                  <a:cubicBezTo>
                    <a:pt x="164544" y="50191"/>
                    <a:pt x="90992" y="78527"/>
                    <a:pt x="169818" y="52252"/>
                  </a:cubicBezTo>
                  <a:cubicBezTo>
                    <a:pt x="182881" y="43543"/>
                    <a:pt x="194660" y="32502"/>
                    <a:pt x="209006" y="26126"/>
                  </a:cubicBezTo>
                  <a:cubicBezTo>
                    <a:pt x="234171" y="14941"/>
                    <a:pt x="287383" y="0"/>
                    <a:pt x="287383" y="0"/>
                  </a:cubicBezTo>
                  <a:cubicBezTo>
                    <a:pt x="309155" y="4354"/>
                    <a:pt x="331909" y="5267"/>
                    <a:pt x="352698" y="13063"/>
                  </a:cubicBezTo>
                  <a:cubicBezTo>
                    <a:pt x="367398" y="18576"/>
                    <a:pt x="376208" y="38364"/>
                    <a:pt x="391886" y="39189"/>
                  </a:cubicBezTo>
                  <a:lnTo>
                    <a:pt x="600892" y="26126"/>
                  </a:lnTo>
                  <a:cubicBezTo>
                    <a:pt x="649317" y="9984"/>
                    <a:pt x="627764" y="19221"/>
                    <a:pt x="666206" y="0"/>
                  </a:cubicBezTo>
                </a:path>
              </a:pathLst>
            </a:custGeom>
            <a:noFill/>
            <a:ln w="12700" cap="flat" cmpd="sng" algn="ctr">
              <a:solidFill>
                <a:srgbClr val="0000FF"/>
              </a:solidFill>
              <a:prstDash val="solid"/>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0" name="Freeform 119"/>
            <p:cNvSpPr/>
            <p:nvPr/>
          </p:nvSpPr>
          <p:spPr>
            <a:xfrm rot="12287604">
              <a:off x="3052921" y="3722643"/>
              <a:ext cx="2176770" cy="224909"/>
            </a:xfrm>
            <a:custGeom>
              <a:avLst/>
              <a:gdLst>
                <a:gd name="connsiteX0" fmla="*/ 0 w 666206"/>
                <a:gd name="connsiteY0" fmla="*/ 143692 h 143692"/>
                <a:gd name="connsiteX1" fmla="*/ 52252 w 666206"/>
                <a:gd name="connsiteY1" fmla="*/ 117566 h 143692"/>
                <a:gd name="connsiteX2" fmla="*/ 169818 w 666206"/>
                <a:gd name="connsiteY2" fmla="*/ 52252 h 143692"/>
                <a:gd name="connsiteX3" fmla="*/ 209006 w 666206"/>
                <a:gd name="connsiteY3" fmla="*/ 26126 h 143692"/>
                <a:gd name="connsiteX4" fmla="*/ 287383 w 666206"/>
                <a:gd name="connsiteY4" fmla="*/ 0 h 143692"/>
                <a:gd name="connsiteX5" fmla="*/ 352698 w 666206"/>
                <a:gd name="connsiteY5" fmla="*/ 13063 h 143692"/>
                <a:gd name="connsiteX6" fmla="*/ 391886 w 666206"/>
                <a:gd name="connsiteY6" fmla="*/ 39189 h 143692"/>
                <a:gd name="connsiteX7" fmla="*/ 600892 w 666206"/>
                <a:gd name="connsiteY7" fmla="*/ 26126 h 143692"/>
                <a:gd name="connsiteX8" fmla="*/ 666206 w 666206"/>
                <a:gd name="connsiteY8" fmla="*/ 0 h 14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206" h="143692">
                  <a:moveTo>
                    <a:pt x="0" y="143692"/>
                  </a:moveTo>
                  <a:cubicBezTo>
                    <a:pt x="17417" y="134983"/>
                    <a:pt x="35554" y="127585"/>
                    <a:pt x="52252" y="117566"/>
                  </a:cubicBezTo>
                  <a:cubicBezTo>
                    <a:pt x="164544" y="50191"/>
                    <a:pt x="90992" y="78527"/>
                    <a:pt x="169818" y="52252"/>
                  </a:cubicBezTo>
                  <a:cubicBezTo>
                    <a:pt x="182881" y="43543"/>
                    <a:pt x="194660" y="32502"/>
                    <a:pt x="209006" y="26126"/>
                  </a:cubicBezTo>
                  <a:cubicBezTo>
                    <a:pt x="234171" y="14941"/>
                    <a:pt x="287383" y="0"/>
                    <a:pt x="287383" y="0"/>
                  </a:cubicBezTo>
                  <a:cubicBezTo>
                    <a:pt x="309155" y="4354"/>
                    <a:pt x="331909" y="5267"/>
                    <a:pt x="352698" y="13063"/>
                  </a:cubicBezTo>
                  <a:cubicBezTo>
                    <a:pt x="367398" y="18576"/>
                    <a:pt x="376208" y="38364"/>
                    <a:pt x="391886" y="39189"/>
                  </a:cubicBezTo>
                  <a:lnTo>
                    <a:pt x="600892" y="26126"/>
                  </a:lnTo>
                  <a:cubicBezTo>
                    <a:pt x="649317" y="9984"/>
                    <a:pt x="627764" y="19221"/>
                    <a:pt x="666206" y="0"/>
                  </a:cubicBezTo>
                </a:path>
              </a:pathLst>
            </a:custGeom>
            <a:noFill/>
            <a:ln w="9525" cap="flat" cmpd="sng" algn="ctr">
              <a:solidFill>
                <a:srgbClr val="4F81BD"/>
              </a:solidFill>
              <a:prstDash val="solid"/>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1" name="TextBox 120"/>
            <p:cNvSpPr txBox="1"/>
            <p:nvPr/>
          </p:nvSpPr>
          <p:spPr>
            <a:xfrm rot="1172909">
              <a:off x="3974259" y="3744590"/>
              <a:ext cx="1017839" cy="246221"/>
            </a:xfrm>
            <a:prstGeom prst="rect">
              <a:avLst/>
            </a:prstGeom>
            <a:noFill/>
            <a:ln>
              <a:no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dirty="0" smtClean="0">
                  <a:ln>
                    <a:noFill/>
                  </a:ln>
                  <a:solidFill>
                    <a:srgbClr val="FF0000"/>
                  </a:solidFill>
                  <a:effectLst/>
                  <a:uLnTx/>
                  <a:uFillTx/>
                </a:rPr>
                <a:t>Approximation </a:t>
              </a:r>
            </a:p>
          </p:txBody>
        </p:sp>
        <p:sp>
          <p:nvSpPr>
            <p:cNvPr id="122" name="TextBox 121"/>
            <p:cNvSpPr txBox="1"/>
            <p:nvPr/>
          </p:nvSpPr>
          <p:spPr>
            <a:xfrm>
              <a:off x="6477000" y="3962400"/>
              <a:ext cx="827495" cy="246221"/>
            </a:xfrm>
            <a:prstGeom prst="rect">
              <a:avLst/>
            </a:prstGeom>
            <a:noFill/>
            <a:ln>
              <a:no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dirty="0" smtClean="0">
                  <a:ln>
                    <a:noFill/>
                  </a:ln>
                  <a:solidFill>
                    <a:srgbClr val="FF0000"/>
                  </a:solidFill>
                  <a:effectLst/>
                  <a:uLnTx/>
                  <a:uFillTx/>
                </a:rPr>
                <a:t>Consistent? </a:t>
              </a:r>
            </a:p>
          </p:txBody>
        </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Synthetic lethality and network aging.</a:t>
            </a:r>
            <a:endParaRPr lang="en-US" dirty="0"/>
          </a:p>
        </p:txBody>
      </p:sp>
      <p:grpSp>
        <p:nvGrpSpPr>
          <p:cNvPr id="29" name="Group 28"/>
          <p:cNvGrpSpPr/>
          <p:nvPr/>
        </p:nvGrpSpPr>
        <p:grpSpPr>
          <a:xfrm>
            <a:off x="685800" y="1978223"/>
            <a:ext cx="7010400" cy="1984177"/>
            <a:chOff x="304800" y="304800"/>
            <a:chExt cx="7010400" cy="1984177"/>
          </a:xfrm>
        </p:grpSpPr>
        <p:sp>
          <p:nvSpPr>
            <p:cNvPr id="30" name="TextBox 29"/>
            <p:cNvSpPr txBox="1"/>
            <p:nvPr/>
          </p:nvSpPr>
          <p:spPr>
            <a:xfrm>
              <a:off x="304800" y="304800"/>
              <a:ext cx="4495800" cy="307777"/>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2060"/>
                  </a:solidFill>
                  <a:effectLst/>
                  <a:uLnTx/>
                  <a:uFillTx/>
                </a:rPr>
                <a:t>Reliability aging model of a synthetic lethal pair X and Y</a:t>
              </a:r>
              <a:endParaRPr kumimoji="0" lang="en-US" sz="1400" b="1" i="0" u="none" strike="noStrike" kern="0" cap="none" spc="0" normalizeH="0" baseline="0" noProof="0" dirty="0">
                <a:ln>
                  <a:noFill/>
                </a:ln>
                <a:solidFill>
                  <a:srgbClr val="002060"/>
                </a:solidFill>
                <a:effectLst/>
                <a:uLnTx/>
                <a:uFillTx/>
              </a:endParaRPr>
            </a:p>
          </p:txBody>
        </p:sp>
        <p:graphicFrame>
          <p:nvGraphicFramePr>
            <p:cNvPr id="31" name="Object 7"/>
            <p:cNvGraphicFramePr>
              <a:graphicFrameLocks noChangeAspect="1"/>
            </p:cNvGraphicFramePr>
            <p:nvPr/>
          </p:nvGraphicFramePr>
          <p:xfrm>
            <a:off x="990600" y="1611313"/>
            <a:ext cx="1317463" cy="369887"/>
          </p:xfrm>
          <a:graphic>
            <a:graphicData uri="http://schemas.openxmlformats.org/presentationml/2006/ole">
              <p:oleObj spid="_x0000_s487436" name="Equation" r:id="rId3" imgW="888840" imgH="228600" progId="Equation.3">
                <p:embed/>
              </p:oleObj>
            </a:graphicData>
          </a:graphic>
        </p:graphicFrame>
        <p:grpSp>
          <p:nvGrpSpPr>
            <p:cNvPr id="32" name="Group 31"/>
            <p:cNvGrpSpPr/>
            <p:nvPr/>
          </p:nvGrpSpPr>
          <p:grpSpPr>
            <a:xfrm>
              <a:off x="3063850" y="1094601"/>
              <a:ext cx="1203350" cy="276999"/>
              <a:chOff x="3063850" y="1399401"/>
              <a:chExt cx="1203350" cy="276999"/>
            </a:xfrm>
          </p:grpSpPr>
          <p:cxnSp>
            <p:nvCxnSpPr>
              <p:cNvPr id="51" name="Straight Connector 50"/>
              <p:cNvCxnSpPr/>
              <p:nvPr/>
            </p:nvCxnSpPr>
            <p:spPr>
              <a:xfrm flipV="1">
                <a:off x="3063850" y="1524000"/>
                <a:ext cx="1203350" cy="16133"/>
              </a:xfrm>
              <a:prstGeom prst="line">
                <a:avLst/>
              </a:prstGeom>
              <a:noFill/>
              <a:ln w="25400" cap="flat" cmpd="sng" algn="ctr">
                <a:solidFill>
                  <a:sysClr val="windowText" lastClr="000000"/>
                </a:solidFill>
                <a:prstDash val="solid"/>
              </a:ln>
              <a:effectLst/>
            </p:spPr>
          </p:cxnSp>
          <p:sp>
            <p:nvSpPr>
              <p:cNvPr id="52" name="TextBox 51"/>
              <p:cNvSpPr txBox="1"/>
              <p:nvPr/>
            </p:nvSpPr>
            <p:spPr>
              <a:xfrm>
                <a:off x="3276600" y="1399401"/>
                <a:ext cx="264816" cy="276999"/>
              </a:xfrm>
              <a:prstGeom prst="rect">
                <a:avLst/>
              </a:prstGeom>
              <a:solidFill>
                <a:sysClr val="window" lastClr="FFFFFF"/>
              </a:solidFill>
              <a:ln>
                <a:solidFill>
                  <a:sysClr val="windowText" lastClr="000000"/>
                </a:solidFill>
              </a:ln>
            </p:spPr>
            <p:txBody>
              <a:bodyPr wrap="none" lIns="9144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Z</a:t>
                </a:r>
                <a:endParaRPr kumimoji="0" lang="en-US" sz="1200" b="1" i="0" u="none" strike="noStrike" kern="0" cap="none" spc="0" normalizeH="0" baseline="0" noProof="0" dirty="0">
                  <a:ln>
                    <a:noFill/>
                  </a:ln>
                  <a:solidFill>
                    <a:sysClr val="windowText" lastClr="000000"/>
                  </a:solidFill>
                  <a:effectLst/>
                  <a:uLnTx/>
                  <a:uFillTx/>
                </a:endParaRPr>
              </a:p>
            </p:txBody>
          </p:sp>
          <p:sp>
            <p:nvSpPr>
              <p:cNvPr id="53" name="TextBox 52"/>
              <p:cNvSpPr txBox="1"/>
              <p:nvPr/>
            </p:nvSpPr>
            <p:spPr>
              <a:xfrm>
                <a:off x="3773784" y="1399401"/>
                <a:ext cx="274434" cy="276999"/>
              </a:xfrm>
              <a:prstGeom prst="rect">
                <a:avLst/>
              </a:prstGeom>
              <a:solidFill>
                <a:sysClr val="window" lastClr="FFFFFF"/>
              </a:solidFill>
              <a:ln>
                <a:solidFill>
                  <a:sysClr val="windowText" lastClr="000000"/>
                </a:solidFill>
              </a:ln>
            </p:spPr>
            <p:txBody>
              <a:bodyPr wrap="none" lIns="9144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X</a:t>
                </a:r>
                <a:endParaRPr kumimoji="0" lang="en-US" sz="1200" b="1" i="0" u="none" strike="noStrike" kern="0" cap="none" spc="0" normalizeH="0" baseline="0" noProof="0" dirty="0">
                  <a:ln>
                    <a:noFill/>
                  </a:ln>
                  <a:solidFill>
                    <a:sysClr val="windowText" lastClr="000000"/>
                  </a:solidFill>
                  <a:effectLst/>
                  <a:uLnTx/>
                  <a:uFillTx/>
                </a:endParaRPr>
              </a:p>
            </p:txBody>
          </p:sp>
        </p:grpSp>
        <p:grpSp>
          <p:nvGrpSpPr>
            <p:cNvPr id="33" name="Group 19"/>
            <p:cNvGrpSpPr/>
            <p:nvPr/>
          </p:nvGrpSpPr>
          <p:grpSpPr>
            <a:xfrm>
              <a:off x="533400" y="866001"/>
              <a:ext cx="1904474" cy="734199"/>
              <a:chOff x="533400" y="1143000"/>
              <a:chExt cx="1904474" cy="734199"/>
            </a:xfrm>
          </p:grpSpPr>
          <p:sp>
            <p:nvSpPr>
              <p:cNvPr id="44" name="Rectangle 43"/>
              <p:cNvSpPr/>
              <p:nvPr/>
            </p:nvSpPr>
            <p:spPr>
              <a:xfrm>
                <a:off x="1371074" y="1295400"/>
                <a:ext cx="762000" cy="457200"/>
              </a:xfrm>
              <a:prstGeom prst="rect">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5" name="TextBox 44"/>
              <p:cNvSpPr txBox="1"/>
              <p:nvPr/>
            </p:nvSpPr>
            <p:spPr>
              <a:xfrm>
                <a:off x="1600200" y="1143000"/>
                <a:ext cx="274434" cy="276999"/>
              </a:xfrm>
              <a:prstGeom prst="rect">
                <a:avLst/>
              </a:prstGeom>
              <a:solidFill>
                <a:sysClr val="window" lastClr="FFFFFF"/>
              </a:solidFill>
              <a:ln>
                <a:solidFill>
                  <a:sysClr val="windowText" lastClr="000000"/>
                </a:solidFill>
              </a:ln>
            </p:spPr>
            <p:txBody>
              <a:bodyPr wrap="none" lIns="9144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X</a:t>
                </a:r>
                <a:endParaRPr kumimoji="0" lang="en-US" sz="1200" b="1" i="0" u="none" strike="noStrike" kern="0" cap="none" spc="0" normalizeH="0" baseline="0" noProof="0" dirty="0">
                  <a:ln>
                    <a:noFill/>
                  </a:ln>
                  <a:solidFill>
                    <a:sysClr val="windowText" lastClr="000000"/>
                  </a:solidFill>
                  <a:effectLst/>
                  <a:uLnTx/>
                  <a:uFillTx/>
                </a:endParaRPr>
              </a:p>
            </p:txBody>
          </p:sp>
          <p:sp>
            <p:nvSpPr>
              <p:cNvPr id="46" name="TextBox 45"/>
              <p:cNvSpPr txBox="1"/>
              <p:nvPr/>
            </p:nvSpPr>
            <p:spPr>
              <a:xfrm>
                <a:off x="1600257" y="1600200"/>
                <a:ext cx="274320" cy="276999"/>
              </a:xfrm>
              <a:prstGeom prst="rect">
                <a:avLst/>
              </a:prstGeom>
              <a:solidFill>
                <a:sysClr val="window" lastClr="FFFFFF"/>
              </a:solidFill>
              <a:ln>
                <a:solidFill>
                  <a:sysClr val="windowText" lastClr="000000"/>
                </a:solidFill>
              </a:ln>
            </p:spPr>
            <p:txBody>
              <a:bodyPr wrap="square" lIns="9144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Y</a:t>
                </a:r>
                <a:endParaRPr kumimoji="0" lang="en-US" sz="1200" b="1" i="0" u="none" strike="noStrike" kern="0" cap="none" spc="0" normalizeH="0" baseline="0" noProof="0" dirty="0">
                  <a:ln>
                    <a:noFill/>
                  </a:ln>
                  <a:solidFill>
                    <a:sysClr val="windowText" lastClr="000000"/>
                  </a:solidFill>
                  <a:effectLst/>
                  <a:uLnTx/>
                  <a:uFillTx/>
                </a:endParaRPr>
              </a:p>
            </p:txBody>
          </p:sp>
          <p:cxnSp>
            <p:nvCxnSpPr>
              <p:cNvPr id="47" name="Straight Connector 46"/>
              <p:cNvCxnSpPr>
                <a:stCxn id="44" idx="3"/>
              </p:cNvCxnSpPr>
              <p:nvPr/>
            </p:nvCxnSpPr>
            <p:spPr>
              <a:xfrm>
                <a:off x="2133074" y="1524000"/>
                <a:ext cx="304800" cy="0"/>
              </a:xfrm>
              <a:prstGeom prst="line">
                <a:avLst/>
              </a:prstGeom>
              <a:noFill/>
              <a:ln w="25400" cap="flat" cmpd="sng" algn="ctr">
                <a:solidFill>
                  <a:sysClr val="windowText" lastClr="000000"/>
                </a:solidFill>
                <a:prstDash val="solid"/>
              </a:ln>
              <a:effectLst/>
            </p:spPr>
          </p:cxnSp>
          <p:cxnSp>
            <p:nvCxnSpPr>
              <p:cNvPr id="48" name="Straight Connector 47"/>
              <p:cNvCxnSpPr/>
              <p:nvPr/>
            </p:nvCxnSpPr>
            <p:spPr>
              <a:xfrm>
                <a:off x="533400" y="1524000"/>
                <a:ext cx="822960" cy="0"/>
              </a:xfrm>
              <a:prstGeom prst="line">
                <a:avLst/>
              </a:prstGeom>
              <a:noFill/>
              <a:ln w="25400" cap="flat" cmpd="sng" algn="ctr">
                <a:solidFill>
                  <a:sysClr val="windowText" lastClr="000000"/>
                </a:solidFill>
                <a:prstDash val="solid"/>
              </a:ln>
              <a:effectLst/>
            </p:spPr>
          </p:cxnSp>
          <p:sp>
            <p:nvSpPr>
              <p:cNvPr id="49" name="TextBox 48"/>
              <p:cNvSpPr txBox="1"/>
              <p:nvPr/>
            </p:nvSpPr>
            <p:spPr>
              <a:xfrm>
                <a:off x="786744" y="1383268"/>
                <a:ext cx="264816" cy="276999"/>
              </a:xfrm>
              <a:prstGeom prst="rect">
                <a:avLst/>
              </a:prstGeom>
              <a:solidFill>
                <a:sysClr val="window" lastClr="FFFFFF"/>
              </a:solidFill>
              <a:ln>
                <a:solidFill>
                  <a:sysClr val="windowText" lastClr="000000"/>
                </a:solidFill>
              </a:ln>
            </p:spPr>
            <p:txBody>
              <a:bodyPr wrap="none" lIns="9144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Z</a:t>
                </a:r>
                <a:endParaRPr kumimoji="0" lang="en-US" sz="1200" b="1" i="0" u="none" strike="noStrike" kern="0" cap="none" spc="0" normalizeH="0" baseline="0" noProof="0" dirty="0">
                  <a:ln>
                    <a:noFill/>
                  </a:ln>
                  <a:solidFill>
                    <a:sysClr val="windowText" lastClr="000000"/>
                  </a:solidFill>
                  <a:effectLst/>
                  <a:uLnTx/>
                  <a:uFillTx/>
                </a:endParaRPr>
              </a:p>
            </p:txBody>
          </p:sp>
          <p:cxnSp>
            <p:nvCxnSpPr>
              <p:cNvPr id="50" name="Straight Connector 49"/>
              <p:cNvCxnSpPr/>
              <p:nvPr/>
            </p:nvCxnSpPr>
            <p:spPr>
              <a:xfrm flipV="1">
                <a:off x="1737417" y="1419999"/>
                <a:ext cx="0" cy="180201"/>
              </a:xfrm>
              <a:prstGeom prst="line">
                <a:avLst/>
              </a:prstGeom>
              <a:noFill/>
              <a:ln w="25400" cap="flat" cmpd="sng" algn="ctr">
                <a:solidFill>
                  <a:sysClr val="windowText" lastClr="000000"/>
                </a:solidFill>
                <a:prstDash val="solid"/>
              </a:ln>
              <a:effectLst/>
            </p:spPr>
          </p:cxnSp>
        </p:grpSp>
        <p:sp>
          <p:nvSpPr>
            <p:cNvPr id="34" name="TextBox 33"/>
            <p:cNvSpPr txBox="1"/>
            <p:nvPr/>
          </p:nvSpPr>
          <p:spPr>
            <a:xfrm>
              <a:off x="533400" y="685800"/>
              <a:ext cx="885825" cy="307777"/>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smtClean="0">
                  <a:ln>
                    <a:noFill/>
                  </a:ln>
                  <a:solidFill>
                    <a:sysClr val="windowText" lastClr="000000"/>
                  </a:solidFill>
                  <a:effectLst/>
                  <a:uLnTx/>
                  <a:uFillTx/>
                </a:rPr>
                <a:t>Wildtype</a:t>
              </a:r>
              <a:endParaRPr kumimoji="0" lang="en-US" sz="1400" b="1"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2667000" y="685800"/>
              <a:ext cx="2362200" cy="304800"/>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rPr>
                <a:t>Deletion of Y (genotype y∆)</a:t>
              </a:r>
              <a:endParaRPr kumimoji="0" lang="en-US" sz="1400" b="1" i="0" u="none" strike="noStrike" kern="0" cap="none" spc="0" normalizeH="0" baseline="0" noProof="0" dirty="0">
                <a:ln>
                  <a:noFill/>
                </a:ln>
                <a:solidFill>
                  <a:sysClr val="windowText" lastClr="000000"/>
                </a:solidFill>
                <a:effectLst/>
                <a:uLnTx/>
                <a:uFillTx/>
              </a:endParaRPr>
            </a:p>
          </p:txBody>
        </p:sp>
        <p:grpSp>
          <p:nvGrpSpPr>
            <p:cNvPr id="36" name="Group 30"/>
            <p:cNvGrpSpPr/>
            <p:nvPr/>
          </p:nvGrpSpPr>
          <p:grpSpPr>
            <a:xfrm>
              <a:off x="5426050" y="1094601"/>
              <a:ext cx="1203350" cy="276999"/>
              <a:chOff x="5578450" y="1402378"/>
              <a:chExt cx="1203350" cy="276999"/>
            </a:xfrm>
          </p:grpSpPr>
          <p:cxnSp>
            <p:nvCxnSpPr>
              <p:cNvPr id="41" name="Straight Connector 40"/>
              <p:cNvCxnSpPr/>
              <p:nvPr/>
            </p:nvCxnSpPr>
            <p:spPr>
              <a:xfrm flipV="1">
                <a:off x="5578450" y="1526977"/>
                <a:ext cx="1203350" cy="16133"/>
              </a:xfrm>
              <a:prstGeom prst="line">
                <a:avLst/>
              </a:prstGeom>
              <a:noFill/>
              <a:ln w="25400" cap="flat" cmpd="sng" algn="ctr">
                <a:solidFill>
                  <a:sysClr val="windowText" lastClr="000000"/>
                </a:solidFill>
                <a:prstDash val="solid"/>
              </a:ln>
              <a:effectLst/>
            </p:spPr>
          </p:cxnSp>
          <p:sp>
            <p:nvSpPr>
              <p:cNvPr id="42" name="TextBox 41"/>
              <p:cNvSpPr txBox="1"/>
              <p:nvPr/>
            </p:nvSpPr>
            <p:spPr>
              <a:xfrm>
                <a:off x="5791200" y="1402378"/>
                <a:ext cx="264816" cy="276999"/>
              </a:xfrm>
              <a:prstGeom prst="rect">
                <a:avLst/>
              </a:prstGeom>
              <a:solidFill>
                <a:sysClr val="window" lastClr="FFFFFF"/>
              </a:solidFill>
              <a:ln>
                <a:solidFill>
                  <a:sysClr val="windowText" lastClr="000000"/>
                </a:solidFill>
              </a:ln>
            </p:spPr>
            <p:txBody>
              <a:bodyPr wrap="none" lIns="9144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Z</a:t>
                </a:r>
                <a:endParaRPr kumimoji="0" lang="en-US" sz="1200" b="1"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288384" y="1402378"/>
                <a:ext cx="274434" cy="276999"/>
              </a:xfrm>
              <a:prstGeom prst="rect">
                <a:avLst/>
              </a:prstGeom>
              <a:solidFill>
                <a:sysClr val="window" lastClr="FFFFFF"/>
              </a:solidFill>
              <a:ln>
                <a:solidFill>
                  <a:sysClr val="windowText" lastClr="000000"/>
                </a:solidFill>
              </a:ln>
            </p:spPr>
            <p:txBody>
              <a:bodyPr wrap="none" lIns="9144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Y</a:t>
                </a:r>
                <a:endParaRPr kumimoji="0" lang="en-US" sz="1200" b="1" i="0" u="none" strike="noStrike" kern="0" cap="none" spc="0" normalizeH="0" baseline="0" noProof="0" dirty="0">
                  <a:ln>
                    <a:noFill/>
                  </a:ln>
                  <a:solidFill>
                    <a:sysClr val="windowText" lastClr="000000"/>
                  </a:solidFill>
                  <a:effectLst/>
                  <a:uLnTx/>
                  <a:uFillTx/>
                </a:endParaRPr>
              </a:p>
            </p:txBody>
          </p:sp>
        </p:grpSp>
        <p:sp>
          <p:nvSpPr>
            <p:cNvPr id="37" name="TextBox 36"/>
            <p:cNvSpPr txBox="1"/>
            <p:nvPr/>
          </p:nvSpPr>
          <p:spPr>
            <a:xfrm>
              <a:off x="5029200" y="685800"/>
              <a:ext cx="2286000" cy="307777"/>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rPr>
                <a:t>Deletion of X (genotype x∆)</a:t>
              </a:r>
              <a:endParaRPr kumimoji="0" lang="en-US" sz="1400" b="1" i="0" u="none" strike="noStrike" kern="0" cap="none" spc="0" normalizeH="0" baseline="0" noProof="0" dirty="0">
                <a:ln>
                  <a:noFill/>
                </a:ln>
                <a:solidFill>
                  <a:sysClr val="windowText" lastClr="000000"/>
                </a:solidFill>
                <a:effectLst/>
                <a:uLnTx/>
                <a:uFillTx/>
              </a:endParaRPr>
            </a:p>
          </p:txBody>
        </p:sp>
        <p:graphicFrame>
          <p:nvGraphicFramePr>
            <p:cNvPr id="38" name="Object 10"/>
            <p:cNvGraphicFramePr>
              <a:graphicFrameLocks noChangeAspect="1"/>
            </p:cNvGraphicFramePr>
            <p:nvPr/>
          </p:nvGraphicFramePr>
          <p:xfrm>
            <a:off x="5410200" y="1447800"/>
            <a:ext cx="1371600" cy="406566"/>
          </p:xfrm>
          <a:graphic>
            <a:graphicData uri="http://schemas.openxmlformats.org/presentationml/2006/ole">
              <p:oleObj spid="_x0000_s487437" name="Equation" r:id="rId4" imgW="761760" imgH="228600" progId="Equation.3">
                <p:embed/>
              </p:oleObj>
            </a:graphicData>
          </a:graphic>
        </p:graphicFrame>
        <p:graphicFrame>
          <p:nvGraphicFramePr>
            <p:cNvPr id="39" name="Object 12"/>
            <p:cNvGraphicFramePr>
              <a:graphicFrameLocks noChangeAspect="1"/>
            </p:cNvGraphicFramePr>
            <p:nvPr/>
          </p:nvGraphicFramePr>
          <p:xfrm>
            <a:off x="3048000" y="1447800"/>
            <a:ext cx="1404939" cy="418214"/>
          </p:xfrm>
          <a:graphic>
            <a:graphicData uri="http://schemas.openxmlformats.org/presentationml/2006/ole">
              <p:oleObj spid="_x0000_s487438" name="Equation" r:id="rId5" imgW="799753" imgH="241195" progId="Equation.3">
                <p:embed/>
              </p:oleObj>
            </a:graphicData>
          </a:graphic>
        </p:graphicFrame>
        <p:sp>
          <p:nvSpPr>
            <p:cNvPr id="40" name="TextBox 39"/>
            <p:cNvSpPr txBox="1"/>
            <p:nvPr/>
          </p:nvSpPr>
          <p:spPr>
            <a:xfrm>
              <a:off x="381000" y="1981200"/>
              <a:ext cx="2971800" cy="307777"/>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rPr>
                <a:t>Z represents the  rest of the network. </a:t>
              </a:r>
              <a:endParaRPr kumimoji="0" lang="en-US" sz="1400" b="1" i="0" u="none" strike="noStrike" kern="0" cap="none" spc="0" normalizeH="0" baseline="0" noProof="0" dirty="0">
                <a:ln>
                  <a:noFill/>
                </a:ln>
                <a:solidFill>
                  <a:sysClr val="windowText" lastClr="000000"/>
                </a:solidFill>
                <a:effectLst/>
                <a:uLnTx/>
                <a:uFillTx/>
              </a:endParaRPr>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aging as a quantitative trait and implications on missing heritability.</a:t>
            </a:r>
            <a:endParaRPr lang="en-US" dirty="0"/>
          </a:p>
        </p:txBody>
      </p:sp>
      <p:sp>
        <p:nvSpPr>
          <p:cNvPr id="27" name="TextBox 26"/>
          <p:cNvSpPr txBox="1"/>
          <p:nvPr/>
        </p:nvSpPr>
        <p:spPr>
          <a:xfrm>
            <a:off x="381000" y="1676400"/>
            <a:ext cx="2514600" cy="307777"/>
          </a:xfrm>
          <a:prstGeom prst="rect">
            <a:avLst/>
          </a:prstGeom>
          <a:noFill/>
          <a:ln>
            <a:noFill/>
          </a:ln>
        </p:spPr>
        <p:txBody>
          <a:bodyPr wrap="square" rtlCol="0">
            <a:spAutoFit/>
          </a:bodyPr>
          <a:lstStyle/>
          <a:p>
            <a:pPr algn="l" fontAlgn="auto">
              <a:spcBef>
                <a:spcPts val="0"/>
              </a:spcBef>
              <a:spcAft>
                <a:spcPts val="0"/>
              </a:spcAft>
            </a:pPr>
            <a:r>
              <a:rPr lang="en-US" sz="1400" dirty="0" smtClean="0">
                <a:solidFill>
                  <a:prstClr val="black"/>
                </a:solidFill>
                <a:latin typeface="Calibri"/>
                <a:ea typeface="+mn-ea"/>
              </a:rPr>
              <a:t>Two independent loci  X  and Y</a:t>
            </a:r>
            <a:endParaRPr lang="en-US" sz="1400" dirty="0">
              <a:solidFill>
                <a:prstClr val="black"/>
              </a:solidFill>
              <a:latin typeface="Calibri"/>
              <a:ea typeface="+mn-ea"/>
            </a:endParaRPr>
          </a:p>
        </p:txBody>
      </p:sp>
      <p:graphicFrame>
        <p:nvGraphicFramePr>
          <p:cNvPr id="28" name="Object 7"/>
          <p:cNvGraphicFramePr>
            <a:graphicFrameLocks noChangeAspect="1"/>
          </p:cNvGraphicFramePr>
          <p:nvPr/>
        </p:nvGraphicFramePr>
        <p:xfrm>
          <a:off x="3124200" y="2057400"/>
          <a:ext cx="3578225" cy="587375"/>
        </p:xfrm>
        <a:graphic>
          <a:graphicData uri="http://schemas.openxmlformats.org/presentationml/2006/ole">
            <p:oleObj spid="_x0000_s488460" name="Equation" r:id="rId4" imgW="3162300" imgH="419100" progId="Equation.3">
              <p:embed/>
            </p:oleObj>
          </a:graphicData>
        </a:graphic>
      </p:graphicFrame>
      <p:grpSp>
        <p:nvGrpSpPr>
          <p:cNvPr id="29" name="Group 108"/>
          <p:cNvGrpSpPr/>
          <p:nvPr/>
        </p:nvGrpSpPr>
        <p:grpSpPr>
          <a:xfrm>
            <a:off x="1166001" y="2024496"/>
            <a:ext cx="902677" cy="673281"/>
            <a:chOff x="1904474" y="1143000"/>
            <a:chExt cx="1066800" cy="720796"/>
          </a:xfrm>
        </p:grpSpPr>
        <p:sp>
          <p:nvSpPr>
            <p:cNvPr id="30" name="Rectangle 29"/>
            <p:cNvSpPr/>
            <p:nvPr/>
          </p:nvSpPr>
          <p:spPr>
            <a:xfrm>
              <a:off x="1904474" y="1295400"/>
              <a:ext cx="762000" cy="457200"/>
            </a:xfrm>
            <a:prstGeom prst="rect">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 name="TextBox 30"/>
            <p:cNvSpPr txBox="1"/>
            <p:nvPr/>
          </p:nvSpPr>
          <p:spPr>
            <a:xfrm>
              <a:off x="2125717" y="1143000"/>
              <a:ext cx="381955" cy="263597"/>
            </a:xfrm>
            <a:prstGeom prst="rect">
              <a:avLst/>
            </a:prstGeom>
            <a:solidFill>
              <a:sysClr val="window" lastClr="FFFFFF"/>
            </a:solidFill>
            <a:ln>
              <a:solidFill>
                <a:sysClr val="windowText" lastClr="000000"/>
              </a:solidFill>
            </a:ln>
          </p:spPr>
          <p:txBody>
            <a:bodyPr wrap="square" lIns="9144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a:ea typeface="+mn-ea"/>
                </a:rPr>
                <a:t>X1</a:t>
              </a:r>
            </a:p>
          </p:txBody>
        </p:sp>
        <p:sp>
          <p:nvSpPr>
            <p:cNvPr id="32" name="TextBox 31"/>
            <p:cNvSpPr txBox="1"/>
            <p:nvPr/>
          </p:nvSpPr>
          <p:spPr>
            <a:xfrm>
              <a:off x="2125717" y="1600199"/>
              <a:ext cx="381955" cy="263597"/>
            </a:xfrm>
            <a:prstGeom prst="rect">
              <a:avLst/>
            </a:prstGeom>
            <a:solidFill>
              <a:sysClr val="window" lastClr="FFFFFF"/>
            </a:solidFill>
            <a:ln>
              <a:solidFill>
                <a:sysClr val="windowText" lastClr="000000"/>
              </a:solidFill>
            </a:ln>
          </p:spPr>
          <p:txBody>
            <a:bodyPr wrap="square" lIns="9144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a:ea typeface="+mn-ea"/>
                </a:rPr>
                <a:t>X2</a:t>
              </a:r>
            </a:p>
          </p:txBody>
        </p:sp>
        <p:cxnSp>
          <p:nvCxnSpPr>
            <p:cNvPr id="33" name="Straight Connector 32"/>
            <p:cNvCxnSpPr>
              <a:stCxn id="30" idx="3"/>
            </p:cNvCxnSpPr>
            <p:nvPr/>
          </p:nvCxnSpPr>
          <p:spPr>
            <a:xfrm>
              <a:off x="2666474" y="1524000"/>
              <a:ext cx="304800" cy="0"/>
            </a:xfrm>
            <a:prstGeom prst="line">
              <a:avLst/>
            </a:prstGeom>
            <a:noFill/>
            <a:ln w="25400" cap="flat" cmpd="sng" algn="ctr">
              <a:solidFill>
                <a:sysClr val="windowText" lastClr="000000"/>
              </a:solidFill>
              <a:prstDash val="solid"/>
            </a:ln>
            <a:effectLst/>
          </p:spPr>
        </p:cxnSp>
      </p:grpSp>
      <p:cxnSp>
        <p:nvCxnSpPr>
          <p:cNvPr id="34" name="Straight Connector 33"/>
          <p:cNvCxnSpPr/>
          <p:nvPr/>
        </p:nvCxnSpPr>
        <p:spPr>
          <a:xfrm>
            <a:off x="457200" y="2380380"/>
            <a:ext cx="696351" cy="0"/>
          </a:xfrm>
          <a:prstGeom prst="line">
            <a:avLst/>
          </a:prstGeom>
          <a:noFill/>
          <a:ln w="25400" cap="flat" cmpd="sng" algn="ctr">
            <a:solidFill>
              <a:sysClr val="windowText" lastClr="000000"/>
            </a:solidFill>
            <a:prstDash val="solid"/>
          </a:ln>
          <a:effectLst/>
        </p:spPr>
      </p:cxnSp>
      <p:sp>
        <p:nvSpPr>
          <p:cNvPr id="35" name="TextBox 34"/>
          <p:cNvSpPr txBox="1"/>
          <p:nvPr/>
        </p:nvSpPr>
        <p:spPr>
          <a:xfrm>
            <a:off x="671568" y="2248924"/>
            <a:ext cx="242832" cy="246221"/>
          </a:xfrm>
          <a:prstGeom prst="rect">
            <a:avLst/>
          </a:prstGeom>
          <a:solidFill>
            <a:sysClr val="window" lastClr="FFFFFF"/>
          </a:solidFill>
          <a:ln>
            <a:solidFill>
              <a:sysClr val="windowText" lastClr="000000"/>
            </a:solidFill>
          </a:ln>
        </p:spPr>
        <p:txBody>
          <a:bodyPr wrap="square" lIns="9144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a:ea typeface="+mn-ea"/>
              </a:rPr>
              <a:t>Z</a:t>
            </a:r>
          </a:p>
        </p:txBody>
      </p:sp>
      <p:grpSp>
        <p:nvGrpSpPr>
          <p:cNvPr id="36" name="Group 109"/>
          <p:cNvGrpSpPr/>
          <p:nvPr/>
        </p:nvGrpSpPr>
        <p:grpSpPr>
          <a:xfrm>
            <a:off x="2069123" y="2024496"/>
            <a:ext cx="902677" cy="673281"/>
            <a:chOff x="1904474" y="1142999"/>
            <a:chExt cx="1066800" cy="720796"/>
          </a:xfrm>
        </p:grpSpPr>
        <p:sp>
          <p:nvSpPr>
            <p:cNvPr id="37" name="Rectangle 36"/>
            <p:cNvSpPr/>
            <p:nvPr/>
          </p:nvSpPr>
          <p:spPr>
            <a:xfrm>
              <a:off x="1904474" y="1295400"/>
              <a:ext cx="762000" cy="457200"/>
            </a:xfrm>
            <a:prstGeom prst="rect">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prstClr val="white"/>
                </a:solidFill>
                <a:effectLst/>
                <a:uLnTx/>
                <a:uFillTx/>
                <a:latin typeface="Calibri"/>
                <a:ea typeface="+mn-ea"/>
                <a:cs typeface="+mn-cs"/>
              </a:endParaRPr>
            </a:p>
          </p:txBody>
        </p:sp>
        <p:sp>
          <p:nvSpPr>
            <p:cNvPr id="38" name="TextBox 37"/>
            <p:cNvSpPr txBox="1"/>
            <p:nvPr/>
          </p:nvSpPr>
          <p:spPr>
            <a:xfrm>
              <a:off x="2070729" y="1142999"/>
              <a:ext cx="395284" cy="263597"/>
            </a:xfrm>
            <a:prstGeom prst="rect">
              <a:avLst/>
            </a:prstGeom>
            <a:solidFill>
              <a:sysClr val="window" lastClr="FFFFFF"/>
            </a:solidFill>
            <a:ln>
              <a:solidFill>
                <a:sysClr val="windowText" lastClr="000000"/>
              </a:solidFill>
            </a:ln>
          </p:spPr>
          <p:txBody>
            <a:bodyPr wrap="square" lIns="9144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a:ea typeface="+mn-ea"/>
                </a:rPr>
                <a:t>Y1</a:t>
              </a:r>
            </a:p>
          </p:txBody>
        </p:sp>
        <p:sp>
          <p:nvSpPr>
            <p:cNvPr id="39" name="TextBox 38"/>
            <p:cNvSpPr txBox="1"/>
            <p:nvPr/>
          </p:nvSpPr>
          <p:spPr>
            <a:xfrm>
              <a:off x="2070729" y="1600198"/>
              <a:ext cx="395284" cy="263597"/>
            </a:xfrm>
            <a:prstGeom prst="rect">
              <a:avLst/>
            </a:prstGeom>
            <a:solidFill>
              <a:sysClr val="window" lastClr="FFFFFF"/>
            </a:solidFill>
            <a:ln>
              <a:solidFill>
                <a:sysClr val="windowText" lastClr="000000"/>
              </a:solidFill>
            </a:ln>
          </p:spPr>
          <p:txBody>
            <a:bodyPr wrap="square" lIns="9144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a:ea typeface="+mn-ea"/>
                </a:rPr>
                <a:t>Y2</a:t>
              </a:r>
            </a:p>
          </p:txBody>
        </p:sp>
        <p:cxnSp>
          <p:nvCxnSpPr>
            <p:cNvPr id="40" name="Straight Connector 39"/>
            <p:cNvCxnSpPr>
              <a:stCxn id="37" idx="3"/>
            </p:cNvCxnSpPr>
            <p:nvPr/>
          </p:nvCxnSpPr>
          <p:spPr>
            <a:xfrm>
              <a:off x="2666474" y="1524000"/>
              <a:ext cx="304800" cy="0"/>
            </a:xfrm>
            <a:prstGeom prst="line">
              <a:avLst/>
            </a:prstGeom>
            <a:noFill/>
            <a:ln w="25400" cap="flat" cmpd="sng" algn="ctr">
              <a:solidFill>
                <a:sysClr val="windowText" lastClr="000000"/>
              </a:solidFill>
              <a:prstDash val="solid"/>
            </a:ln>
            <a:effectLst/>
          </p:spPr>
        </p:cxnSp>
      </p:grpSp>
      <p:grpSp>
        <p:nvGrpSpPr>
          <p:cNvPr id="41" name="Group 26"/>
          <p:cNvGrpSpPr/>
          <p:nvPr/>
        </p:nvGrpSpPr>
        <p:grpSpPr>
          <a:xfrm>
            <a:off x="1219200" y="3352800"/>
            <a:ext cx="3962400" cy="1269802"/>
            <a:chOff x="1219200" y="2743200"/>
            <a:chExt cx="3962400" cy="1269802"/>
          </a:xfrm>
        </p:grpSpPr>
        <p:graphicFrame>
          <p:nvGraphicFramePr>
            <p:cNvPr id="42" name="Object 10"/>
            <p:cNvGraphicFramePr>
              <a:graphicFrameLocks noChangeAspect="1"/>
            </p:cNvGraphicFramePr>
            <p:nvPr/>
          </p:nvGraphicFramePr>
          <p:xfrm>
            <a:off x="1292225" y="3011290"/>
            <a:ext cx="3889375" cy="1001712"/>
          </p:xfrm>
          <a:graphic>
            <a:graphicData uri="http://schemas.openxmlformats.org/presentationml/2006/ole">
              <p:oleObj spid="_x0000_s488461" name="Equation" r:id="rId5" imgW="3352800" imgH="863600" progId="Equation.3">
                <p:embed/>
              </p:oleObj>
            </a:graphicData>
          </a:graphic>
        </p:graphicFrame>
        <p:sp>
          <p:nvSpPr>
            <p:cNvPr id="43" name="TextBox 42"/>
            <p:cNvSpPr txBox="1"/>
            <p:nvPr/>
          </p:nvSpPr>
          <p:spPr>
            <a:xfrm>
              <a:off x="1219200" y="2743200"/>
              <a:ext cx="2514600" cy="307777"/>
            </a:xfrm>
            <a:prstGeom prst="rect">
              <a:avLst/>
            </a:prstGeom>
            <a:noFill/>
            <a:ln>
              <a:noFill/>
            </a:ln>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rPr>
                <a:t>Network Aging Model</a:t>
              </a:r>
            </a:p>
          </p:txBody>
        </p:sp>
      </p:grpSp>
      <p:grpSp>
        <p:nvGrpSpPr>
          <p:cNvPr id="44" name="Group 27"/>
          <p:cNvGrpSpPr/>
          <p:nvPr/>
        </p:nvGrpSpPr>
        <p:grpSpPr>
          <a:xfrm>
            <a:off x="4648200" y="4893071"/>
            <a:ext cx="4267200" cy="821929"/>
            <a:chOff x="4648200" y="4283471"/>
            <a:chExt cx="4267200" cy="821929"/>
          </a:xfrm>
        </p:grpSpPr>
        <p:graphicFrame>
          <p:nvGraphicFramePr>
            <p:cNvPr id="45" name="Object 11"/>
            <p:cNvGraphicFramePr>
              <a:graphicFrameLocks noChangeAspect="1"/>
            </p:cNvGraphicFramePr>
            <p:nvPr/>
          </p:nvGraphicFramePr>
          <p:xfrm>
            <a:off x="4759325" y="4619625"/>
            <a:ext cx="4156075" cy="485775"/>
          </p:xfrm>
          <a:graphic>
            <a:graphicData uri="http://schemas.openxmlformats.org/presentationml/2006/ole">
              <p:oleObj spid="_x0000_s488462" name="Equation" r:id="rId6" imgW="3581400" imgH="419100" progId="Equation.3">
                <p:embed/>
              </p:oleObj>
            </a:graphicData>
          </a:graphic>
        </p:graphicFrame>
        <p:sp>
          <p:nvSpPr>
            <p:cNvPr id="46" name="TextBox 45"/>
            <p:cNvSpPr txBox="1"/>
            <p:nvPr/>
          </p:nvSpPr>
          <p:spPr>
            <a:xfrm>
              <a:off x="4648200" y="4283471"/>
              <a:ext cx="2514600" cy="307777"/>
            </a:xfrm>
            <a:prstGeom prst="rect">
              <a:avLst/>
            </a:prstGeom>
            <a:noFill/>
            <a:ln>
              <a:noFill/>
            </a:ln>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rPr>
                <a:t>Linear Model</a:t>
              </a:r>
            </a:p>
          </p:txBody>
        </p:sp>
      </p:grpSp>
      <p:grpSp>
        <p:nvGrpSpPr>
          <p:cNvPr id="47" name="Group 25"/>
          <p:cNvGrpSpPr/>
          <p:nvPr/>
        </p:nvGrpSpPr>
        <p:grpSpPr>
          <a:xfrm>
            <a:off x="5582771" y="4372307"/>
            <a:ext cx="2934072" cy="632241"/>
            <a:chOff x="5582771" y="3762707"/>
            <a:chExt cx="2934072" cy="632241"/>
          </a:xfrm>
        </p:grpSpPr>
        <p:sp>
          <p:nvSpPr>
            <p:cNvPr id="48" name="Curved Left Arrow 47"/>
            <p:cNvSpPr/>
            <p:nvPr/>
          </p:nvSpPr>
          <p:spPr>
            <a:xfrm rot="17710749">
              <a:off x="6469821" y="2875657"/>
              <a:ext cx="632241" cy="2406341"/>
            </a:xfrm>
            <a:prstGeom prst="curvedLeftArrow">
              <a:avLst/>
            </a:prstGeom>
            <a:no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a typeface="+mn-ea"/>
                <a:cs typeface="+mn-cs"/>
              </a:endParaRPr>
            </a:p>
          </p:txBody>
        </p:sp>
        <p:sp>
          <p:nvSpPr>
            <p:cNvPr id="49" name="TextBox 48"/>
            <p:cNvSpPr txBox="1"/>
            <p:nvPr/>
          </p:nvSpPr>
          <p:spPr>
            <a:xfrm>
              <a:off x="7543800" y="3810000"/>
              <a:ext cx="973043" cy="461665"/>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FF0000"/>
                  </a:solidFill>
                  <a:effectLst/>
                  <a:uLnTx/>
                  <a:uFillTx/>
                  <a:latin typeface="Calibri"/>
                  <a:ea typeface="+mn-ea"/>
                </a:rPr>
                <a:t>Missing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FF0000"/>
                  </a:solidFill>
                  <a:effectLst/>
                  <a:uLnTx/>
                  <a:uFillTx/>
                  <a:latin typeface="Calibri"/>
                  <a:ea typeface="+mn-ea"/>
                </a:rPr>
                <a:t>Heritability?</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730" name="Title 1"/>
          <p:cNvSpPr>
            <a:spLocks noGrp="1"/>
          </p:cNvSpPr>
          <p:nvPr>
            <p:ph type="title"/>
          </p:nvPr>
        </p:nvSpPr>
        <p:spPr>
          <a:xfrm>
            <a:off x="266825" y="76200"/>
            <a:ext cx="2857375" cy="838200"/>
          </a:xfrm>
        </p:spPr>
        <p:txBody>
          <a:bodyPr/>
          <a:lstStyle/>
          <a:p>
            <a:r>
              <a:rPr lang="en-US" sz="2400" b="1" dirty="0" smtClean="0"/>
              <a:t>Acknowledgement</a:t>
            </a:r>
          </a:p>
        </p:txBody>
      </p:sp>
      <p:sp>
        <p:nvSpPr>
          <p:cNvPr id="73731" name="Content Placeholder 2"/>
          <p:cNvSpPr>
            <a:spLocks noGrp="1"/>
          </p:cNvSpPr>
          <p:nvPr>
            <p:ph idx="1"/>
          </p:nvPr>
        </p:nvSpPr>
        <p:spPr>
          <a:xfrm>
            <a:off x="424261" y="894270"/>
            <a:ext cx="4339764" cy="5354130"/>
          </a:xfrm>
        </p:spPr>
        <p:txBody>
          <a:bodyPr/>
          <a:lstStyle/>
          <a:p>
            <a:pPr>
              <a:spcBef>
                <a:spcPts val="0"/>
              </a:spcBef>
              <a:buFont typeface="Arial" pitchFamily="34" charset="0"/>
              <a:buChar char="•"/>
            </a:pPr>
            <a:r>
              <a:rPr lang="en-US" sz="1800" dirty="0" smtClean="0">
                <a:latin typeface="Arial" pitchFamily="34" charset="0"/>
                <a:cs typeface="Arial" pitchFamily="34" charset="0"/>
              </a:rPr>
              <a:t>NSF </a:t>
            </a:r>
          </a:p>
          <a:p>
            <a:pPr>
              <a:spcBef>
                <a:spcPts val="0"/>
              </a:spcBef>
              <a:buFont typeface="Arial" pitchFamily="34" charset="0"/>
              <a:buChar char="•"/>
            </a:pPr>
            <a:endParaRPr lang="en-US" sz="1800" dirty="0" smtClean="0">
              <a:latin typeface="Arial" pitchFamily="34" charset="0"/>
              <a:cs typeface="Arial" pitchFamily="34" charset="0"/>
            </a:endParaRPr>
          </a:p>
          <a:p>
            <a:pPr>
              <a:spcBef>
                <a:spcPts val="0"/>
              </a:spcBef>
              <a:buFont typeface="Arial" pitchFamily="34" charset="0"/>
              <a:buChar char="•"/>
            </a:pPr>
            <a:r>
              <a:rPr lang="en-US" sz="1800" dirty="0" smtClean="0">
                <a:latin typeface="Arial" pitchFamily="34" charset="0"/>
                <a:cs typeface="Arial" pitchFamily="34" charset="0"/>
              </a:rPr>
              <a:t>Spelman College</a:t>
            </a:r>
          </a:p>
          <a:p>
            <a:pPr>
              <a:spcBef>
                <a:spcPts val="0"/>
              </a:spcBef>
              <a:buFont typeface="Arial" pitchFamily="34" charset="0"/>
              <a:buChar char="•"/>
            </a:pPr>
            <a:r>
              <a:rPr lang="en-US" sz="1800" dirty="0" smtClean="0">
                <a:latin typeface="Arial" pitchFamily="34" charset="0"/>
                <a:cs typeface="Arial" pitchFamily="34" charset="0"/>
              </a:rPr>
              <a:t>Over 40 Spelman </a:t>
            </a:r>
          </a:p>
          <a:p>
            <a:pPr>
              <a:spcBef>
                <a:spcPts val="0"/>
              </a:spcBef>
              <a:buNone/>
            </a:pPr>
            <a:r>
              <a:rPr lang="en-US" sz="1800" dirty="0" smtClean="0">
                <a:latin typeface="Arial" pitchFamily="34" charset="0"/>
                <a:cs typeface="Arial" pitchFamily="34" charset="0"/>
              </a:rPr>
              <a:t>       students</a:t>
            </a:r>
          </a:p>
          <a:p>
            <a:pPr>
              <a:spcBef>
                <a:spcPts val="0"/>
              </a:spcBef>
              <a:buFont typeface="Arial" pitchFamily="34" charset="0"/>
              <a:buChar char="•"/>
            </a:pPr>
            <a:endParaRPr lang="en-US" sz="1800" dirty="0" smtClean="0">
              <a:latin typeface="Arial" pitchFamily="34" charset="0"/>
              <a:cs typeface="Arial" pitchFamily="34" charset="0"/>
            </a:endParaRPr>
          </a:p>
          <a:p>
            <a:pPr>
              <a:spcBef>
                <a:spcPts val="0"/>
              </a:spcBef>
              <a:buFont typeface="Arial" pitchFamily="34" charset="0"/>
              <a:buChar char="•"/>
            </a:pPr>
            <a:r>
              <a:rPr lang="en-US" sz="1800" dirty="0" smtClean="0">
                <a:latin typeface="Arial" pitchFamily="34" charset="0"/>
                <a:cs typeface="Arial" pitchFamily="34" charset="0"/>
              </a:rPr>
              <a:t>Maxine </a:t>
            </a:r>
            <a:r>
              <a:rPr lang="en-US" sz="1800" dirty="0" err="1" smtClean="0">
                <a:latin typeface="Arial" pitchFamily="34" charset="0"/>
                <a:cs typeface="Arial" pitchFamily="34" charset="0"/>
              </a:rPr>
              <a:t>Linial</a:t>
            </a:r>
            <a:endParaRPr lang="en-US" sz="1800" dirty="0" smtClean="0">
              <a:latin typeface="Arial" pitchFamily="34" charset="0"/>
              <a:cs typeface="Arial" pitchFamily="34" charset="0"/>
            </a:endParaRPr>
          </a:p>
          <a:p>
            <a:pPr>
              <a:spcBef>
                <a:spcPts val="0"/>
              </a:spcBef>
              <a:buFont typeface="Arial" pitchFamily="34" charset="0"/>
              <a:buChar char="•"/>
            </a:pPr>
            <a:r>
              <a:rPr lang="en-US" sz="1800" dirty="0" smtClean="0">
                <a:latin typeface="Arial" pitchFamily="34" charset="0"/>
                <a:cs typeface="Arial" pitchFamily="34" charset="0"/>
              </a:rPr>
              <a:t>Katie </a:t>
            </a:r>
            <a:r>
              <a:rPr lang="en-US" sz="1800" dirty="0" err="1" smtClean="0">
                <a:latin typeface="Arial" pitchFamily="34" charset="0"/>
                <a:cs typeface="Arial" pitchFamily="34" charset="0"/>
              </a:rPr>
              <a:t>Peichel</a:t>
            </a:r>
            <a:endParaRPr lang="en-US" sz="1800" dirty="0" smtClean="0">
              <a:latin typeface="Arial" pitchFamily="34" charset="0"/>
              <a:cs typeface="Arial" pitchFamily="34" charset="0"/>
            </a:endParaRPr>
          </a:p>
          <a:p>
            <a:pPr>
              <a:spcBef>
                <a:spcPts val="0"/>
              </a:spcBef>
              <a:buFont typeface="Arial" pitchFamily="34" charset="0"/>
              <a:buChar char="•"/>
            </a:pPr>
            <a:r>
              <a:rPr lang="en-US" sz="1800" dirty="0" err="1" smtClean="0">
                <a:latin typeface="Arial" pitchFamily="34" charset="0"/>
                <a:cs typeface="Arial" pitchFamily="34" charset="0"/>
              </a:rPr>
              <a:t>Suzannah</a:t>
            </a:r>
            <a:r>
              <a:rPr lang="en-US" sz="1800" dirty="0" smtClean="0">
                <a:latin typeface="Arial" pitchFamily="34" charset="0"/>
                <a:cs typeface="Arial" pitchFamily="34" charset="0"/>
              </a:rPr>
              <a:t> Rutherford</a:t>
            </a:r>
          </a:p>
          <a:p>
            <a:pPr>
              <a:spcBef>
                <a:spcPts val="0"/>
              </a:spcBef>
              <a:buFont typeface="Arial" pitchFamily="34" charset="0"/>
              <a:buChar char="•"/>
            </a:pPr>
            <a:r>
              <a:rPr lang="en-US" sz="1800" dirty="0" smtClean="0">
                <a:latin typeface="Arial" pitchFamily="34" charset="0"/>
                <a:cs typeface="Arial" pitchFamily="34" charset="0"/>
              </a:rPr>
              <a:t>Antonio </a:t>
            </a:r>
            <a:r>
              <a:rPr lang="en-US" sz="1800" dirty="0" err="1" smtClean="0">
                <a:latin typeface="Arial" pitchFamily="34" charset="0"/>
                <a:cs typeface="Arial" pitchFamily="34" charset="0"/>
              </a:rPr>
              <a:t>Bedalov</a:t>
            </a:r>
            <a:endParaRPr lang="en-US" sz="1800" dirty="0" smtClean="0">
              <a:latin typeface="Arial" pitchFamily="34" charset="0"/>
              <a:cs typeface="Arial" pitchFamily="34" charset="0"/>
            </a:endParaRPr>
          </a:p>
          <a:p>
            <a:pPr>
              <a:spcBef>
                <a:spcPts val="0"/>
              </a:spcBef>
              <a:buFont typeface="Arial" pitchFamily="34" charset="0"/>
              <a:buChar char="•"/>
            </a:pPr>
            <a:r>
              <a:rPr lang="en-US" sz="1800" dirty="0" smtClean="0">
                <a:latin typeface="Arial" pitchFamily="34" charset="0"/>
                <a:cs typeface="Arial" pitchFamily="34" charset="0"/>
              </a:rPr>
              <a:t>Dan </a:t>
            </a:r>
            <a:r>
              <a:rPr lang="en-US" sz="1800" dirty="0" err="1" smtClean="0">
                <a:latin typeface="Arial" pitchFamily="34" charset="0"/>
                <a:cs typeface="Arial" pitchFamily="34" charset="0"/>
              </a:rPr>
              <a:t>Gottschling</a:t>
            </a:r>
            <a:endParaRPr lang="en-US" sz="1800" dirty="0" smtClean="0">
              <a:latin typeface="Arial" pitchFamily="34" charset="0"/>
              <a:cs typeface="Arial" pitchFamily="34" charset="0"/>
            </a:endParaRPr>
          </a:p>
          <a:p>
            <a:pPr>
              <a:spcBef>
                <a:spcPts val="0"/>
              </a:spcBef>
              <a:buFont typeface="Arial" pitchFamily="34" charset="0"/>
              <a:buChar char="•"/>
            </a:pPr>
            <a:endParaRPr lang="en-US" sz="1800" dirty="0" smtClean="0">
              <a:latin typeface="Arial" pitchFamily="34" charset="0"/>
              <a:cs typeface="Arial" pitchFamily="34" charset="0"/>
            </a:endParaRPr>
          </a:p>
          <a:p>
            <a:pPr lvl="0">
              <a:spcBef>
                <a:spcPts val="0"/>
              </a:spcBef>
              <a:buFont typeface="Arial" pitchFamily="34" charset="0"/>
              <a:buChar char="•"/>
              <a:defRPr/>
            </a:pPr>
            <a:r>
              <a:rPr lang="en-US" sz="1800" dirty="0" smtClean="0">
                <a:latin typeface="Arial" pitchFamily="34" charset="0"/>
                <a:cs typeface="Arial" pitchFamily="34" charset="0"/>
              </a:rPr>
              <a:t>David Botstein</a:t>
            </a:r>
          </a:p>
          <a:p>
            <a:pPr lvl="0">
              <a:spcBef>
                <a:spcPts val="0"/>
              </a:spcBef>
              <a:buFont typeface="Arial" pitchFamily="34" charset="0"/>
              <a:buChar char="•"/>
              <a:defRPr/>
            </a:pPr>
            <a:r>
              <a:rPr lang="en-US" sz="1800" dirty="0" smtClean="0">
                <a:latin typeface="Arial" pitchFamily="34" charset="0"/>
                <a:cs typeface="Arial" pitchFamily="34" charset="0"/>
              </a:rPr>
              <a:t>Alison </a:t>
            </a:r>
            <a:r>
              <a:rPr lang="en-US" sz="1800" dirty="0" err="1" smtClean="0">
                <a:latin typeface="Arial" pitchFamily="34" charset="0"/>
                <a:cs typeface="Arial" pitchFamily="34" charset="0"/>
              </a:rPr>
              <a:t>Gammie</a:t>
            </a:r>
            <a:endParaRPr lang="en-US" sz="1800" dirty="0" smtClean="0">
              <a:latin typeface="Arial" pitchFamily="34" charset="0"/>
              <a:cs typeface="Arial" pitchFamily="34" charset="0"/>
            </a:endParaRPr>
          </a:p>
          <a:p>
            <a:pPr lvl="0">
              <a:spcBef>
                <a:spcPts val="0"/>
              </a:spcBef>
              <a:buFont typeface="Arial" pitchFamily="34" charset="0"/>
              <a:buChar char="•"/>
              <a:defRPr/>
            </a:pPr>
            <a:r>
              <a:rPr lang="en-US" sz="1800" dirty="0" smtClean="0">
                <a:latin typeface="Arial" pitchFamily="34" charset="0"/>
                <a:cs typeface="Arial" pitchFamily="34" charset="0"/>
              </a:rPr>
              <a:t>Sandy Silverman</a:t>
            </a:r>
          </a:p>
          <a:p>
            <a:pPr>
              <a:spcBef>
                <a:spcPts val="0"/>
              </a:spcBef>
              <a:buFont typeface="Arial" pitchFamily="34" charset="0"/>
              <a:buChar char="•"/>
            </a:pPr>
            <a:endParaRPr lang="en-US" sz="1800" dirty="0" smtClean="0">
              <a:latin typeface="Arial" pitchFamily="34" charset="0"/>
              <a:cs typeface="Arial" pitchFamily="34" charset="0"/>
            </a:endParaRPr>
          </a:p>
          <a:p>
            <a:pPr>
              <a:spcBef>
                <a:spcPts val="0"/>
              </a:spcBef>
              <a:buFont typeface="Arial" pitchFamily="34" charset="0"/>
              <a:buChar char="•"/>
            </a:pPr>
            <a:r>
              <a:rPr lang="en-US" sz="1800" dirty="0" smtClean="0">
                <a:latin typeface="Arial" pitchFamily="34" charset="0"/>
                <a:cs typeface="Arial" pitchFamily="34" charset="0"/>
              </a:rPr>
              <a:t>Justin Fay</a:t>
            </a:r>
          </a:p>
          <a:p>
            <a:pPr>
              <a:spcBef>
                <a:spcPts val="0"/>
              </a:spcBef>
              <a:buFont typeface="Arial" pitchFamily="34" charset="0"/>
              <a:buChar char="•"/>
            </a:pPr>
            <a:endParaRPr lang="en-US" sz="1800" dirty="0" smtClean="0">
              <a:latin typeface="Arial" pitchFamily="34" charset="0"/>
              <a:cs typeface="Arial" pitchFamily="34" charset="0"/>
            </a:endParaRPr>
          </a:p>
          <a:p>
            <a:pPr>
              <a:spcBef>
                <a:spcPts val="0"/>
              </a:spcBef>
              <a:buFont typeface="Arial" pitchFamily="34" charset="0"/>
              <a:buChar char="•"/>
            </a:pPr>
            <a:r>
              <a:rPr lang="en-US" sz="1800" dirty="0" smtClean="0">
                <a:latin typeface="Arial" pitchFamily="34" charset="0"/>
                <a:cs typeface="Arial" pitchFamily="34" charset="0"/>
              </a:rPr>
              <a:t>Jeffrey Townsend</a:t>
            </a:r>
          </a:p>
        </p:txBody>
      </p:sp>
      <p:pic>
        <p:nvPicPr>
          <p:cNvPr id="73733" name="Picture 4"/>
          <p:cNvPicPr>
            <a:picLocks noChangeAspect="1" noChangeArrowheads="1"/>
          </p:cNvPicPr>
          <p:nvPr/>
        </p:nvPicPr>
        <p:blipFill>
          <a:blip r:embed="rId3" cstate="print"/>
          <a:srcRect/>
          <a:stretch>
            <a:fillRect/>
          </a:stretch>
        </p:blipFill>
        <p:spPr bwMode="auto">
          <a:xfrm>
            <a:off x="7010400" y="1524000"/>
            <a:ext cx="1839858" cy="556297"/>
          </a:xfrm>
          <a:prstGeom prst="rect">
            <a:avLst/>
          </a:prstGeom>
          <a:noFill/>
          <a:ln w="9525">
            <a:noFill/>
            <a:miter lim="800000"/>
            <a:headEnd/>
            <a:tailEnd/>
          </a:ln>
        </p:spPr>
      </p:pic>
      <p:pic>
        <p:nvPicPr>
          <p:cNvPr id="73734" name="Picture 6"/>
          <p:cNvPicPr>
            <a:picLocks noChangeAspect="1" noChangeArrowheads="1"/>
          </p:cNvPicPr>
          <p:nvPr/>
        </p:nvPicPr>
        <p:blipFill>
          <a:blip r:embed="rId4" cstate="print"/>
          <a:srcRect/>
          <a:stretch>
            <a:fillRect/>
          </a:stretch>
        </p:blipFill>
        <p:spPr bwMode="auto">
          <a:xfrm>
            <a:off x="6953110" y="457200"/>
            <a:ext cx="866260" cy="867517"/>
          </a:xfrm>
          <a:prstGeom prst="rect">
            <a:avLst/>
          </a:prstGeom>
          <a:noFill/>
          <a:ln w="9525">
            <a:noFill/>
            <a:miter lim="800000"/>
            <a:headEnd/>
            <a:tailEnd/>
          </a:ln>
        </p:spPr>
      </p:pic>
      <p:pic>
        <p:nvPicPr>
          <p:cNvPr id="73736" name="Picture 9" descr="yale logo"/>
          <p:cNvPicPr>
            <a:picLocks noChangeAspect="1" noChangeArrowheads="1"/>
          </p:cNvPicPr>
          <p:nvPr/>
        </p:nvPicPr>
        <p:blipFill>
          <a:blip r:embed="rId5" cstate="print"/>
          <a:srcRect/>
          <a:stretch>
            <a:fillRect/>
          </a:stretch>
        </p:blipFill>
        <p:spPr bwMode="auto">
          <a:xfrm>
            <a:off x="3429000" y="5638800"/>
            <a:ext cx="542915" cy="648154"/>
          </a:xfrm>
          <a:prstGeom prst="rect">
            <a:avLst/>
          </a:prstGeom>
          <a:noFill/>
          <a:ln w="9525">
            <a:noFill/>
            <a:miter lim="800000"/>
            <a:headEnd/>
            <a:tailEnd/>
          </a:ln>
        </p:spPr>
      </p:pic>
      <p:pic>
        <p:nvPicPr>
          <p:cNvPr id="245763" name="Picture 3"/>
          <p:cNvPicPr>
            <a:picLocks noChangeAspect="1" noChangeArrowheads="1"/>
          </p:cNvPicPr>
          <p:nvPr/>
        </p:nvPicPr>
        <p:blipFill>
          <a:blip r:embed="rId6" cstate="print"/>
          <a:srcRect/>
          <a:stretch>
            <a:fillRect/>
          </a:stretch>
        </p:blipFill>
        <p:spPr bwMode="auto">
          <a:xfrm>
            <a:off x="2590800" y="2743200"/>
            <a:ext cx="1075340" cy="406428"/>
          </a:xfrm>
          <a:prstGeom prst="rect">
            <a:avLst/>
          </a:prstGeom>
          <a:noFill/>
          <a:ln w="9525">
            <a:noFill/>
            <a:miter lim="800000"/>
            <a:headEnd/>
            <a:tailEnd/>
          </a:ln>
        </p:spPr>
      </p:pic>
      <p:sp>
        <p:nvSpPr>
          <p:cNvPr id="11" name="Content Placeholder 2"/>
          <p:cNvSpPr txBox="1">
            <a:spLocks/>
          </p:cNvSpPr>
          <p:nvPr/>
        </p:nvSpPr>
        <p:spPr bwMode="auto">
          <a:xfrm>
            <a:off x="4773150" y="457200"/>
            <a:ext cx="3456450" cy="5530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David Goldfarb</a:t>
            </a:r>
          </a:p>
          <a:p>
            <a:pPr marL="342900" indent="-342900" algn="l" eaLnBrk="0" hangingPunct="0">
              <a:spcBef>
                <a:spcPts val="0"/>
              </a:spcBef>
              <a:buFont typeface="Arial" pitchFamily="34" charset="0"/>
              <a:buChar char="•"/>
            </a:pPr>
            <a:r>
              <a:rPr lang="en-US" sz="1800" b="0" kern="0" dirty="0" err="1" smtClean="0">
                <a:solidFill>
                  <a:schemeClr val="bg2"/>
                </a:solidFill>
                <a:latin typeface="Arial" pitchFamily="34" charset="0"/>
                <a:cs typeface="Arial" pitchFamily="34" charset="0"/>
              </a:rPr>
              <a:t>Meng</a:t>
            </a:r>
            <a:r>
              <a:rPr lang="en-US" sz="1800" b="0" kern="0" dirty="0" smtClean="0">
                <a:solidFill>
                  <a:schemeClr val="bg2"/>
                </a:solidFill>
                <a:latin typeface="Arial" pitchFamily="34" charset="0"/>
                <a:cs typeface="Arial" pitchFamily="34" charset="0"/>
              </a:rPr>
              <a:t> Lu</a:t>
            </a:r>
          </a:p>
          <a:p>
            <a:pPr marL="342900" indent="-342900" algn="l" eaLnBrk="0" hangingPunct="0">
              <a:spcBef>
                <a:spcPts val="0"/>
              </a:spcBef>
              <a:buFont typeface="Arial" pitchFamily="34" charset="0"/>
              <a:buChar char="•"/>
            </a:pPr>
            <a:endParaRPr lang="en-US" sz="1800" b="0" kern="0" dirty="0" smtClean="0">
              <a:solidFill>
                <a:schemeClr val="bg2"/>
              </a:solidFill>
              <a:latin typeface="Arial" pitchFamily="34" charset="0"/>
              <a:cs typeface="Arial" pitchFamily="34" charset="0"/>
            </a:endParaRPr>
          </a:p>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François </a:t>
            </a:r>
            <a:r>
              <a:rPr lang="en-US" sz="1800" b="0" kern="0" dirty="0" err="1" smtClean="0">
                <a:solidFill>
                  <a:schemeClr val="bg2"/>
                </a:solidFill>
                <a:latin typeface="Arial" pitchFamily="34" charset="0"/>
                <a:cs typeface="Arial" pitchFamily="34" charset="0"/>
              </a:rPr>
              <a:t>Taddei</a:t>
            </a:r>
            <a:endParaRPr lang="en-US" sz="1800" b="0" kern="0" dirty="0" smtClean="0">
              <a:solidFill>
                <a:schemeClr val="bg2"/>
              </a:solidFill>
              <a:latin typeface="Arial" pitchFamily="34" charset="0"/>
              <a:cs typeface="Arial" pitchFamily="34" charset="0"/>
            </a:endParaRPr>
          </a:p>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Ariel Lindner</a:t>
            </a:r>
          </a:p>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Tamara Milosevic</a:t>
            </a:r>
          </a:p>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Ming Ni</a:t>
            </a:r>
          </a:p>
          <a:p>
            <a:pPr marL="342900" indent="-342900" algn="l" eaLnBrk="0" hangingPunct="0">
              <a:spcBef>
                <a:spcPts val="0"/>
              </a:spcBef>
              <a:buFont typeface="Arial" pitchFamily="34" charset="0"/>
              <a:buChar char="•"/>
            </a:pPr>
            <a:endParaRPr lang="en-US" sz="1800" b="0" kern="0" dirty="0" smtClean="0">
              <a:solidFill>
                <a:schemeClr val="bg2"/>
              </a:solidFill>
              <a:latin typeface="Arial" pitchFamily="34" charset="0"/>
              <a:cs typeface="Arial" pitchFamily="34" charset="0"/>
            </a:endParaRPr>
          </a:p>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Matt </a:t>
            </a:r>
            <a:r>
              <a:rPr lang="en-US" sz="1800" b="0" kern="0" dirty="0" err="1" smtClean="0">
                <a:solidFill>
                  <a:schemeClr val="bg2"/>
                </a:solidFill>
                <a:latin typeface="Arial" pitchFamily="34" charset="0"/>
                <a:cs typeface="Arial" pitchFamily="34" charset="0"/>
              </a:rPr>
              <a:t>Kaeberlein</a:t>
            </a:r>
            <a:endParaRPr lang="en-US" sz="1800" b="0" kern="0" dirty="0" smtClean="0">
              <a:solidFill>
                <a:schemeClr val="bg2"/>
              </a:solidFill>
              <a:latin typeface="Arial" pitchFamily="34" charset="0"/>
              <a:cs typeface="Arial" pitchFamily="34" charset="0"/>
            </a:endParaRPr>
          </a:p>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Brian Kennedy </a:t>
            </a:r>
          </a:p>
          <a:p>
            <a:pPr marL="342900" indent="-342900" algn="l" eaLnBrk="0" hangingPunct="0">
              <a:spcBef>
                <a:spcPts val="0"/>
              </a:spcBef>
              <a:buFont typeface="Arial" pitchFamily="34" charset="0"/>
              <a:buChar char="•"/>
            </a:pPr>
            <a:endParaRPr lang="en-US" sz="1800" b="0" kern="0" dirty="0" smtClean="0">
              <a:solidFill>
                <a:schemeClr val="bg2"/>
              </a:solidFill>
              <a:latin typeface="Arial" pitchFamily="34" charset="0"/>
              <a:cs typeface="Arial" pitchFamily="34" charset="0"/>
            </a:endParaRPr>
          </a:p>
          <a:p>
            <a:pPr marL="342900" marR="0" lvl="0" indent="-342900" algn="l" defTabSz="914400" rtl="0" eaLnBrk="0" fontAlgn="base" latinLnBrk="0" hangingPunct="0">
              <a:spcBef>
                <a:spcPts val="0"/>
              </a:spcBef>
              <a:spcAft>
                <a:spcPct val="0"/>
              </a:spcAft>
              <a:buClrTx/>
              <a:buSzTx/>
              <a:buFont typeface="Arial" pitchFamily="34" charset="0"/>
              <a:buChar char="•"/>
              <a:tabLst/>
              <a:defRPr/>
            </a:pPr>
            <a:r>
              <a:rPr kumimoji="0" lang="en-US" sz="1800" b="0" i="0" u="none" strike="noStrike" kern="0" cap="none" spc="0" normalizeH="0" baseline="0" noProof="0" dirty="0" smtClean="0">
                <a:ln>
                  <a:noFill/>
                </a:ln>
                <a:solidFill>
                  <a:schemeClr val="bg2"/>
                </a:solidFill>
                <a:effectLst/>
                <a:uLnTx/>
                <a:uFillTx/>
                <a:latin typeface="Arial" pitchFamily="34" charset="0"/>
                <a:cs typeface="Arial" pitchFamily="34" charset="0"/>
              </a:rPr>
              <a:t>John Tyson</a:t>
            </a:r>
          </a:p>
          <a:p>
            <a:pPr marL="342900" marR="0" lvl="0" indent="-342900" algn="l" defTabSz="914400" rtl="0" eaLnBrk="0" fontAlgn="base" latinLnBrk="0" hangingPunct="0">
              <a:spcBef>
                <a:spcPts val="0"/>
              </a:spcBef>
              <a:spcAft>
                <a:spcPct val="0"/>
              </a:spcAft>
              <a:buClrTx/>
              <a:buSzTx/>
              <a:buFont typeface="Arial" pitchFamily="34" charset="0"/>
              <a:buChar char="•"/>
              <a:tabLst/>
              <a:defRPr/>
            </a:pPr>
            <a:r>
              <a:rPr lang="en-US" sz="1800" b="0" kern="0" dirty="0" smtClean="0">
                <a:solidFill>
                  <a:schemeClr val="bg2"/>
                </a:solidFill>
                <a:latin typeface="Arial" pitchFamily="34" charset="0"/>
                <a:cs typeface="Arial" pitchFamily="34" charset="0"/>
              </a:rPr>
              <a:t>Chun Chen</a:t>
            </a:r>
          </a:p>
          <a:p>
            <a:pPr marL="342900" indent="-342900" algn="l" eaLnBrk="0" hangingPunct="0">
              <a:spcBef>
                <a:spcPts val="0"/>
              </a:spcBef>
              <a:buFont typeface="Arial" pitchFamily="34" charset="0"/>
              <a:buChar char="•"/>
            </a:pPr>
            <a:endParaRPr lang="en-US" sz="1800" b="0" dirty="0" smtClean="0">
              <a:solidFill>
                <a:schemeClr val="bg2"/>
              </a:solidFill>
              <a:latin typeface="Arial" pitchFamily="34" charset="0"/>
              <a:cs typeface="Arial" pitchFamily="34" charset="0"/>
            </a:endParaRPr>
          </a:p>
          <a:p>
            <a:pPr marL="342900" indent="-342900" algn="l" eaLnBrk="0" hangingPunct="0">
              <a:spcBef>
                <a:spcPts val="0"/>
              </a:spcBef>
              <a:buFont typeface="Arial" pitchFamily="34" charset="0"/>
              <a:buChar char="•"/>
            </a:pPr>
            <a:r>
              <a:rPr lang="en-US" sz="1800" b="0" dirty="0" smtClean="0">
                <a:solidFill>
                  <a:schemeClr val="bg2"/>
                </a:solidFill>
                <a:latin typeface="Arial" pitchFamily="34" charset="0"/>
                <a:cs typeface="Arial" pitchFamily="34" charset="0"/>
              </a:rPr>
              <a:t>Greg Smith</a:t>
            </a:r>
          </a:p>
          <a:p>
            <a:pPr marL="342900" indent="-342900" algn="l" eaLnBrk="0" hangingPunct="0">
              <a:spcBef>
                <a:spcPts val="0"/>
              </a:spcBef>
              <a:buFont typeface="Arial" pitchFamily="34" charset="0"/>
              <a:buChar char="•"/>
            </a:pPr>
            <a:endParaRPr lang="en-US" sz="1800" b="0" dirty="0" smtClean="0">
              <a:solidFill>
                <a:schemeClr val="bg2"/>
              </a:solidFill>
              <a:latin typeface="Arial" pitchFamily="34" charset="0"/>
              <a:cs typeface="Arial" pitchFamily="34" charset="0"/>
            </a:endParaRPr>
          </a:p>
          <a:p>
            <a:pPr marL="342900" indent="-342900" algn="l" eaLnBrk="0" hangingPunct="0">
              <a:spcBef>
                <a:spcPts val="0"/>
              </a:spcBef>
              <a:buFont typeface="Arial" pitchFamily="34" charset="0"/>
              <a:buChar char="•"/>
            </a:pPr>
            <a:r>
              <a:rPr lang="en-US" sz="1800" b="0" dirty="0" smtClean="0">
                <a:solidFill>
                  <a:schemeClr val="bg2"/>
                </a:solidFill>
                <a:latin typeface="Arial" pitchFamily="34" charset="0"/>
                <a:cs typeface="Arial" pitchFamily="34" charset="0"/>
              </a:rPr>
              <a:t>CSHL  Computation Cell Biology course</a:t>
            </a:r>
          </a:p>
          <a:p>
            <a:pPr marL="342900" indent="-342900" algn="l" eaLnBrk="0" hangingPunct="0">
              <a:spcBef>
                <a:spcPts val="0"/>
              </a:spcBef>
              <a:buFont typeface="Arial" pitchFamily="34" charset="0"/>
              <a:buChar char="•"/>
            </a:pPr>
            <a:endParaRPr lang="en-US" sz="1800" b="0" dirty="0" smtClean="0">
              <a:solidFill>
                <a:schemeClr val="bg2"/>
              </a:solidFill>
              <a:latin typeface="Arial" pitchFamily="34" charset="0"/>
              <a:cs typeface="Arial" pitchFamily="34" charset="0"/>
            </a:endParaRPr>
          </a:p>
          <a:p>
            <a:pPr marL="342900" indent="-342900" algn="l" eaLnBrk="0" hangingPunct="0">
              <a:spcBef>
                <a:spcPts val="0"/>
              </a:spcBef>
              <a:buFont typeface="Arial" pitchFamily="34" charset="0"/>
              <a:buChar char="•"/>
            </a:pPr>
            <a:r>
              <a:rPr lang="en-US" sz="1800" b="0" dirty="0" smtClean="0">
                <a:solidFill>
                  <a:schemeClr val="bg2"/>
                </a:solidFill>
                <a:latin typeface="Arial" pitchFamily="34" charset="0"/>
                <a:cs typeface="Arial" pitchFamily="34" charset="0"/>
              </a:rPr>
              <a:t>Lou Gross</a:t>
            </a:r>
          </a:p>
          <a:p>
            <a:pPr marL="342900" marR="0" lvl="0" indent="-342900" algn="l" defTabSz="914400" rtl="0" eaLnBrk="0" fontAlgn="base" latinLnBrk="0" hangingPunct="0">
              <a:spcBef>
                <a:spcPts val="0"/>
              </a:spcBef>
              <a:spcAft>
                <a:spcPct val="0"/>
              </a:spcAft>
              <a:buClrTx/>
              <a:buSzTx/>
              <a:buFont typeface="Arial" pitchFamily="34" charset="0"/>
              <a:buChar char="•"/>
              <a:tabLst/>
              <a:defRPr/>
            </a:pPr>
            <a:endParaRPr kumimoji="0" lang="en-US" sz="1800" b="0" i="0" u="none" strike="noStrike" kern="0" cap="none" spc="0" normalizeH="0" baseline="0" noProof="0" dirty="0" smtClean="0">
              <a:ln>
                <a:noFill/>
              </a:ln>
              <a:solidFill>
                <a:schemeClr val="bg2"/>
              </a:solidFill>
              <a:effectLst/>
              <a:uLnTx/>
              <a:uFillTx/>
              <a:latin typeface="Arial" pitchFamily="34" charset="0"/>
              <a:cs typeface="Arial" pitchFamily="34" charset="0"/>
            </a:endParaRPr>
          </a:p>
        </p:txBody>
      </p:sp>
      <p:pic>
        <p:nvPicPr>
          <p:cNvPr id="245765" name="Picture 5"/>
          <p:cNvPicPr>
            <a:picLocks noChangeAspect="1" noChangeArrowheads="1"/>
          </p:cNvPicPr>
          <p:nvPr/>
        </p:nvPicPr>
        <p:blipFill>
          <a:blip r:embed="rId7" cstate="print"/>
          <a:srcRect/>
          <a:stretch>
            <a:fillRect/>
          </a:stretch>
        </p:blipFill>
        <p:spPr bwMode="auto">
          <a:xfrm>
            <a:off x="2743200" y="1524000"/>
            <a:ext cx="858941" cy="858941"/>
          </a:xfrm>
          <a:prstGeom prst="rect">
            <a:avLst/>
          </a:prstGeom>
          <a:noFill/>
          <a:ln w="9525">
            <a:noFill/>
            <a:miter lim="800000"/>
            <a:headEnd/>
            <a:tailEnd/>
          </a:ln>
        </p:spPr>
      </p:pic>
      <p:pic>
        <p:nvPicPr>
          <p:cNvPr id="245766" name="Picture 6"/>
          <p:cNvPicPr>
            <a:picLocks noChangeAspect="1" noChangeArrowheads="1"/>
          </p:cNvPicPr>
          <p:nvPr/>
        </p:nvPicPr>
        <p:blipFill>
          <a:blip r:embed="rId8" cstate="print"/>
          <a:srcRect/>
          <a:stretch>
            <a:fillRect/>
          </a:stretch>
        </p:blipFill>
        <p:spPr bwMode="auto">
          <a:xfrm>
            <a:off x="6991515" y="2590800"/>
            <a:ext cx="668936" cy="463300"/>
          </a:xfrm>
          <a:prstGeom prst="rect">
            <a:avLst/>
          </a:prstGeom>
          <a:noFill/>
          <a:ln w="9525">
            <a:noFill/>
            <a:miter lim="800000"/>
            <a:headEnd/>
            <a:tailEnd/>
          </a:ln>
        </p:spPr>
      </p:pic>
      <p:pic>
        <p:nvPicPr>
          <p:cNvPr id="245767" name="Picture 7"/>
          <p:cNvPicPr>
            <a:picLocks noChangeAspect="1" noChangeArrowheads="1"/>
          </p:cNvPicPr>
          <p:nvPr/>
        </p:nvPicPr>
        <p:blipFill>
          <a:blip r:embed="rId9" cstate="print"/>
          <a:srcRect/>
          <a:stretch>
            <a:fillRect/>
          </a:stretch>
        </p:blipFill>
        <p:spPr bwMode="auto">
          <a:xfrm>
            <a:off x="6914705" y="3505200"/>
            <a:ext cx="844910" cy="404201"/>
          </a:xfrm>
          <a:prstGeom prst="rect">
            <a:avLst/>
          </a:prstGeom>
          <a:noFill/>
          <a:ln w="9525">
            <a:noFill/>
            <a:miter lim="800000"/>
            <a:headEnd/>
            <a:tailEnd/>
          </a:ln>
        </p:spPr>
      </p:pic>
      <p:pic>
        <p:nvPicPr>
          <p:cNvPr id="245768" name="Picture 8"/>
          <p:cNvPicPr>
            <a:picLocks noChangeAspect="1" noChangeArrowheads="1"/>
          </p:cNvPicPr>
          <p:nvPr/>
        </p:nvPicPr>
        <p:blipFill>
          <a:blip r:embed="rId10" cstate="print"/>
          <a:srcRect/>
          <a:stretch>
            <a:fillRect/>
          </a:stretch>
        </p:blipFill>
        <p:spPr bwMode="auto">
          <a:xfrm>
            <a:off x="2667000" y="4267200"/>
            <a:ext cx="1267365" cy="430904"/>
          </a:xfrm>
          <a:prstGeom prst="rect">
            <a:avLst/>
          </a:prstGeom>
          <a:noFill/>
          <a:ln w="9525">
            <a:noFill/>
            <a:miter lim="800000"/>
            <a:headEnd/>
            <a:tailEnd/>
          </a:ln>
        </p:spPr>
      </p:pic>
      <p:pic>
        <p:nvPicPr>
          <p:cNvPr id="169985" name="Picture 1"/>
          <p:cNvPicPr>
            <a:picLocks noChangeAspect="1" noChangeArrowheads="1"/>
          </p:cNvPicPr>
          <p:nvPr/>
        </p:nvPicPr>
        <p:blipFill>
          <a:blip r:embed="rId11" cstate="print"/>
          <a:srcRect/>
          <a:stretch>
            <a:fillRect/>
          </a:stretch>
        </p:blipFill>
        <p:spPr bwMode="auto">
          <a:xfrm>
            <a:off x="7881515" y="4724400"/>
            <a:ext cx="652885" cy="667078"/>
          </a:xfrm>
          <a:prstGeom prst="rect">
            <a:avLst/>
          </a:prstGeom>
          <a:noFill/>
          <a:ln w="9525">
            <a:noFill/>
            <a:miter lim="800000"/>
            <a:headEnd/>
            <a:tailEnd/>
          </a:ln>
        </p:spPr>
      </p:pic>
      <p:pic>
        <p:nvPicPr>
          <p:cNvPr id="49153" name="Picture 1"/>
          <p:cNvPicPr>
            <a:picLocks noChangeAspect="1" noChangeArrowheads="1"/>
          </p:cNvPicPr>
          <p:nvPr/>
        </p:nvPicPr>
        <p:blipFill>
          <a:blip r:embed="rId12" cstate="print"/>
          <a:srcRect/>
          <a:stretch>
            <a:fillRect/>
          </a:stretch>
        </p:blipFill>
        <p:spPr bwMode="auto">
          <a:xfrm>
            <a:off x="2057400" y="5257800"/>
            <a:ext cx="1309682" cy="407697"/>
          </a:xfrm>
          <a:prstGeom prst="rect">
            <a:avLst/>
          </a:prstGeom>
          <a:noFill/>
          <a:ln w="9525">
            <a:noFill/>
            <a:miter lim="800000"/>
            <a:headEnd/>
            <a:tailEnd/>
          </a:ln>
        </p:spPr>
      </p:pic>
      <p:pic>
        <p:nvPicPr>
          <p:cNvPr id="16" name="Picture 2"/>
          <p:cNvPicPr>
            <a:picLocks noChangeAspect="1" noChangeArrowheads="1"/>
          </p:cNvPicPr>
          <p:nvPr/>
        </p:nvPicPr>
        <p:blipFill>
          <a:blip r:embed="rId13" cstate="print"/>
          <a:srcRect/>
          <a:stretch>
            <a:fillRect/>
          </a:stretch>
        </p:blipFill>
        <p:spPr bwMode="auto">
          <a:xfrm>
            <a:off x="1524000" y="843079"/>
            <a:ext cx="533400" cy="533400"/>
          </a:xfrm>
          <a:prstGeom prst="rect">
            <a:avLst/>
          </a:prstGeom>
          <a:noFill/>
          <a:ln w="9525" algn="ctr">
            <a:noFill/>
            <a:miter lim="800000"/>
            <a:headEnd/>
            <a:tailEnd/>
          </a:ln>
        </p:spPr>
      </p:pic>
      <p:pic>
        <p:nvPicPr>
          <p:cNvPr id="374786" name="Picture 2" descr="https://encrypted-tbn2.gstatic.com/images?q=tbn:ANd9GcSz366Z1tDNISg1FctGrmlt0aUuUkxgHSmrmM1UVvbJ5qKr-1S4hg"/>
          <p:cNvPicPr>
            <a:picLocks noChangeAspect="1" noChangeArrowheads="1"/>
          </p:cNvPicPr>
          <p:nvPr/>
        </p:nvPicPr>
        <p:blipFill>
          <a:blip r:embed="rId14" cstate="print"/>
          <a:srcRect/>
          <a:stretch>
            <a:fillRect/>
          </a:stretch>
        </p:blipFill>
        <p:spPr bwMode="auto">
          <a:xfrm>
            <a:off x="6987245" y="4267200"/>
            <a:ext cx="861355" cy="317464"/>
          </a:xfrm>
          <a:prstGeom prst="rect">
            <a:avLst/>
          </a:prstGeom>
          <a:noFill/>
        </p:spPr>
      </p:pic>
      <p:pic>
        <p:nvPicPr>
          <p:cNvPr id="374790" name="Picture 6" descr="https://encrypted-tbn1.gstatic.com/images?q=tbn:ANd9GcQnCuh3rnteRQqJuG8HzMRk_OhwfC4513hnFE7wL1C0yczZWKXrrQ"/>
          <p:cNvPicPr>
            <a:picLocks noChangeAspect="1" noChangeArrowheads="1"/>
          </p:cNvPicPr>
          <p:nvPr/>
        </p:nvPicPr>
        <p:blipFill>
          <a:blip r:embed="rId15" cstate="print"/>
          <a:srcRect/>
          <a:stretch>
            <a:fillRect/>
          </a:stretch>
        </p:blipFill>
        <p:spPr bwMode="auto">
          <a:xfrm>
            <a:off x="7798020" y="2743200"/>
            <a:ext cx="806355" cy="568114"/>
          </a:xfrm>
          <a:prstGeom prst="rect">
            <a:avLst/>
          </a:prstGeom>
          <a:noFill/>
        </p:spPr>
      </p:pic>
      <p:pic>
        <p:nvPicPr>
          <p:cNvPr id="18" name="Picture 17"/>
          <p:cNvPicPr>
            <a:picLocks noChangeAspect="1"/>
          </p:cNvPicPr>
          <p:nvPr/>
        </p:nvPicPr>
        <p:blipFill>
          <a:blip r:embed="rId16" cstate="print"/>
          <a:stretch>
            <a:fillRect/>
          </a:stretch>
        </p:blipFill>
        <p:spPr>
          <a:xfrm>
            <a:off x="2971800" y="1219200"/>
            <a:ext cx="914400" cy="342900"/>
          </a:xfrm>
          <a:prstGeom prst="rect">
            <a:avLst/>
          </a:prstGeom>
        </p:spPr>
      </p:pic>
      <p:pic>
        <p:nvPicPr>
          <p:cNvPr id="19" name="Picture 18"/>
          <p:cNvPicPr>
            <a:picLocks noChangeAspect="1"/>
          </p:cNvPicPr>
          <p:nvPr/>
        </p:nvPicPr>
        <p:blipFill>
          <a:blip r:embed="rId17"/>
          <a:stretch>
            <a:fillRect/>
          </a:stretch>
        </p:blipFill>
        <p:spPr>
          <a:xfrm>
            <a:off x="6705600" y="5562600"/>
            <a:ext cx="1828800" cy="533004"/>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lnR-G_overlay_natural_n_simulated_lambda0.00286.tiff"/>
          <p:cNvPicPr>
            <a:picLocks noChangeAspect="1"/>
          </p:cNvPicPr>
          <p:nvPr/>
        </p:nvPicPr>
        <p:blipFill>
          <a:blip r:embed="rId2"/>
          <a:stretch>
            <a:fillRect/>
          </a:stretch>
        </p:blipFill>
        <p:spPr>
          <a:xfrm>
            <a:off x="1752600" y="1143000"/>
            <a:ext cx="5334000" cy="5334000"/>
          </a:xfrm>
          <a:prstGeom prst="rect">
            <a:avLst/>
          </a:prstGeom>
        </p:spPr>
      </p:pic>
      <p:sp>
        <p:nvSpPr>
          <p:cNvPr id="2" name="Title 1"/>
          <p:cNvSpPr>
            <a:spLocks noGrp="1"/>
          </p:cNvSpPr>
          <p:nvPr>
            <p:ph type="title"/>
          </p:nvPr>
        </p:nvSpPr>
        <p:spPr>
          <a:xfrm>
            <a:off x="304800" y="228600"/>
            <a:ext cx="8220075" cy="977900"/>
          </a:xfrm>
        </p:spPr>
        <p:txBody>
          <a:bodyPr/>
          <a:lstStyle/>
          <a:p>
            <a:r>
              <a:rPr lang="en-US" dirty="0" smtClean="0"/>
              <a:t>Changes of network configuration can cause </a:t>
            </a:r>
            <a:br>
              <a:rPr lang="en-US" dirty="0" smtClean="0"/>
            </a:br>
            <a:r>
              <a:rPr lang="en-US" dirty="0" smtClean="0"/>
              <a:t>the </a:t>
            </a:r>
            <a:r>
              <a:rPr lang="en-US" dirty="0" err="1" smtClean="0"/>
              <a:t>Strehler-Mildvan</a:t>
            </a:r>
            <a:r>
              <a:rPr lang="en-US" dirty="0" smtClean="0"/>
              <a:t> correlation in wild yeast isolates.</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 deletion mutants</a:t>
            </a:r>
            <a:endParaRPr lang="en-US" dirty="0"/>
          </a:p>
        </p:txBody>
      </p:sp>
      <p:pic>
        <p:nvPicPr>
          <p:cNvPr id="4" name="Picture 3" descr="lnR-G_overlay_BYalpha_lambda1over400.tif"/>
          <p:cNvPicPr>
            <a:picLocks noChangeAspect="1"/>
          </p:cNvPicPr>
          <p:nvPr/>
        </p:nvPicPr>
        <p:blipFill>
          <a:blip r:embed="rId2"/>
          <a:stretch>
            <a:fillRect/>
          </a:stretch>
        </p:blipFill>
        <p:spPr>
          <a:xfrm>
            <a:off x="2057400" y="1143000"/>
            <a:ext cx="4267200" cy="42672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772400" cy="1143000"/>
          </a:xfrm>
        </p:spPr>
        <p:txBody>
          <a:bodyPr/>
          <a:lstStyle/>
          <a:p>
            <a:r>
              <a:rPr lang="en-US" b="1" dirty="0" smtClean="0"/>
              <a:t>Influence of robustness on lifespan</a:t>
            </a:r>
            <a:endParaRPr lang="en-US" b="1" dirty="0"/>
          </a:p>
        </p:txBody>
      </p:sp>
      <p:sp>
        <p:nvSpPr>
          <p:cNvPr id="3" name="Content Placeholder 2"/>
          <p:cNvSpPr>
            <a:spLocks noGrp="1"/>
          </p:cNvSpPr>
          <p:nvPr>
            <p:ph idx="1"/>
          </p:nvPr>
        </p:nvSpPr>
        <p:spPr>
          <a:xfrm>
            <a:off x="1371600" y="1295400"/>
            <a:ext cx="6448425" cy="3952875"/>
          </a:xfrm>
        </p:spPr>
        <p:txBody>
          <a:bodyPr/>
          <a:lstStyle/>
          <a:p>
            <a:r>
              <a:rPr lang="en-US" dirty="0" smtClean="0"/>
              <a:t>Genetic robustness</a:t>
            </a:r>
          </a:p>
          <a:p>
            <a:pPr lvl="1"/>
            <a:r>
              <a:rPr lang="en-US" dirty="0" smtClean="0"/>
              <a:t>Mutational robustness</a:t>
            </a:r>
          </a:p>
          <a:p>
            <a:pPr lvl="1"/>
            <a:r>
              <a:rPr lang="en-US" dirty="0" smtClean="0"/>
              <a:t>Genetic interactions</a:t>
            </a:r>
          </a:p>
          <a:p>
            <a:r>
              <a:rPr lang="en-US" dirty="0" smtClean="0"/>
              <a:t>Phenotypic robustness</a:t>
            </a:r>
          </a:p>
          <a:p>
            <a:pPr lvl="1"/>
            <a:r>
              <a:rPr lang="en-US" dirty="0" smtClean="0"/>
              <a:t>Fitness at various growth conditions</a:t>
            </a:r>
          </a:p>
          <a:p>
            <a:pPr lvl="1"/>
            <a:r>
              <a:rPr lang="en-US" dirty="0" smtClean="0"/>
              <a:t>Morphological robustness</a:t>
            </a:r>
          </a:p>
          <a:p>
            <a:pPr lvl="1"/>
            <a:r>
              <a:rPr lang="en-US" dirty="0" smtClean="0"/>
              <a:t>Stochastic expression variations </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85738" y="304800"/>
            <a:ext cx="8424862" cy="841375"/>
          </a:xfrm>
        </p:spPr>
        <p:txBody>
          <a:bodyPr/>
          <a:lstStyle/>
          <a:p>
            <a:pPr eaLnBrk="1" hangingPunct="1"/>
            <a:r>
              <a:rPr lang="en-US" b="1" dirty="0" smtClean="0"/>
              <a:t>Budding yeast </a:t>
            </a:r>
            <a:r>
              <a:rPr lang="en-US" b="1" i="1" dirty="0" smtClean="0"/>
              <a:t>S. cerevisiae </a:t>
            </a:r>
            <a:r>
              <a:rPr lang="en-US" b="1" dirty="0" smtClean="0"/>
              <a:t>is a model of cellular aging</a:t>
            </a:r>
          </a:p>
        </p:txBody>
      </p:sp>
      <p:sp>
        <p:nvSpPr>
          <p:cNvPr id="33795" name="Rectangle 3"/>
          <p:cNvSpPr>
            <a:spLocks noGrp="1" noChangeArrowheads="1"/>
          </p:cNvSpPr>
          <p:nvPr>
            <p:ph type="body" idx="1"/>
          </p:nvPr>
        </p:nvSpPr>
        <p:spPr>
          <a:xfrm>
            <a:off x="250825" y="1690688"/>
            <a:ext cx="5808663" cy="4473575"/>
          </a:xfrm>
        </p:spPr>
        <p:txBody>
          <a:bodyPr/>
          <a:lstStyle/>
          <a:p>
            <a:pPr eaLnBrk="1" hangingPunct="1"/>
            <a:r>
              <a:rPr lang="en-US" sz="2400" dirty="0" err="1" smtClean="0"/>
              <a:t>Replicative</a:t>
            </a:r>
            <a:r>
              <a:rPr lang="en-US" sz="2400" dirty="0" smtClean="0"/>
              <a:t> life span</a:t>
            </a:r>
          </a:p>
          <a:p>
            <a:pPr lvl="1" eaLnBrk="1" hangingPunct="1"/>
            <a:r>
              <a:rPr lang="en-US" sz="2400" dirty="0" smtClean="0"/>
              <a:t>The average number of </a:t>
            </a:r>
            <a:r>
              <a:rPr lang="en-US" sz="2400" dirty="0" err="1" smtClean="0"/>
              <a:t>offsprings</a:t>
            </a:r>
            <a:r>
              <a:rPr lang="en-US" sz="2400" dirty="0" smtClean="0"/>
              <a:t> of single mother cells </a:t>
            </a:r>
          </a:p>
          <a:p>
            <a:pPr lvl="1" eaLnBrk="1" hangingPunct="1"/>
            <a:r>
              <a:rPr lang="en-US" sz="2400" dirty="0" smtClean="0"/>
              <a:t>dividing cells</a:t>
            </a:r>
          </a:p>
          <a:p>
            <a:pPr eaLnBrk="1" hangingPunct="1"/>
            <a:endParaRPr lang="en-US" sz="2400" dirty="0" smtClean="0"/>
          </a:p>
          <a:p>
            <a:pPr eaLnBrk="1" hangingPunct="1"/>
            <a:r>
              <a:rPr lang="en-US" sz="2400" dirty="0" smtClean="0"/>
              <a:t>Chronological life span</a:t>
            </a:r>
          </a:p>
          <a:p>
            <a:pPr lvl="1" eaLnBrk="1" hangingPunct="1"/>
            <a:r>
              <a:rPr lang="en-US" sz="2400" dirty="0" smtClean="0"/>
              <a:t>The duration of cells in stationary phase</a:t>
            </a:r>
          </a:p>
          <a:p>
            <a:pPr lvl="1" eaLnBrk="1" hangingPunct="1"/>
            <a:r>
              <a:rPr lang="en-US" sz="2400" dirty="0" smtClean="0"/>
              <a:t>non-dividing cells</a:t>
            </a:r>
          </a:p>
        </p:txBody>
      </p:sp>
      <p:pic>
        <p:nvPicPr>
          <p:cNvPr id="33796" name="Picture 4" descr="cell cycle"/>
          <p:cNvPicPr>
            <a:picLocks noChangeAspect="1" noChangeArrowheads="1"/>
          </p:cNvPicPr>
          <p:nvPr/>
        </p:nvPicPr>
        <p:blipFill>
          <a:blip r:embed="rId3" cstate="print"/>
          <a:srcRect/>
          <a:stretch>
            <a:fillRect/>
          </a:stretch>
        </p:blipFill>
        <p:spPr bwMode="auto">
          <a:xfrm>
            <a:off x="5937250" y="2514600"/>
            <a:ext cx="2967038" cy="2735263"/>
          </a:xfrm>
          <a:prstGeom prst="rect">
            <a:avLst/>
          </a:prstGeom>
          <a:noFill/>
          <a:ln w="9525">
            <a:noFill/>
            <a:miter lim="800000"/>
            <a:headEnd/>
            <a:tailEnd/>
          </a:ln>
        </p:spPr>
      </p:pic>
      <p:pic>
        <p:nvPicPr>
          <p:cNvPr id="5" name="Picture 4"/>
          <p:cNvPicPr>
            <a:picLocks noChangeAspect="1"/>
          </p:cNvPicPr>
          <p:nvPr/>
        </p:nvPicPr>
        <p:blipFill>
          <a:blip r:embed="rId4" cstate="print"/>
          <a:stretch>
            <a:fillRect/>
          </a:stretch>
        </p:blipFill>
        <p:spPr>
          <a:xfrm>
            <a:off x="3657600" y="2743200"/>
            <a:ext cx="990600" cy="783083"/>
          </a:xfrm>
          <a:prstGeom prst="rect">
            <a:avLst/>
          </a:prstGeom>
        </p:spPr>
      </p:pic>
      <p:pic>
        <p:nvPicPr>
          <p:cNvPr id="6" name="Picture 5"/>
          <p:cNvPicPr>
            <a:picLocks noChangeAspect="1"/>
          </p:cNvPicPr>
          <p:nvPr/>
        </p:nvPicPr>
        <p:blipFill>
          <a:blip r:embed="rId5" cstate="print"/>
          <a:stretch>
            <a:fillRect/>
          </a:stretch>
        </p:blipFill>
        <p:spPr>
          <a:xfrm>
            <a:off x="3657600" y="4953000"/>
            <a:ext cx="990600" cy="7850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Future directions	</a:t>
            </a:r>
            <a:endParaRPr lang="en-US" b="1" dirty="0"/>
          </a:p>
        </p:txBody>
      </p:sp>
      <p:sp>
        <p:nvSpPr>
          <p:cNvPr id="3" name="Content Placeholder 2"/>
          <p:cNvSpPr>
            <a:spLocks noGrp="1"/>
          </p:cNvSpPr>
          <p:nvPr>
            <p:ph idx="1"/>
          </p:nvPr>
        </p:nvSpPr>
        <p:spPr>
          <a:xfrm>
            <a:off x="2133601" y="1219200"/>
            <a:ext cx="5818039" cy="4821340"/>
          </a:xfrm>
        </p:spPr>
        <p:txBody>
          <a:bodyPr/>
          <a:lstStyle/>
          <a:p>
            <a:r>
              <a:rPr lang="en-US" sz="2400" dirty="0" smtClean="0"/>
              <a:t>Renewal and repairs</a:t>
            </a:r>
          </a:p>
          <a:p>
            <a:r>
              <a:rPr lang="en-US" sz="2400" dirty="0" smtClean="0"/>
              <a:t>Cooperative interactions</a:t>
            </a:r>
          </a:p>
          <a:p>
            <a:pPr lvl="1"/>
            <a:r>
              <a:rPr lang="en-US" sz="2400" dirty="0" smtClean="0"/>
              <a:t>Synthetic lethality</a:t>
            </a:r>
          </a:p>
          <a:p>
            <a:pPr lvl="1"/>
            <a:r>
              <a:rPr lang="en-US" sz="2400" dirty="0" smtClean="0"/>
              <a:t>Related to network error-</a:t>
            </a:r>
            <a:r>
              <a:rPr lang="en-US" sz="2400" dirty="0" err="1" smtClean="0"/>
              <a:t>tolenrance</a:t>
            </a:r>
            <a:endParaRPr lang="en-US" sz="2400" dirty="0" smtClean="0"/>
          </a:p>
          <a:p>
            <a:r>
              <a:rPr lang="en-US" sz="2400" dirty="0" smtClean="0"/>
              <a:t>Allelic interactions</a:t>
            </a:r>
          </a:p>
          <a:p>
            <a:pPr lvl="1"/>
            <a:r>
              <a:rPr lang="en-US" sz="2400" dirty="0" smtClean="0"/>
              <a:t>Natural variation</a:t>
            </a:r>
          </a:p>
          <a:p>
            <a:pPr lvl="1"/>
            <a:r>
              <a:rPr lang="en-US" sz="2400" dirty="0" smtClean="0"/>
              <a:t>Missing heritability</a:t>
            </a:r>
          </a:p>
          <a:p>
            <a:r>
              <a:rPr lang="en-US" sz="2400" dirty="0" smtClean="0"/>
              <a:t>Dominance, canalization</a:t>
            </a:r>
          </a:p>
          <a:p>
            <a:r>
              <a:rPr lang="en-US" sz="2400" dirty="0" smtClean="0"/>
              <a:t>Evolution in age-structured populations</a:t>
            </a:r>
          </a:p>
          <a:p>
            <a:r>
              <a:rPr lang="en-US" sz="2400" dirty="0" smtClean="0"/>
              <a:t>Antibiotic persistence</a:t>
            </a:r>
          </a:p>
          <a:p>
            <a:r>
              <a:rPr lang="en-US" sz="2400" dirty="0" smtClean="0"/>
              <a:t>Network based speciation model.</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B3-radicicol-effec2010July23.png"/>
          <p:cNvPicPr>
            <a:picLocks noChangeAspect="1"/>
          </p:cNvPicPr>
          <p:nvPr/>
        </p:nvPicPr>
        <p:blipFill>
          <a:blip r:embed="rId2" cstate="print"/>
          <a:stretch>
            <a:fillRect/>
          </a:stretch>
        </p:blipFill>
        <p:spPr>
          <a:xfrm>
            <a:off x="577880" y="1431940"/>
            <a:ext cx="6291076" cy="5027275"/>
          </a:xfrm>
          <a:prstGeom prst="rect">
            <a:avLst/>
          </a:prstGeom>
        </p:spPr>
      </p:pic>
      <p:sp>
        <p:nvSpPr>
          <p:cNvPr id="2" name="Title 1"/>
          <p:cNvSpPr>
            <a:spLocks noGrp="1"/>
          </p:cNvSpPr>
          <p:nvPr>
            <p:ph type="title"/>
          </p:nvPr>
        </p:nvSpPr>
        <p:spPr>
          <a:xfrm>
            <a:off x="25620" y="58510"/>
            <a:ext cx="7772400" cy="1143000"/>
          </a:xfrm>
        </p:spPr>
        <p:txBody>
          <a:bodyPr/>
          <a:lstStyle/>
          <a:p>
            <a:r>
              <a:rPr lang="en-US" b="1" dirty="0" smtClean="0"/>
              <a:t>Reducing robustness by inhibition of hsp90 using </a:t>
            </a:r>
            <a:r>
              <a:rPr lang="en-US" b="1" dirty="0" err="1" smtClean="0"/>
              <a:t>radicicol</a:t>
            </a:r>
            <a:r>
              <a:rPr lang="en-US" b="1" dirty="0" smtClean="0"/>
              <a:t> lead to smaller G. </a:t>
            </a:r>
            <a:endParaRPr lang="en-US" b="1" dirty="0"/>
          </a:p>
        </p:txBody>
      </p:sp>
      <p:sp>
        <p:nvSpPr>
          <p:cNvPr id="5" name="TextBox 4"/>
          <p:cNvSpPr txBox="1"/>
          <p:nvPr/>
        </p:nvSpPr>
        <p:spPr>
          <a:xfrm>
            <a:off x="3074205" y="1100745"/>
            <a:ext cx="4807726" cy="523220"/>
          </a:xfrm>
          <a:prstGeom prst="rect">
            <a:avLst/>
          </a:prstGeom>
          <a:noFill/>
        </p:spPr>
        <p:txBody>
          <a:bodyPr wrap="none" rtlCol="0">
            <a:spAutoFit/>
          </a:bodyPr>
          <a:lstStyle/>
          <a:p>
            <a:pPr algn="l"/>
            <a:r>
              <a:rPr lang="en-US" b="0" dirty="0" smtClean="0">
                <a:solidFill>
                  <a:schemeClr val="bg1"/>
                </a:solidFill>
              </a:rPr>
              <a:t>Good news: Life span extension</a:t>
            </a:r>
            <a:endParaRPr lang="en-US" b="0" dirty="0">
              <a:solidFill>
                <a:schemeClr val="bg1"/>
              </a:solidFill>
            </a:endParaRPr>
          </a:p>
        </p:txBody>
      </p:sp>
      <p:sp>
        <p:nvSpPr>
          <p:cNvPr id="7" name="TextBox 6"/>
          <p:cNvSpPr txBox="1"/>
          <p:nvPr/>
        </p:nvSpPr>
        <p:spPr>
          <a:xfrm>
            <a:off x="3074205" y="1523200"/>
            <a:ext cx="5814412" cy="523220"/>
          </a:xfrm>
          <a:prstGeom prst="rect">
            <a:avLst/>
          </a:prstGeom>
          <a:noFill/>
        </p:spPr>
        <p:txBody>
          <a:bodyPr wrap="none" rtlCol="0">
            <a:spAutoFit/>
          </a:bodyPr>
          <a:lstStyle/>
          <a:p>
            <a:pPr algn="l"/>
            <a:r>
              <a:rPr lang="en-US" b="0" dirty="0" smtClean="0">
                <a:solidFill>
                  <a:schemeClr val="bg1"/>
                </a:solidFill>
              </a:rPr>
              <a:t>Bad news: It kills 5% of the population</a:t>
            </a:r>
            <a:endParaRPr lang="en-US" b="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Rb-E2F </a:t>
            </a:r>
            <a:r>
              <a:rPr lang="en-US" b="1" dirty="0" err="1" smtClean="0"/>
              <a:t>bistable</a:t>
            </a:r>
            <a:r>
              <a:rPr lang="en-US" b="1" dirty="0" smtClean="0"/>
              <a:t> switch in G1/S check point</a:t>
            </a:r>
            <a:endParaRPr lang="en-US" b="1" dirty="0"/>
          </a:p>
        </p:txBody>
      </p:sp>
      <p:pic>
        <p:nvPicPr>
          <p:cNvPr id="247810" name="Picture 2"/>
          <p:cNvPicPr>
            <a:picLocks noChangeAspect="1" noChangeArrowheads="1"/>
          </p:cNvPicPr>
          <p:nvPr/>
        </p:nvPicPr>
        <p:blipFill>
          <a:blip r:embed="rId2" cstate="print"/>
          <a:srcRect/>
          <a:stretch>
            <a:fillRect/>
          </a:stretch>
        </p:blipFill>
        <p:spPr bwMode="auto">
          <a:xfrm>
            <a:off x="1384385" y="1431940"/>
            <a:ext cx="5683940" cy="4061348"/>
          </a:xfrm>
          <a:prstGeom prst="rect">
            <a:avLst/>
          </a:prstGeom>
          <a:noFill/>
          <a:ln w="9525">
            <a:noFill/>
            <a:miter lim="800000"/>
            <a:headEnd/>
            <a:tailEnd/>
          </a:ln>
        </p:spPr>
      </p:pic>
      <p:sp>
        <p:nvSpPr>
          <p:cNvPr id="5" name="TextBox 4"/>
          <p:cNvSpPr txBox="1"/>
          <p:nvPr/>
        </p:nvSpPr>
        <p:spPr>
          <a:xfrm>
            <a:off x="5340100" y="6078945"/>
            <a:ext cx="3418045" cy="369332"/>
          </a:xfrm>
          <a:prstGeom prst="rect">
            <a:avLst/>
          </a:prstGeom>
          <a:noFill/>
        </p:spPr>
        <p:txBody>
          <a:bodyPr wrap="square" rtlCol="0">
            <a:spAutoFit/>
          </a:bodyPr>
          <a:lstStyle/>
          <a:p>
            <a:r>
              <a:rPr lang="en-US" sz="1800" i="1" dirty="0" smtClean="0">
                <a:solidFill>
                  <a:schemeClr val="bg2"/>
                </a:solidFill>
              </a:rPr>
              <a:t>Yao et al , 2008 Nature </a:t>
            </a:r>
            <a:r>
              <a:rPr lang="en-US" sz="1800" i="1" dirty="0" err="1" smtClean="0">
                <a:solidFill>
                  <a:schemeClr val="bg2"/>
                </a:solidFill>
              </a:rPr>
              <a:t>Cel</a:t>
            </a:r>
            <a:r>
              <a:rPr lang="en-US" sz="1800" i="1" dirty="0" smtClean="0">
                <a:solidFill>
                  <a:schemeClr val="bg2"/>
                </a:solidFill>
              </a:rPr>
              <a:t> </a:t>
            </a:r>
            <a:r>
              <a:rPr lang="en-US" sz="1800" i="1" dirty="0" err="1" smtClean="0">
                <a:solidFill>
                  <a:schemeClr val="bg2"/>
                </a:solidFill>
              </a:rPr>
              <a:t>Biol</a:t>
            </a:r>
            <a:endParaRPr lang="en-US" sz="1800" i="1" dirty="0">
              <a:solidFill>
                <a:schemeClr val="bg2"/>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9045" y="87765"/>
            <a:ext cx="7772400" cy="1143000"/>
          </a:xfrm>
        </p:spPr>
        <p:txBody>
          <a:bodyPr/>
          <a:lstStyle/>
          <a:p>
            <a:r>
              <a:rPr lang="en-US" b="1" dirty="0" smtClean="0"/>
              <a:t>The Rb-E2F switch is conserved in yeast. </a:t>
            </a:r>
            <a:endParaRPr lang="en-US" b="1" dirty="0"/>
          </a:p>
        </p:txBody>
      </p:sp>
      <p:pic>
        <p:nvPicPr>
          <p:cNvPr id="248834" name="Picture 2"/>
          <p:cNvPicPr>
            <a:picLocks noChangeAspect="1" noChangeArrowheads="1"/>
          </p:cNvPicPr>
          <p:nvPr/>
        </p:nvPicPr>
        <p:blipFill>
          <a:blip r:embed="rId2" cstate="print"/>
          <a:srcRect/>
          <a:stretch>
            <a:fillRect/>
          </a:stretch>
        </p:blipFill>
        <p:spPr bwMode="auto">
          <a:xfrm>
            <a:off x="307162" y="3198570"/>
            <a:ext cx="3343118" cy="2512470"/>
          </a:xfrm>
          <a:prstGeom prst="rect">
            <a:avLst/>
          </a:prstGeom>
          <a:noFill/>
          <a:ln w="9525">
            <a:noFill/>
            <a:miter lim="800000"/>
            <a:headEnd/>
            <a:tailEnd/>
          </a:ln>
        </p:spPr>
      </p:pic>
      <p:sp>
        <p:nvSpPr>
          <p:cNvPr id="5" name="TextBox 4"/>
          <p:cNvSpPr txBox="1"/>
          <p:nvPr/>
        </p:nvSpPr>
        <p:spPr>
          <a:xfrm>
            <a:off x="309045" y="5886920"/>
            <a:ext cx="3418045" cy="369332"/>
          </a:xfrm>
          <a:prstGeom prst="rect">
            <a:avLst/>
          </a:prstGeom>
          <a:noFill/>
        </p:spPr>
        <p:txBody>
          <a:bodyPr wrap="square" rtlCol="0">
            <a:spAutoFit/>
          </a:bodyPr>
          <a:lstStyle/>
          <a:p>
            <a:r>
              <a:rPr lang="en-US" sz="1800" i="1" dirty="0" err="1" smtClean="0">
                <a:solidFill>
                  <a:schemeClr val="bg2"/>
                </a:solidFill>
              </a:rPr>
              <a:t>Skotheim</a:t>
            </a:r>
            <a:r>
              <a:rPr lang="en-US" sz="1800" i="1" dirty="0" smtClean="0">
                <a:solidFill>
                  <a:schemeClr val="bg2"/>
                </a:solidFill>
              </a:rPr>
              <a:t> , 2008 Nature </a:t>
            </a:r>
            <a:endParaRPr lang="en-US" sz="1800" i="1" dirty="0">
              <a:solidFill>
                <a:schemeClr val="bg2"/>
              </a:solidFill>
            </a:endParaRPr>
          </a:p>
        </p:txBody>
      </p:sp>
      <p:grpSp>
        <p:nvGrpSpPr>
          <p:cNvPr id="3" name="Group 5"/>
          <p:cNvGrpSpPr/>
          <p:nvPr/>
        </p:nvGrpSpPr>
        <p:grpSpPr>
          <a:xfrm>
            <a:off x="1845245" y="1653017"/>
            <a:ext cx="6858000" cy="1430338"/>
            <a:chOff x="152400" y="2057400"/>
            <a:chExt cx="6858000" cy="1430338"/>
          </a:xfrm>
        </p:grpSpPr>
        <p:sp>
          <p:nvSpPr>
            <p:cNvPr id="7" name="Terminator 3"/>
            <p:cNvSpPr>
              <a:spLocks noChangeArrowheads="1"/>
            </p:cNvSpPr>
            <p:nvPr/>
          </p:nvSpPr>
          <p:spPr bwMode="auto">
            <a:xfrm>
              <a:off x="2286000" y="2133600"/>
              <a:ext cx="990600" cy="633413"/>
            </a:xfrm>
            <a:prstGeom prst="flowChartTerminator">
              <a:avLst/>
            </a:prstGeom>
            <a:noFill/>
            <a:ln w="3175">
              <a:noFill/>
              <a:round/>
              <a:headEnd/>
              <a:tailEnd/>
            </a:ln>
          </p:spPr>
          <p:txBody>
            <a:bodyPr/>
            <a:lstStyle/>
            <a:p>
              <a:r>
                <a:rPr lang="en-US" sz="1800" dirty="0">
                  <a:solidFill>
                    <a:schemeClr val="bg2"/>
                  </a:solidFill>
                </a:rPr>
                <a:t>CLN3</a:t>
              </a:r>
            </a:p>
            <a:p>
              <a:r>
                <a:rPr lang="en-US" sz="1800" dirty="0">
                  <a:solidFill>
                    <a:schemeClr val="bg2"/>
                  </a:solidFill>
                </a:rPr>
                <a:t>(</a:t>
              </a:r>
              <a:r>
                <a:rPr lang="en-US" sz="1800" dirty="0" err="1">
                  <a:solidFill>
                    <a:schemeClr val="bg2"/>
                  </a:solidFill>
                </a:rPr>
                <a:t>CycD</a:t>
              </a:r>
              <a:r>
                <a:rPr lang="en-US" sz="1800" dirty="0">
                  <a:solidFill>
                    <a:schemeClr val="bg2"/>
                  </a:solidFill>
                </a:rPr>
                <a:t>)</a:t>
              </a:r>
            </a:p>
          </p:txBody>
        </p:sp>
        <p:sp>
          <p:nvSpPr>
            <p:cNvPr id="8" name="Terminator 4"/>
            <p:cNvSpPr>
              <a:spLocks noChangeArrowheads="1"/>
            </p:cNvSpPr>
            <p:nvPr/>
          </p:nvSpPr>
          <p:spPr bwMode="auto">
            <a:xfrm>
              <a:off x="4038600" y="2057400"/>
              <a:ext cx="1066800" cy="838200"/>
            </a:xfrm>
            <a:prstGeom prst="flowChartTerminator">
              <a:avLst/>
            </a:prstGeom>
            <a:noFill/>
            <a:ln w="3175">
              <a:noFill/>
              <a:round/>
              <a:headEnd/>
              <a:tailEnd/>
            </a:ln>
          </p:spPr>
          <p:txBody>
            <a:bodyPr/>
            <a:lstStyle/>
            <a:p>
              <a:r>
                <a:rPr lang="en-US" sz="1800" dirty="0">
                  <a:solidFill>
                    <a:schemeClr val="bg2"/>
                  </a:solidFill>
                </a:rPr>
                <a:t>WHI5</a:t>
              </a:r>
            </a:p>
            <a:p>
              <a:r>
                <a:rPr lang="en-US" sz="1800" dirty="0">
                  <a:solidFill>
                    <a:schemeClr val="bg2"/>
                  </a:solidFill>
                </a:rPr>
                <a:t>(</a:t>
              </a:r>
              <a:r>
                <a:rPr lang="en-US" sz="1800" dirty="0" err="1">
                  <a:solidFill>
                    <a:schemeClr val="bg2"/>
                  </a:solidFill>
                </a:rPr>
                <a:t>Rb</a:t>
              </a:r>
              <a:r>
                <a:rPr lang="en-US" sz="1800" dirty="0">
                  <a:solidFill>
                    <a:schemeClr val="bg2"/>
                  </a:solidFill>
                </a:rPr>
                <a:t>)</a:t>
              </a:r>
            </a:p>
          </p:txBody>
        </p:sp>
        <p:sp>
          <p:nvSpPr>
            <p:cNvPr id="9" name="Terminator 5"/>
            <p:cNvSpPr>
              <a:spLocks noChangeArrowheads="1"/>
            </p:cNvSpPr>
            <p:nvPr/>
          </p:nvSpPr>
          <p:spPr bwMode="auto">
            <a:xfrm>
              <a:off x="5715000" y="2133600"/>
              <a:ext cx="1295400" cy="762000"/>
            </a:xfrm>
            <a:prstGeom prst="flowChartTerminator">
              <a:avLst/>
            </a:prstGeom>
            <a:noFill/>
            <a:ln w="3175">
              <a:noFill/>
              <a:round/>
              <a:headEnd/>
              <a:tailEnd/>
            </a:ln>
          </p:spPr>
          <p:txBody>
            <a:bodyPr/>
            <a:lstStyle/>
            <a:p>
              <a:r>
                <a:rPr lang="en-US" sz="1800">
                  <a:solidFill>
                    <a:schemeClr val="bg2"/>
                  </a:solidFill>
                </a:rPr>
                <a:t>SBF</a:t>
              </a:r>
            </a:p>
            <a:p>
              <a:r>
                <a:rPr lang="en-US" sz="1800">
                  <a:solidFill>
                    <a:schemeClr val="bg2"/>
                  </a:solidFill>
                </a:rPr>
                <a:t>(E2F)</a:t>
              </a:r>
            </a:p>
          </p:txBody>
        </p:sp>
        <p:cxnSp>
          <p:nvCxnSpPr>
            <p:cNvPr id="10" name="Straight Connector 6"/>
            <p:cNvCxnSpPr>
              <a:cxnSpLocks noChangeShapeType="1"/>
            </p:cNvCxnSpPr>
            <p:nvPr/>
          </p:nvCxnSpPr>
          <p:spPr bwMode="auto">
            <a:xfrm>
              <a:off x="3363913" y="2663825"/>
              <a:ext cx="822325" cy="823913"/>
            </a:xfrm>
            <a:prstGeom prst="line">
              <a:avLst/>
            </a:prstGeom>
            <a:noFill/>
            <a:ln w="9525">
              <a:noFill/>
              <a:round/>
              <a:headEnd/>
              <a:tailEnd/>
            </a:ln>
          </p:spPr>
        </p:cxnSp>
        <p:grpSp>
          <p:nvGrpSpPr>
            <p:cNvPr id="4" name="Group 12"/>
            <p:cNvGrpSpPr>
              <a:grpSpLocks/>
            </p:cNvGrpSpPr>
            <p:nvPr/>
          </p:nvGrpSpPr>
          <p:grpSpPr bwMode="auto">
            <a:xfrm>
              <a:off x="3276600" y="2538413"/>
              <a:ext cx="609600" cy="152400"/>
              <a:chOff x="2819400" y="3581400"/>
              <a:chExt cx="609600" cy="152400"/>
            </a:xfrm>
          </p:grpSpPr>
          <p:cxnSp>
            <p:nvCxnSpPr>
              <p:cNvPr id="21" name="Straight Connector 8"/>
              <p:cNvCxnSpPr>
                <a:cxnSpLocks noChangeShapeType="1"/>
              </p:cNvCxnSpPr>
              <p:nvPr/>
            </p:nvCxnSpPr>
            <p:spPr bwMode="auto">
              <a:xfrm>
                <a:off x="2819400" y="3657600"/>
                <a:ext cx="609600" cy="1588"/>
              </a:xfrm>
              <a:prstGeom prst="line">
                <a:avLst/>
              </a:prstGeom>
              <a:noFill/>
              <a:ln w="9525">
                <a:solidFill>
                  <a:schemeClr val="bg2"/>
                </a:solidFill>
                <a:round/>
                <a:headEnd/>
                <a:tailEnd/>
              </a:ln>
            </p:spPr>
          </p:cxnSp>
          <p:cxnSp>
            <p:nvCxnSpPr>
              <p:cNvPr id="22" name="Straight Connector 10"/>
              <p:cNvCxnSpPr>
                <a:cxnSpLocks noChangeShapeType="1"/>
              </p:cNvCxnSpPr>
              <p:nvPr/>
            </p:nvCxnSpPr>
            <p:spPr bwMode="auto">
              <a:xfrm rot="5400000" flipH="1" flipV="1">
                <a:off x="3352006" y="3656806"/>
                <a:ext cx="152400" cy="1588"/>
              </a:xfrm>
              <a:prstGeom prst="line">
                <a:avLst/>
              </a:prstGeom>
              <a:noFill/>
              <a:ln w="9525">
                <a:solidFill>
                  <a:schemeClr val="bg2"/>
                </a:solidFill>
                <a:round/>
                <a:headEnd/>
                <a:tailEnd/>
              </a:ln>
            </p:spPr>
          </p:cxnSp>
        </p:grpSp>
        <p:grpSp>
          <p:nvGrpSpPr>
            <p:cNvPr id="6" name="Group 13"/>
            <p:cNvGrpSpPr>
              <a:grpSpLocks/>
            </p:cNvGrpSpPr>
            <p:nvPr/>
          </p:nvGrpSpPr>
          <p:grpSpPr bwMode="auto">
            <a:xfrm>
              <a:off x="5105400" y="2538413"/>
              <a:ext cx="609600" cy="152400"/>
              <a:chOff x="2819400" y="3581400"/>
              <a:chExt cx="609600" cy="152400"/>
            </a:xfrm>
          </p:grpSpPr>
          <p:cxnSp>
            <p:nvCxnSpPr>
              <p:cNvPr id="19" name="Straight Connector 14"/>
              <p:cNvCxnSpPr>
                <a:cxnSpLocks noChangeShapeType="1"/>
              </p:cNvCxnSpPr>
              <p:nvPr/>
            </p:nvCxnSpPr>
            <p:spPr bwMode="auto">
              <a:xfrm>
                <a:off x="2819400" y="3657600"/>
                <a:ext cx="609600" cy="1588"/>
              </a:xfrm>
              <a:prstGeom prst="line">
                <a:avLst/>
              </a:prstGeom>
              <a:noFill/>
              <a:ln w="9525">
                <a:solidFill>
                  <a:schemeClr val="bg2"/>
                </a:solidFill>
                <a:round/>
                <a:headEnd/>
                <a:tailEnd/>
              </a:ln>
            </p:spPr>
          </p:cxnSp>
          <p:cxnSp>
            <p:nvCxnSpPr>
              <p:cNvPr id="20" name="Straight Connector 15"/>
              <p:cNvCxnSpPr>
                <a:cxnSpLocks noChangeShapeType="1"/>
              </p:cNvCxnSpPr>
              <p:nvPr/>
            </p:nvCxnSpPr>
            <p:spPr bwMode="auto">
              <a:xfrm rot="5400000" flipH="1" flipV="1">
                <a:off x="3352006" y="3656806"/>
                <a:ext cx="152400" cy="1588"/>
              </a:xfrm>
              <a:prstGeom prst="line">
                <a:avLst/>
              </a:prstGeom>
              <a:noFill/>
              <a:ln w="9525">
                <a:solidFill>
                  <a:schemeClr val="bg2"/>
                </a:solidFill>
                <a:round/>
                <a:headEnd/>
                <a:tailEnd/>
              </a:ln>
            </p:spPr>
          </p:cxnSp>
        </p:grpSp>
        <p:cxnSp>
          <p:nvCxnSpPr>
            <p:cNvPr id="13" name="Elbow Connector 22"/>
            <p:cNvCxnSpPr>
              <a:cxnSpLocks noChangeShapeType="1"/>
              <a:stCxn id="17" idx="0"/>
              <a:endCxn id="9" idx="0"/>
            </p:cNvCxnSpPr>
            <p:nvPr/>
          </p:nvCxnSpPr>
          <p:spPr bwMode="auto">
            <a:xfrm rot="5400000" flipH="1" flipV="1">
              <a:off x="3600450" y="-552450"/>
              <a:ext cx="76200" cy="5448300"/>
            </a:xfrm>
            <a:prstGeom prst="bentConnector3">
              <a:avLst>
                <a:gd name="adj1" fmla="val 400000"/>
              </a:avLst>
            </a:prstGeom>
            <a:noFill/>
            <a:ln w="9525">
              <a:solidFill>
                <a:schemeClr val="bg2"/>
              </a:solidFill>
              <a:round/>
              <a:headEnd/>
              <a:tailEnd type="arrow" w="med" len="med"/>
            </a:ln>
          </p:spPr>
        </p:cxnSp>
        <p:cxnSp>
          <p:nvCxnSpPr>
            <p:cNvPr id="14" name="Elbow Connector 66"/>
            <p:cNvCxnSpPr>
              <a:cxnSpLocks noChangeShapeType="1"/>
              <a:stCxn id="9" idx="2"/>
              <a:endCxn id="8" idx="2"/>
            </p:cNvCxnSpPr>
            <p:nvPr/>
          </p:nvCxnSpPr>
          <p:spPr bwMode="auto">
            <a:xfrm rot="5400000">
              <a:off x="5467350" y="2000251"/>
              <a:ext cx="3175" cy="1790700"/>
            </a:xfrm>
            <a:prstGeom prst="bentConnector3">
              <a:avLst>
                <a:gd name="adj1" fmla="val 14395468"/>
              </a:avLst>
            </a:prstGeom>
            <a:noFill/>
            <a:ln w="9525">
              <a:solidFill>
                <a:schemeClr val="bg2"/>
              </a:solidFill>
              <a:round/>
              <a:headEnd/>
              <a:tailEnd/>
            </a:ln>
          </p:spPr>
        </p:cxnSp>
        <p:cxnSp>
          <p:nvCxnSpPr>
            <p:cNvPr id="15" name="Straight Connector 69"/>
            <p:cNvCxnSpPr>
              <a:cxnSpLocks noChangeShapeType="1"/>
            </p:cNvCxnSpPr>
            <p:nvPr/>
          </p:nvCxnSpPr>
          <p:spPr bwMode="auto">
            <a:xfrm>
              <a:off x="4419600" y="2895600"/>
              <a:ext cx="304800" cy="1588"/>
            </a:xfrm>
            <a:prstGeom prst="line">
              <a:avLst/>
            </a:prstGeom>
            <a:noFill/>
            <a:ln w="9525">
              <a:solidFill>
                <a:schemeClr val="bg2"/>
              </a:solidFill>
              <a:round/>
              <a:headEnd/>
              <a:tailEnd/>
            </a:ln>
          </p:spPr>
        </p:cxnSp>
        <p:cxnSp>
          <p:nvCxnSpPr>
            <p:cNvPr id="16" name="Straight Arrow Connector 74"/>
            <p:cNvCxnSpPr>
              <a:cxnSpLocks noChangeShapeType="1"/>
            </p:cNvCxnSpPr>
            <p:nvPr/>
          </p:nvCxnSpPr>
          <p:spPr bwMode="auto">
            <a:xfrm flipV="1">
              <a:off x="1447800" y="2616200"/>
              <a:ext cx="685800" cy="9525"/>
            </a:xfrm>
            <a:prstGeom prst="straightConnector1">
              <a:avLst/>
            </a:prstGeom>
            <a:noFill/>
            <a:ln w="9525">
              <a:solidFill>
                <a:schemeClr val="bg2"/>
              </a:solidFill>
              <a:round/>
              <a:headEnd/>
              <a:tailEnd type="arrow" w="med" len="med"/>
            </a:ln>
          </p:spPr>
        </p:cxnSp>
        <p:sp>
          <p:nvSpPr>
            <p:cNvPr id="17" name="Terminator 75"/>
            <p:cNvSpPr>
              <a:spLocks noChangeArrowheads="1"/>
            </p:cNvSpPr>
            <p:nvPr/>
          </p:nvSpPr>
          <p:spPr bwMode="auto">
            <a:xfrm>
              <a:off x="152400" y="2209800"/>
              <a:ext cx="1524000" cy="557213"/>
            </a:xfrm>
            <a:prstGeom prst="flowChartTerminator">
              <a:avLst/>
            </a:prstGeom>
            <a:noFill/>
            <a:ln w="3175">
              <a:noFill/>
              <a:round/>
              <a:headEnd/>
              <a:tailEnd/>
            </a:ln>
          </p:spPr>
          <p:txBody>
            <a:bodyPr/>
            <a:lstStyle/>
            <a:p>
              <a:r>
                <a:rPr lang="en-US" sz="1800">
                  <a:solidFill>
                    <a:schemeClr val="bg2"/>
                  </a:solidFill>
                </a:rPr>
                <a:t>Growth</a:t>
              </a:r>
            </a:p>
          </p:txBody>
        </p:sp>
        <p:sp>
          <p:nvSpPr>
            <p:cNvPr id="18" name="Terminator 5"/>
            <p:cNvSpPr>
              <a:spLocks noChangeArrowheads="1"/>
            </p:cNvSpPr>
            <p:nvPr/>
          </p:nvSpPr>
          <p:spPr bwMode="auto">
            <a:xfrm rot="-3247189">
              <a:off x="6490494" y="2540794"/>
              <a:ext cx="215900" cy="144462"/>
            </a:xfrm>
            <a:prstGeom prst="flowChartTerminator">
              <a:avLst/>
            </a:prstGeom>
            <a:noFill/>
            <a:ln w="3175">
              <a:noFill/>
              <a:round/>
              <a:headEnd/>
              <a:tailEnd/>
            </a:ln>
          </p:spPr>
          <p:txBody>
            <a:bodyPr/>
            <a:lstStyle/>
            <a:p>
              <a:endParaRPr lang="en-US" sz="1800">
                <a:solidFill>
                  <a:schemeClr val="bg2"/>
                </a:solidFill>
              </a:endParaRPr>
            </a:p>
          </p:txBody>
        </p:sp>
      </p:grpSp>
      <p:sp>
        <p:nvSpPr>
          <p:cNvPr id="23" name="TextBox 24"/>
          <p:cNvSpPr txBox="1">
            <a:spLocks noChangeArrowheads="1"/>
          </p:cNvSpPr>
          <p:nvPr/>
        </p:nvSpPr>
        <p:spPr bwMode="auto">
          <a:xfrm>
            <a:off x="4072735" y="3390595"/>
            <a:ext cx="4839030" cy="1323439"/>
          </a:xfrm>
          <a:prstGeom prst="rect">
            <a:avLst/>
          </a:prstGeom>
          <a:noFill/>
          <a:ln w="9525">
            <a:noFill/>
            <a:miter lim="800000"/>
            <a:headEnd/>
            <a:tailEnd/>
          </a:ln>
        </p:spPr>
        <p:txBody>
          <a:bodyPr wrap="square">
            <a:spAutoFit/>
          </a:bodyPr>
          <a:lstStyle/>
          <a:p>
            <a:pPr algn="l"/>
            <a:r>
              <a:rPr lang="en-US" sz="2000" dirty="0" smtClean="0">
                <a:solidFill>
                  <a:schemeClr val="bg2"/>
                </a:solidFill>
              </a:rPr>
              <a:t>Quiescence: </a:t>
            </a:r>
          </a:p>
          <a:p>
            <a:pPr algn="l"/>
            <a:r>
              <a:rPr lang="en-US" sz="2000" dirty="0" smtClean="0">
                <a:solidFill>
                  <a:schemeClr val="bg2"/>
                </a:solidFill>
              </a:rPr>
              <a:t>         Arrest in poor growth conditions</a:t>
            </a:r>
          </a:p>
          <a:p>
            <a:pPr algn="l"/>
            <a:r>
              <a:rPr lang="en-US" sz="2000" dirty="0" smtClean="0">
                <a:solidFill>
                  <a:schemeClr val="bg2"/>
                </a:solidFill>
              </a:rPr>
              <a:t>Senescence</a:t>
            </a:r>
            <a:r>
              <a:rPr lang="en-US" sz="2000" dirty="0">
                <a:solidFill>
                  <a:schemeClr val="bg2"/>
                </a:solidFill>
              </a:rPr>
              <a:t>: </a:t>
            </a:r>
            <a:endParaRPr lang="en-US" sz="2000" dirty="0" smtClean="0">
              <a:solidFill>
                <a:schemeClr val="bg2"/>
              </a:solidFill>
            </a:endParaRPr>
          </a:p>
          <a:p>
            <a:pPr algn="l"/>
            <a:r>
              <a:rPr lang="en-US" sz="2000" dirty="0" smtClean="0">
                <a:solidFill>
                  <a:schemeClr val="bg2"/>
                </a:solidFill>
              </a:rPr>
              <a:t>          Arrest </a:t>
            </a:r>
            <a:r>
              <a:rPr lang="en-US" sz="2000" dirty="0">
                <a:solidFill>
                  <a:schemeClr val="bg2"/>
                </a:solidFill>
              </a:rPr>
              <a:t>in good growth </a:t>
            </a:r>
            <a:r>
              <a:rPr lang="en-US" sz="2000" dirty="0" smtClean="0">
                <a:solidFill>
                  <a:schemeClr val="bg2"/>
                </a:solidFill>
              </a:rPr>
              <a:t>conditions</a:t>
            </a:r>
            <a:endParaRPr lang="en-US" sz="2000" dirty="0">
              <a:solidFill>
                <a:schemeClr val="bg2"/>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t>A non-proliferation model of cellular aging </a:t>
            </a:r>
            <a:br>
              <a:rPr lang="en-US" smtClean="0"/>
            </a:br>
            <a:r>
              <a:rPr lang="en-US" smtClean="0"/>
              <a:t>                                        based on G1/S check point.</a:t>
            </a:r>
          </a:p>
        </p:txBody>
      </p:sp>
      <p:grpSp>
        <p:nvGrpSpPr>
          <p:cNvPr id="2" name="Group 24"/>
          <p:cNvGrpSpPr/>
          <p:nvPr/>
        </p:nvGrpSpPr>
        <p:grpSpPr>
          <a:xfrm>
            <a:off x="152400" y="1676400"/>
            <a:ext cx="7391400" cy="4073496"/>
            <a:chOff x="152400" y="1676400"/>
            <a:chExt cx="7391400" cy="4073496"/>
          </a:xfrm>
        </p:grpSpPr>
        <p:sp>
          <p:nvSpPr>
            <p:cNvPr id="18435" name="Terminator 3"/>
            <p:cNvSpPr>
              <a:spLocks noChangeArrowheads="1"/>
            </p:cNvSpPr>
            <p:nvPr/>
          </p:nvSpPr>
          <p:spPr bwMode="auto">
            <a:xfrm>
              <a:off x="2286000" y="2133600"/>
              <a:ext cx="990600" cy="633413"/>
            </a:xfrm>
            <a:prstGeom prst="flowChartTerminator">
              <a:avLst/>
            </a:prstGeom>
            <a:noFill/>
            <a:ln w="3175">
              <a:noFill/>
              <a:round/>
              <a:headEnd/>
              <a:tailEnd/>
            </a:ln>
          </p:spPr>
          <p:txBody>
            <a:bodyPr/>
            <a:lstStyle/>
            <a:p>
              <a:r>
                <a:rPr lang="en-US" sz="1800">
                  <a:solidFill>
                    <a:schemeClr val="bg2"/>
                  </a:solidFill>
                </a:rPr>
                <a:t>CLN3</a:t>
              </a:r>
            </a:p>
            <a:p>
              <a:r>
                <a:rPr lang="en-US" sz="1800">
                  <a:solidFill>
                    <a:schemeClr val="bg2"/>
                  </a:solidFill>
                </a:rPr>
                <a:t>(CycD)</a:t>
              </a:r>
            </a:p>
          </p:txBody>
        </p:sp>
        <p:sp>
          <p:nvSpPr>
            <p:cNvPr id="18436" name="Terminator 4"/>
            <p:cNvSpPr>
              <a:spLocks noChangeArrowheads="1"/>
            </p:cNvSpPr>
            <p:nvPr/>
          </p:nvSpPr>
          <p:spPr bwMode="auto">
            <a:xfrm>
              <a:off x="4038600" y="2057400"/>
              <a:ext cx="1066800" cy="838200"/>
            </a:xfrm>
            <a:prstGeom prst="flowChartTerminator">
              <a:avLst/>
            </a:prstGeom>
            <a:noFill/>
            <a:ln w="3175">
              <a:noFill/>
              <a:round/>
              <a:headEnd/>
              <a:tailEnd/>
            </a:ln>
          </p:spPr>
          <p:txBody>
            <a:bodyPr/>
            <a:lstStyle/>
            <a:p>
              <a:r>
                <a:rPr lang="en-US" sz="1800">
                  <a:solidFill>
                    <a:schemeClr val="bg2"/>
                  </a:solidFill>
                </a:rPr>
                <a:t>WHI5</a:t>
              </a:r>
            </a:p>
            <a:p>
              <a:r>
                <a:rPr lang="en-US" sz="1800">
                  <a:solidFill>
                    <a:schemeClr val="bg2"/>
                  </a:solidFill>
                </a:rPr>
                <a:t>(Rb)</a:t>
              </a:r>
            </a:p>
          </p:txBody>
        </p:sp>
        <p:sp>
          <p:nvSpPr>
            <p:cNvPr id="18437" name="Terminator 5"/>
            <p:cNvSpPr>
              <a:spLocks noChangeArrowheads="1"/>
            </p:cNvSpPr>
            <p:nvPr/>
          </p:nvSpPr>
          <p:spPr bwMode="auto">
            <a:xfrm>
              <a:off x="5715000" y="2133600"/>
              <a:ext cx="1295400" cy="762000"/>
            </a:xfrm>
            <a:prstGeom prst="flowChartTerminator">
              <a:avLst/>
            </a:prstGeom>
            <a:noFill/>
            <a:ln w="3175">
              <a:noFill/>
              <a:round/>
              <a:headEnd/>
              <a:tailEnd/>
            </a:ln>
          </p:spPr>
          <p:txBody>
            <a:bodyPr/>
            <a:lstStyle/>
            <a:p>
              <a:r>
                <a:rPr lang="en-US" sz="1800">
                  <a:solidFill>
                    <a:schemeClr val="bg2"/>
                  </a:solidFill>
                </a:rPr>
                <a:t>SBF</a:t>
              </a:r>
            </a:p>
            <a:p>
              <a:r>
                <a:rPr lang="en-US" sz="1800">
                  <a:solidFill>
                    <a:schemeClr val="bg2"/>
                  </a:solidFill>
                </a:rPr>
                <a:t>(E2F)</a:t>
              </a:r>
            </a:p>
          </p:txBody>
        </p:sp>
        <p:cxnSp>
          <p:nvCxnSpPr>
            <p:cNvPr id="18438" name="Straight Connector 6"/>
            <p:cNvCxnSpPr>
              <a:cxnSpLocks noChangeShapeType="1"/>
            </p:cNvCxnSpPr>
            <p:nvPr/>
          </p:nvCxnSpPr>
          <p:spPr bwMode="auto">
            <a:xfrm>
              <a:off x="3363913" y="2663825"/>
              <a:ext cx="822325" cy="823913"/>
            </a:xfrm>
            <a:prstGeom prst="line">
              <a:avLst/>
            </a:prstGeom>
            <a:noFill/>
            <a:ln w="9525">
              <a:noFill/>
              <a:round/>
              <a:headEnd/>
              <a:tailEnd/>
            </a:ln>
          </p:spPr>
        </p:cxnSp>
        <p:grpSp>
          <p:nvGrpSpPr>
            <p:cNvPr id="3" name="Group 12"/>
            <p:cNvGrpSpPr>
              <a:grpSpLocks/>
            </p:cNvGrpSpPr>
            <p:nvPr/>
          </p:nvGrpSpPr>
          <p:grpSpPr bwMode="auto">
            <a:xfrm>
              <a:off x="3276600" y="2538413"/>
              <a:ext cx="609600" cy="152400"/>
              <a:chOff x="2819400" y="3581400"/>
              <a:chExt cx="609600" cy="152400"/>
            </a:xfrm>
          </p:grpSpPr>
          <p:cxnSp>
            <p:nvCxnSpPr>
              <p:cNvPr id="18456" name="Straight Connector 8"/>
              <p:cNvCxnSpPr>
                <a:cxnSpLocks noChangeShapeType="1"/>
              </p:cNvCxnSpPr>
              <p:nvPr/>
            </p:nvCxnSpPr>
            <p:spPr bwMode="auto">
              <a:xfrm>
                <a:off x="2819400" y="3657600"/>
                <a:ext cx="609600" cy="1588"/>
              </a:xfrm>
              <a:prstGeom prst="line">
                <a:avLst/>
              </a:prstGeom>
              <a:noFill/>
              <a:ln w="9525">
                <a:solidFill>
                  <a:schemeClr val="bg2"/>
                </a:solidFill>
                <a:round/>
                <a:headEnd/>
                <a:tailEnd/>
              </a:ln>
            </p:spPr>
          </p:cxnSp>
          <p:cxnSp>
            <p:nvCxnSpPr>
              <p:cNvPr id="18457" name="Straight Connector 10"/>
              <p:cNvCxnSpPr>
                <a:cxnSpLocks noChangeShapeType="1"/>
              </p:cNvCxnSpPr>
              <p:nvPr/>
            </p:nvCxnSpPr>
            <p:spPr bwMode="auto">
              <a:xfrm rot="5400000" flipH="1" flipV="1">
                <a:off x="3352006" y="3656806"/>
                <a:ext cx="152400" cy="1588"/>
              </a:xfrm>
              <a:prstGeom prst="line">
                <a:avLst/>
              </a:prstGeom>
              <a:noFill/>
              <a:ln w="9525">
                <a:solidFill>
                  <a:schemeClr val="bg2"/>
                </a:solidFill>
                <a:round/>
                <a:headEnd/>
                <a:tailEnd/>
              </a:ln>
            </p:spPr>
          </p:cxnSp>
        </p:grpSp>
        <p:grpSp>
          <p:nvGrpSpPr>
            <p:cNvPr id="4" name="Group 13"/>
            <p:cNvGrpSpPr>
              <a:grpSpLocks/>
            </p:cNvGrpSpPr>
            <p:nvPr/>
          </p:nvGrpSpPr>
          <p:grpSpPr bwMode="auto">
            <a:xfrm>
              <a:off x="5105400" y="2538413"/>
              <a:ext cx="609600" cy="152400"/>
              <a:chOff x="2819400" y="3581400"/>
              <a:chExt cx="609600" cy="152400"/>
            </a:xfrm>
          </p:grpSpPr>
          <p:cxnSp>
            <p:nvCxnSpPr>
              <p:cNvPr id="18454" name="Straight Connector 14"/>
              <p:cNvCxnSpPr>
                <a:cxnSpLocks noChangeShapeType="1"/>
              </p:cNvCxnSpPr>
              <p:nvPr/>
            </p:nvCxnSpPr>
            <p:spPr bwMode="auto">
              <a:xfrm>
                <a:off x="2819400" y="3657600"/>
                <a:ext cx="609600" cy="1588"/>
              </a:xfrm>
              <a:prstGeom prst="line">
                <a:avLst/>
              </a:prstGeom>
              <a:noFill/>
              <a:ln w="9525">
                <a:solidFill>
                  <a:schemeClr val="bg2"/>
                </a:solidFill>
                <a:round/>
                <a:headEnd/>
                <a:tailEnd/>
              </a:ln>
            </p:spPr>
          </p:cxnSp>
          <p:cxnSp>
            <p:nvCxnSpPr>
              <p:cNvPr id="18455" name="Straight Connector 15"/>
              <p:cNvCxnSpPr>
                <a:cxnSpLocks noChangeShapeType="1"/>
              </p:cNvCxnSpPr>
              <p:nvPr/>
            </p:nvCxnSpPr>
            <p:spPr bwMode="auto">
              <a:xfrm rot="5400000" flipH="1" flipV="1">
                <a:off x="3352006" y="3656806"/>
                <a:ext cx="152400" cy="1588"/>
              </a:xfrm>
              <a:prstGeom prst="line">
                <a:avLst/>
              </a:prstGeom>
              <a:noFill/>
              <a:ln w="9525">
                <a:solidFill>
                  <a:schemeClr val="bg2"/>
                </a:solidFill>
                <a:round/>
                <a:headEnd/>
                <a:tailEnd/>
              </a:ln>
            </p:spPr>
          </p:cxnSp>
        </p:grpSp>
        <p:cxnSp>
          <p:nvCxnSpPr>
            <p:cNvPr id="18441" name="Elbow Connector 22"/>
            <p:cNvCxnSpPr>
              <a:cxnSpLocks noChangeShapeType="1"/>
              <a:stCxn id="18445" idx="0"/>
              <a:endCxn id="18437" idx="0"/>
            </p:cNvCxnSpPr>
            <p:nvPr/>
          </p:nvCxnSpPr>
          <p:spPr bwMode="auto">
            <a:xfrm rot="5400000" flipH="1" flipV="1">
              <a:off x="3600450" y="-552450"/>
              <a:ext cx="76200" cy="5448300"/>
            </a:xfrm>
            <a:prstGeom prst="bentConnector3">
              <a:avLst>
                <a:gd name="adj1" fmla="val 400000"/>
              </a:avLst>
            </a:prstGeom>
            <a:noFill/>
            <a:ln w="9525">
              <a:solidFill>
                <a:schemeClr val="bg2"/>
              </a:solidFill>
              <a:round/>
              <a:headEnd/>
              <a:tailEnd type="arrow" w="med" len="med"/>
            </a:ln>
          </p:spPr>
        </p:cxnSp>
        <p:cxnSp>
          <p:nvCxnSpPr>
            <p:cNvPr id="18442" name="Elbow Connector 66"/>
            <p:cNvCxnSpPr>
              <a:cxnSpLocks noChangeShapeType="1"/>
              <a:stCxn id="18437" idx="2"/>
              <a:endCxn id="18436" idx="2"/>
            </p:cNvCxnSpPr>
            <p:nvPr/>
          </p:nvCxnSpPr>
          <p:spPr bwMode="auto">
            <a:xfrm rot="5400000">
              <a:off x="5467350" y="2000251"/>
              <a:ext cx="3175" cy="1790700"/>
            </a:xfrm>
            <a:prstGeom prst="bentConnector3">
              <a:avLst>
                <a:gd name="adj1" fmla="val 14395468"/>
              </a:avLst>
            </a:prstGeom>
            <a:noFill/>
            <a:ln w="9525">
              <a:solidFill>
                <a:schemeClr val="bg2"/>
              </a:solidFill>
              <a:round/>
              <a:headEnd/>
              <a:tailEnd/>
            </a:ln>
          </p:spPr>
        </p:cxnSp>
        <p:cxnSp>
          <p:nvCxnSpPr>
            <p:cNvPr id="18443" name="Straight Connector 69"/>
            <p:cNvCxnSpPr>
              <a:cxnSpLocks noChangeShapeType="1"/>
            </p:cNvCxnSpPr>
            <p:nvPr/>
          </p:nvCxnSpPr>
          <p:spPr bwMode="auto">
            <a:xfrm>
              <a:off x="4419600" y="2895600"/>
              <a:ext cx="304800" cy="1588"/>
            </a:xfrm>
            <a:prstGeom prst="line">
              <a:avLst/>
            </a:prstGeom>
            <a:noFill/>
            <a:ln w="9525">
              <a:solidFill>
                <a:schemeClr val="bg2"/>
              </a:solidFill>
              <a:round/>
              <a:headEnd/>
              <a:tailEnd/>
            </a:ln>
          </p:spPr>
        </p:cxnSp>
        <p:cxnSp>
          <p:nvCxnSpPr>
            <p:cNvPr id="18444" name="Straight Arrow Connector 74"/>
            <p:cNvCxnSpPr>
              <a:cxnSpLocks noChangeShapeType="1"/>
            </p:cNvCxnSpPr>
            <p:nvPr/>
          </p:nvCxnSpPr>
          <p:spPr bwMode="auto">
            <a:xfrm flipV="1">
              <a:off x="1447800" y="2616200"/>
              <a:ext cx="685800" cy="9525"/>
            </a:xfrm>
            <a:prstGeom prst="straightConnector1">
              <a:avLst/>
            </a:prstGeom>
            <a:noFill/>
            <a:ln w="9525">
              <a:solidFill>
                <a:schemeClr val="bg2"/>
              </a:solidFill>
              <a:round/>
              <a:headEnd/>
              <a:tailEnd type="arrow" w="med" len="med"/>
            </a:ln>
          </p:spPr>
        </p:cxnSp>
        <p:sp>
          <p:nvSpPr>
            <p:cNvPr id="18445" name="Terminator 75"/>
            <p:cNvSpPr>
              <a:spLocks noChangeArrowheads="1"/>
            </p:cNvSpPr>
            <p:nvPr/>
          </p:nvSpPr>
          <p:spPr bwMode="auto">
            <a:xfrm>
              <a:off x="152400" y="2209800"/>
              <a:ext cx="1524000" cy="557213"/>
            </a:xfrm>
            <a:prstGeom prst="flowChartTerminator">
              <a:avLst/>
            </a:prstGeom>
            <a:noFill/>
            <a:ln w="3175">
              <a:noFill/>
              <a:round/>
              <a:headEnd/>
              <a:tailEnd/>
            </a:ln>
          </p:spPr>
          <p:txBody>
            <a:bodyPr/>
            <a:lstStyle/>
            <a:p>
              <a:r>
                <a:rPr lang="en-US" sz="1800">
                  <a:solidFill>
                    <a:schemeClr val="bg2"/>
                  </a:solidFill>
                </a:rPr>
                <a:t>Growth</a:t>
              </a:r>
            </a:p>
          </p:txBody>
        </p:sp>
        <p:sp>
          <p:nvSpPr>
            <p:cNvPr id="18446" name="Terminator 76"/>
            <p:cNvSpPr>
              <a:spLocks noChangeArrowheads="1"/>
            </p:cNvSpPr>
            <p:nvPr/>
          </p:nvSpPr>
          <p:spPr bwMode="auto">
            <a:xfrm>
              <a:off x="4953000" y="3733800"/>
              <a:ext cx="2590800" cy="1143000"/>
            </a:xfrm>
            <a:prstGeom prst="flowChartTerminator">
              <a:avLst/>
            </a:prstGeom>
            <a:noFill/>
            <a:ln w="3175">
              <a:noFill/>
              <a:round/>
              <a:headEnd/>
              <a:tailEnd/>
            </a:ln>
          </p:spPr>
          <p:txBody>
            <a:bodyPr/>
            <a:lstStyle/>
            <a:p>
              <a:r>
                <a:rPr lang="en-US">
                  <a:solidFill>
                    <a:schemeClr val="bg2"/>
                  </a:solidFill>
                </a:rPr>
                <a:t>Aging effect </a:t>
              </a:r>
            </a:p>
          </p:txBody>
        </p:sp>
        <p:cxnSp>
          <p:nvCxnSpPr>
            <p:cNvPr id="18447" name="Curved Connector 78"/>
            <p:cNvCxnSpPr>
              <a:cxnSpLocks noChangeShapeType="1"/>
            </p:cNvCxnSpPr>
            <p:nvPr/>
          </p:nvCxnSpPr>
          <p:spPr bwMode="auto">
            <a:xfrm rot="16200000" flipV="1">
              <a:off x="5228431" y="3382169"/>
              <a:ext cx="744538" cy="685800"/>
            </a:xfrm>
            <a:prstGeom prst="curvedConnector3">
              <a:avLst>
                <a:gd name="adj1" fmla="val 50000"/>
              </a:avLst>
            </a:prstGeom>
            <a:noFill/>
            <a:ln w="9525">
              <a:solidFill>
                <a:schemeClr val="bg2"/>
              </a:solidFill>
              <a:prstDash val="dash"/>
              <a:round/>
              <a:headEnd/>
              <a:tailEnd type="arrow" w="med" len="med"/>
            </a:ln>
          </p:spPr>
        </p:cxnSp>
        <p:cxnSp>
          <p:nvCxnSpPr>
            <p:cNvPr id="18448" name="Curved Connector 85"/>
            <p:cNvCxnSpPr>
              <a:cxnSpLocks noChangeShapeType="1"/>
            </p:cNvCxnSpPr>
            <p:nvPr/>
          </p:nvCxnSpPr>
          <p:spPr bwMode="auto">
            <a:xfrm rot="16200000" flipV="1">
              <a:off x="4953000" y="3106738"/>
              <a:ext cx="1447800" cy="533400"/>
            </a:xfrm>
            <a:prstGeom prst="curvedConnector3">
              <a:avLst>
                <a:gd name="adj1" fmla="val 50000"/>
              </a:avLst>
            </a:prstGeom>
            <a:noFill/>
            <a:ln w="9525">
              <a:solidFill>
                <a:schemeClr val="bg2"/>
              </a:solidFill>
              <a:prstDash val="dash"/>
              <a:round/>
              <a:headEnd/>
              <a:tailEnd type="arrow" w="med" len="med"/>
            </a:ln>
          </p:spPr>
        </p:cxnSp>
        <p:cxnSp>
          <p:nvCxnSpPr>
            <p:cNvPr id="18449" name="Curved Connector 88"/>
            <p:cNvCxnSpPr>
              <a:cxnSpLocks noChangeShapeType="1"/>
            </p:cNvCxnSpPr>
            <p:nvPr/>
          </p:nvCxnSpPr>
          <p:spPr bwMode="auto">
            <a:xfrm rot="10800000">
              <a:off x="3505200" y="2701925"/>
              <a:ext cx="2438400" cy="1295400"/>
            </a:xfrm>
            <a:prstGeom prst="curvedConnector3">
              <a:avLst>
                <a:gd name="adj1" fmla="val 100190"/>
              </a:avLst>
            </a:prstGeom>
            <a:noFill/>
            <a:ln w="9525">
              <a:solidFill>
                <a:schemeClr val="bg2"/>
              </a:solidFill>
              <a:prstDash val="dash"/>
              <a:round/>
              <a:headEnd/>
              <a:tailEnd type="arrow" w="med" len="med"/>
            </a:ln>
          </p:spPr>
        </p:cxnSp>
        <p:sp>
          <p:nvSpPr>
            <p:cNvPr id="18450" name="Terminator 5"/>
            <p:cNvSpPr>
              <a:spLocks noChangeArrowheads="1"/>
            </p:cNvSpPr>
            <p:nvPr/>
          </p:nvSpPr>
          <p:spPr bwMode="auto">
            <a:xfrm rot="-3247189">
              <a:off x="6490494" y="2540794"/>
              <a:ext cx="215900" cy="144462"/>
            </a:xfrm>
            <a:prstGeom prst="flowChartTerminator">
              <a:avLst/>
            </a:prstGeom>
            <a:noFill/>
            <a:ln w="3175">
              <a:noFill/>
              <a:round/>
              <a:headEnd/>
              <a:tailEnd/>
            </a:ln>
          </p:spPr>
          <p:txBody>
            <a:bodyPr/>
            <a:lstStyle/>
            <a:p>
              <a:endParaRPr lang="en-US" sz="1800">
                <a:solidFill>
                  <a:schemeClr val="bg2"/>
                </a:solidFill>
              </a:endParaRPr>
            </a:p>
          </p:txBody>
        </p:sp>
        <p:cxnSp>
          <p:nvCxnSpPr>
            <p:cNvPr id="18451" name="Curved Connector 88"/>
            <p:cNvCxnSpPr>
              <a:cxnSpLocks noChangeShapeType="1"/>
              <a:endCxn id="18452" idx="0"/>
            </p:cNvCxnSpPr>
            <p:nvPr/>
          </p:nvCxnSpPr>
          <p:spPr bwMode="auto">
            <a:xfrm flipH="1" flipV="1">
              <a:off x="4800600" y="1676400"/>
              <a:ext cx="2514600" cy="2362200"/>
            </a:xfrm>
            <a:prstGeom prst="curvedConnector4">
              <a:avLst>
                <a:gd name="adj1" fmla="val -9093"/>
                <a:gd name="adj2" fmla="val 109676"/>
              </a:avLst>
            </a:prstGeom>
            <a:noFill/>
            <a:ln w="9525">
              <a:solidFill>
                <a:schemeClr val="bg2"/>
              </a:solidFill>
              <a:prstDash val="dash"/>
              <a:round/>
              <a:headEnd/>
              <a:tailEnd type="arrow" w="med" len="med"/>
            </a:ln>
          </p:spPr>
        </p:cxnSp>
        <p:sp>
          <p:nvSpPr>
            <p:cNvPr id="18453" name="TextBox 24"/>
            <p:cNvSpPr txBox="1">
              <a:spLocks noChangeArrowheads="1"/>
            </p:cNvSpPr>
            <p:nvPr/>
          </p:nvSpPr>
          <p:spPr bwMode="auto">
            <a:xfrm>
              <a:off x="654690" y="5042010"/>
              <a:ext cx="5529262" cy="707886"/>
            </a:xfrm>
            <a:prstGeom prst="rect">
              <a:avLst/>
            </a:prstGeom>
            <a:noFill/>
            <a:ln w="9525">
              <a:noFill/>
              <a:miter lim="800000"/>
              <a:headEnd/>
              <a:tailEnd/>
            </a:ln>
          </p:spPr>
          <p:txBody>
            <a:bodyPr>
              <a:spAutoFit/>
            </a:bodyPr>
            <a:lstStyle/>
            <a:p>
              <a:pPr algn="l"/>
              <a:r>
                <a:rPr lang="en-US" sz="2000" dirty="0">
                  <a:solidFill>
                    <a:schemeClr val="bg2"/>
                  </a:solidFill>
                </a:rPr>
                <a:t>Senescence: arrest in good growth conditions</a:t>
              </a:r>
            </a:p>
            <a:p>
              <a:pPr algn="l"/>
              <a:r>
                <a:rPr lang="en-US" sz="2000" dirty="0">
                  <a:solidFill>
                    <a:schemeClr val="bg2"/>
                  </a:solidFill>
                </a:rPr>
                <a:t>Quiescence: arrest in the poor growth conditions</a:t>
              </a:r>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t>A simple model on G1/S check point.</a:t>
            </a:r>
          </a:p>
        </p:txBody>
      </p:sp>
      <p:sp>
        <p:nvSpPr>
          <p:cNvPr id="20483" name="Terminator 3"/>
          <p:cNvSpPr>
            <a:spLocks noChangeArrowheads="1"/>
          </p:cNvSpPr>
          <p:nvPr/>
        </p:nvSpPr>
        <p:spPr bwMode="auto">
          <a:xfrm>
            <a:off x="2819400" y="1905000"/>
            <a:ext cx="990600" cy="633413"/>
          </a:xfrm>
          <a:prstGeom prst="flowChartTerminator">
            <a:avLst/>
          </a:prstGeom>
          <a:noFill/>
          <a:ln w="3175">
            <a:noFill/>
            <a:round/>
            <a:headEnd/>
            <a:tailEnd/>
          </a:ln>
        </p:spPr>
        <p:txBody>
          <a:bodyPr/>
          <a:lstStyle/>
          <a:p>
            <a:r>
              <a:rPr lang="en-US" sz="1800">
                <a:solidFill>
                  <a:schemeClr val="bg2"/>
                </a:solidFill>
              </a:rPr>
              <a:t>CLN3</a:t>
            </a:r>
          </a:p>
          <a:p>
            <a:r>
              <a:rPr lang="en-US" sz="1800">
                <a:solidFill>
                  <a:schemeClr val="bg2"/>
                </a:solidFill>
              </a:rPr>
              <a:t>(CycD)</a:t>
            </a:r>
          </a:p>
        </p:txBody>
      </p:sp>
      <p:sp>
        <p:nvSpPr>
          <p:cNvPr id="20484" name="Terminator 4"/>
          <p:cNvSpPr>
            <a:spLocks noChangeArrowheads="1"/>
          </p:cNvSpPr>
          <p:nvPr/>
        </p:nvSpPr>
        <p:spPr bwMode="auto">
          <a:xfrm>
            <a:off x="4572000" y="1828800"/>
            <a:ext cx="1066800" cy="838200"/>
          </a:xfrm>
          <a:prstGeom prst="flowChartTerminator">
            <a:avLst/>
          </a:prstGeom>
          <a:noFill/>
          <a:ln w="3175">
            <a:noFill/>
            <a:round/>
            <a:headEnd/>
            <a:tailEnd/>
          </a:ln>
        </p:spPr>
        <p:txBody>
          <a:bodyPr/>
          <a:lstStyle/>
          <a:p>
            <a:r>
              <a:rPr lang="en-US" sz="1800">
                <a:solidFill>
                  <a:schemeClr val="bg2"/>
                </a:solidFill>
              </a:rPr>
              <a:t>WHI5</a:t>
            </a:r>
          </a:p>
          <a:p>
            <a:r>
              <a:rPr lang="en-US" sz="1800">
                <a:solidFill>
                  <a:schemeClr val="bg2"/>
                </a:solidFill>
              </a:rPr>
              <a:t>(Rb)</a:t>
            </a:r>
          </a:p>
        </p:txBody>
      </p:sp>
      <p:sp>
        <p:nvSpPr>
          <p:cNvPr id="20485" name="Terminator 5"/>
          <p:cNvSpPr>
            <a:spLocks noChangeArrowheads="1"/>
          </p:cNvSpPr>
          <p:nvPr/>
        </p:nvSpPr>
        <p:spPr bwMode="auto">
          <a:xfrm>
            <a:off x="6248400" y="1905000"/>
            <a:ext cx="1295400" cy="762000"/>
          </a:xfrm>
          <a:prstGeom prst="flowChartTerminator">
            <a:avLst/>
          </a:prstGeom>
          <a:noFill/>
          <a:ln w="3175">
            <a:noFill/>
            <a:round/>
            <a:headEnd/>
            <a:tailEnd/>
          </a:ln>
        </p:spPr>
        <p:txBody>
          <a:bodyPr/>
          <a:lstStyle/>
          <a:p>
            <a:r>
              <a:rPr lang="en-US" sz="1800">
                <a:solidFill>
                  <a:schemeClr val="bg2"/>
                </a:solidFill>
              </a:rPr>
              <a:t>SBF</a:t>
            </a:r>
          </a:p>
          <a:p>
            <a:r>
              <a:rPr lang="en-US" sz="1800">
                <a:solidFill>
                  <a:schemeClr val="bg2"/>
                </a:solidFill>
              </a:rPr>
              <a:t>(E2F)</a:t>
            </a:r>
          </a:p>
        </p:txBody>
      </p:sp>
      <p:cxnSp>
        <p:nvCxnSpPr>
          <p:cNvPr id="20486" name="Straight Connector 6"/>
          <p:cNvCxnSpPr>
            <a:cxnSpLocks noChangeShapeType="1"/>
          </p:cNvCxnSpPr>
          <p:nvPr/>
        </p:nvCxnSpPr>
        <p:spPr bwMode="auto">
          <a:xfrm>
            <a:off x="3897313" y="2435225"/>
            <a:ext cx="822325" cy="823913"/>
          </a:xfrm>
          <a:prstGeom prst="line">
            <a:avLst/>
          </a:prstGeom>
          <a:noFill/>
          <a:ln w="9525">
            <a:noFill/>
            <a:round/>
            <a:headEnd/>
            <a:tailEnd/>
          </a:ln>
        </p:spPr>
      </p:cxnSp>
      <p:grpSp>
        <p:nvGrpSpPr>
          <p:cNvPr id="2" name="Group 12"/>
          <p:cNvGrpSpPr>
            <a:grpSpLocks/>
          </p:cNvGrpSpPr>
          <p:nvPr/>
        </p:nvGrpSpPr>
        <p:grpSpPr bwMode="auto">
          <a:xfrm>
            <a:off x="3810000" y="2309813"/>
            <a:ext cx="609600" cy="152400"/>
            <a:chOff x="2819400" y="3581400"/>
            <a:chExt cx="609600" cy="152400"/>
          </a:xfrm>
        </p:grpSpPr>
        <p:cxnSp>
          <p:nvCxnSpPr>
            <p:cNvPr id="20499" name="Straight Connector 8"/>
            <p:cNvCxnSpPr>
              <a:cxnSpLocks noChangeShapeType="1"/>
            </p:cNvCxnSpPr>
            <p:nvPr/>
          </p:nvCxnSpPr>
          <p:spPr bwMode="auto">
            <a:xfrm>
              <a:off x="2819400" y="3657600"/>
              <a:ext cx="609600" cy="1588"/>
            </a:xfrm>
            <a:prstGeom prst="line">
              <a:avLst/>
            </a:prstGeom>
            <a:noFill/>
            <a:ln w="9525">
              <a:solidFill>
                <a:schemeClr val="bg2"/>
              </a:solidFill>
              <a:round/>
              <a:headEnd/>
              <a:tailEnd/>
            </a:ln>
          </p:spPr>
        </p:cxnSp>
        <p:cxnSp>
          <p:nvCxnSpPr>
            <p:cNvPr id="20500" name="Straight Connector 10"/>
            <p:cNvCxnSpPr>
              <a:cxnSpLocks noChangeShapeType="1"/>
            </p:cNvCxnSpPr>
            <p:nvPr/>
          </p:nvCxnSpPr>
          <p:spPr bwMode="auto">
            <a:xfrm rot="5400000" flipH="1" flipV="1">
              <a:off x="3352006" y="3656806"/>
              <a:ext cx="152400" cy="1588"/>
            </a:xfrm>
            <a:prstGeom prst="line">
              <a:avLst/>
            </a:prstGeom>
            <a:noFill/>
            <a:ln w="9525">
              <a:solidFill>
                <a:schemeClr val="bg2"/>
              </a:solidFill>
              <a:round/>
              <a:headEnd/>
              <a:tailEnd/>
            </a:ln>
          </p:spPr>
        </p:cxnSp>
      </p:grpSp>
      <p:grpSp>
        <p:nvGrpSpPr>
          <p:cNvPr id="3" name="Group 13"/>
          <p:cNvGrpSpPr>
            <a:grpSpLocks/>
          </p:cNvGrpSpPr>
          <p:nvPr/>
        </p:nvGrpSpPr>
        <p:grpSpPr bwMode="auto">
          <a:xfrm>
            <a:off x="5638800" y="2309813"/>
            <a:ext cx="609600" cy="152400"/>
            <a:chOff x="2819400" y="3581400"/>
            <a:chExt cx="609600" cy="152400"/>
          </a:xfrm>
        </p:grpSpPr>
        <p:cxnSp>
          <p:nvCxnSpPr>
            <p:cNvPr id="20497" name="Straight Connector 14"/>
            <p:cNvCxnSpPr>
              <a:cxnSpLocks noChangeShapeType="1"/>
            </p:cNvCxnSpPr>
            <p:nvPr/>
          </p:nvCxnSpPr>
          <p:spPr bwMode="auto">
            <a:xfrm>
              <a:off x="2819400" y="3657600"/>
              <a:ext cx="609600" cy="1588"/>
            </a:xfrm>
            <a:prstGeom prst="line">
              <a:avLst/>
            </a:prstGeom>
            <a:noFill/>
            <a:ln w="9525">
              <a:solidFill>
                <a:schemeClr val="bg2"/>
              </a:solidFill>
              <a:round/>
              <a:headEnd/>
              <a:tailEnd/>
            </a:ln>
          </p:spPr>
        </p:cxnSp>
        <p:cxnSp>
          <p:nvCxnSpPr>
            <p:cNvPr id="20498" name="Straight Connector 15"/>
            <p:cNvCxnSpPr>
              <a:cxnSpLocks noChangeShapeType="1"/>
            </p:cNvCxnSpPr>
            <p:nvPr/>
          </p:nvCxnSpPr>
          <p:spPr bwMode="auto">
            <a:xfrm rot="5400000" flipH="1" flipV="1">
              <a:off x="3352006" y="3656806"/>
              <a:ext cx="152400" cy="1588"/>
            </a:xfrm>
            <a:prstGeom prst="line">
              <a:avLst/>
            </a:prstGeom>
            <a:noFill/>
            <a:ln w="9525">
              <a:solidFill>
                <a:schemeClr val="bg2"/>
              </a:solidFill>
              <a:round/>
              <a:headEnd/>
              <a:tailEnd/>
            </a:ln>
          </p:spPr>
        </p:cxnSp>
      </p:grpSp>
      <p:cxnSp>
        <p:nvCxnSpPr>
          <p:cNvPr id="20489" name="Elbow Connector 22"/>
          <p:cNvCxnSpPr>
            <a:cxnSpLocks noChangeShapeType="1"/>
            <a:stCxn id="20493" idx="0"/>
            <a:endCxn id="20485" idx="0"/>
          </p:cNvCxnSpPr>
          <p:nvPr/>
        </p:nvCxnSpPr>
        <p:spPr bwMode="auto">
          <a:xfrm rot="5400000" flipH="1" flipV="1">
            <a:off x="4133850" y="-781050"/>
            <a:ext cx="76200" cy="5448300"/>
          </a:xfrm>
          <a:prstGeom prst="bentConnector3">
            <a:avLst>
              <a:gd name="adj1" fmla="val 400000"/>
            </a:avLst>
          </a:prstGeom>
          <a:noFill/>
          <a:ln w="9525">
            <a:solidFill>
              <a:schemeClr val="bg2"/>
            </a:solidFill>
            <a:round/>
            <a:headEnd/>
            <a:tailEnd type="arrow" w="med" len="med"/>
          </a:ln>
        </p:spPr>
      </p:cxnSp>
      <p:cxnSp>
        <p:nvCxnSpPr>
          <p:cNvPr id="20490" name="Elbow Connector 66"/>
          <p:cNvCxnSpPr>
            <a:cxnSpLocks noChangeShapeType="1"/>
            <a:stCxn id="20485" idx="2"/>
            <a:endCxn id="20484" idx="2"/>
          </p:cNvCxnSpPr>
          <p:nvPr/>
        </p:nvCxnSpPr>
        <p:spPr bwMode="auto">
          <a:xfrm rot="5400000">
            <a:off x="6000750" y="1771651"/>
            <a:ext cx="3175" cy="1790700"/>
          </a:xfrm>
          <a:prstGeom prst="bentConnector3">
            <a:avLst>
              <a:gd name="adj1" fmla="val 14395468"/>
            </a:avLst>
          </a:prstGeom>
          <a:noFill/>
          <a:ln w="9525">
            <a:solidFill>
              <a:schemeClr val="bg2"/>
            </a:solidFill>
            <a:round/>
            <a:headEnd/>
            <a:tailEnd/>
          </a:ln>
        </p:spPr>
      </p:cxnSp>
      <p:cxnSp>
        <p:nvCxnSpPr>
          <p:cNvPr id="20491" name="Straight Connector 69"/>
          <p:cNvCxnSpPr>
            <a:cxnSpLocks noChangeShapeType="1"/>
          </p:cNvCxnSpPr>
          <p:nvPr/>
        </p:nvCxnSpPr>
        <p:spPr bwMode="auto">
          <a:xfrm>
            <a:off x="4953000" y="2667000"/>
            <a:ext cx="304800" cy="1588"/>
          </a:xfrm>
          <a:prstGeom prst="line">
            <a:avLst/>
          </a:prstGeom>
          <a:noFill/>
          <a:ln w="9525">
            <a:solidFill>
              <a:schemeClr val="bg2"/>
            </a:solidFill>
            <a:round/>
            <a:headEnd/>
            <a:tailEnd/>
          </a:ln>
        </p:spPr>
      </p:cxnSp>
      <p:cxnSp>
        <p:nvCxnSpPr>
          <p:cNvPr id="20492" name="Straight Arrow Connector 74"/>
          <p:cNvCxnSpPr>
            <a:cxnSpLocks noChangeShapeType="1"/>
          </p:cNvCxnSpPr>
          <p:nvPr/>
        </p:nvCxnSpPr>
        <p:spPr bwMode="auto">
          <a:xfrm flipV="1">
            <a:off x="1981200" y="2387600"/>
            <a:ext cx="685800" cy="9525"/>
          </a:xfrm>
          <a:prstGeom prst="straightConnector1">
            <a:avLst/>
          </a:prstGeom>
          <a:noFill/>
          <a:ln w="9525">
            <a:solidFill>
              <a:schemeClr val="bg2"/>
            </a:solidFill>
            <a:round/>
            <a:headEnd/>
            <a:tailEnd type="arrow" w="med" len="med"/>
          </a:ln>
        </p:spPr>
      </p:cxnSp>
      <p:sp>
        <p:nvSpPr>
          <p:cNvPr id="20493" name="Terminator 75"/>
          <p:cNvSpPr>
            <a:spLocks noChangeArrowheads="1"/>
          </p:cNvSpPr>
          <p:nvPr/>
        </p:nvSpPr>
        <p:spPr bwMode="auto">
          <a:xfrm>
            <a:off x="685800" y="1981200"/>
            <a:ext cx="1524000" cy="557213"/>
          </a:xfrm>
          <a:prstGeom prst="flowChartTerminator">
            <a:avLst/>
          </a:prstGeom>
          <a:noFill/>
          <a:ln w="3175">
            <a:noFill/>
            <a:round/>
            <a:headEnd/>
            <a:tailEnd/>
          </a:ln>
        </p:spPr>
        <p:txBody>
          <a:bodyPr/>
          <a:lstStyle/>
          <a:p>
            <a:r>
              <a:rPr lang="en-US" sz="1800">
                <a:solidFill>
                  <a:schemeClr val="bg2"/>
                </a:solidFill>
              </a:rPr>
              <a:t>Growth</a:t>
            </a:r>
          </a:p>
        </p:txBody>
      </p:sp>
      <p:sp>
        <p:nvSpPr>
          <p:cNvPr id="20494" name="Terminator 5"/>
          <p:cNvSpPr>
            <a:spLocks noChangeArrowheads="1"/>
          </p:cNvSpPr>
          <p:nvPr/>
        </p:nvSpPr>
        <p:spPr bwMode="auto">
          <a:xfrm rot="-3247189">
            <a:off x="7023894" y="2312194"/>
            <a:ext cx="215900" cy="144462"/>
          </a:xfrm>
          <a:prstGeom prst="flowChartTerminator">
            <a:avLst/>
          </a:prstGeom>
          <a:noFill/>
          <a:ln w="3175">
            <a:noFill/>
            <a:round/>
            <a:headEnd/>
            <a:tailEnd/>
          </a:ln>
        </p:spPr>
        <p:txBody>
          <a:bodyPr/>
          <a:lstStyle/>
          <a:p>
            <a:endParaRPr lang="en-US" sz="1800">
              <a:solidFill>
                <a:schemeClr val="bg2"/>
              </a:solidFill>
            </a:endParaRPr>
          </a:p>
        </p:txBody>
      </p:sp>
      <p:sp>
        <p:nvSpPr>
          <p:cNvPr id="20495" name="Terminator 4"/>
          <p:cNvSpPr>
            <a:spLocks noChangeArrowheads="1"/>
          </p:cNvSpPr>
          <p:nvPr/>
        </p:nvSpPr>
        <p:spPr bwMode="auto">
          <a:xfrm>
            <a:off x="2286000" y="1676400"/>
            <a:ext cx="5029200" cy="4724400"/>
          </a:xfrm>
          <a:prstGeom prst="flowChartTerminator">
            <a:avLst/>
          </a:prstGeom>
          <a:noFill/>
          <a:ln w="3175">
            <a:noFill/>
            <a:round/>
            <a:headEnd/>
            <a:tailEnd/>
          </a:ln>
        </p:spPr>
        <p:txBody>
          <a:bodyPr/>
          <a:lstStyle/>
          <a:p>
            <a:endParaRPr lang="en-US">
              <a:solidFill>
                <a:schemeClr val="bg2"/>
              </a:solidFill>
            </a:endParaRPr>
          </a:p>
        </p:txBody>
      </p:sp>
      <p:pic>
        <p:nvPicPr>
          <p:cNvPr id="20496" name="Picture 26"/>
          <p:cNvPicPr>
            <a:picLocks noChangeAspect="1"/>
          </p:cNvPicPr>
          <p:nvPr/>
        </p:nvPicPr>
        <p:blipFill>
          <a:blip r:embed="rId3" cstate="print"/>
          <a:srcRect/>
          <a:stretch>
            <a:fillRect/>
          </a:stretch>
        </p:blipFill>
        <p:spPr bwMode="auto">
          <a:xfrm>
            <a:off x="1219200" y="3352800"/>
            <a:ext cx="6137275" cy="160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7" name="TextBox 5"/>
          <p:cNvSpPr txBox="1">
            <a:spLocks noChangeArrowheads="1"/>
          </p:cNvSpPr>
          <p:nvPr/>
        </p:nvSpPr>
        <p:spPr bwMode="auto">
          <a:xfrm>
            <a:off x="1295400" y="2590800"/>
            <a:ext cx="4343400" cy="646113"/>
          </a:xfrm>
          <a:prstGeom prst="rect">
            <a:avLst/>
          </a:prstGeom>
          <a:noFill/>
          <a:ln w="9525">
            <a:solidFill>
              <a:schemeClr val="bg2"/>
            </a:solidFill>
            <a:miter lim="800000"/>
            <a:headEnd/>
            <a:tailEnd/>
          </a:ln>
        </p:spPr>
        <p:txBody>
          <a:bodyPr>
            <a:spAutoFit/>
          </a:bodyPr>
          <a:lstStyle/>
          <a:p>
            <a:r>
              <a:rPr lang="en-US" sz="1800">
                <a:solidFill>
                  <a:schemeClr val="bg2"/>
                </a:solidFill>
              </a:rPr>
              <a:t>Uniform sampling of</a:t>
            </a:r>
          </a:p>
          <a:p>
            <a:r>
              <a:rPr lang="en-US" sz="1800">
                <a:solidFill>
                  <a:schemeClr val="bg2"/>
                </a:solidFill>
              </a:rPr>
              <a:t> parameter space and initial conditions</a:t>
            </a:r>
          </a:p>
        </p:txBody>
      </p:sp>
      <p:sp>
        <p:nvSpPr>
          <p:cNvPr id="21508" name="TextBox 6"/>
          <p:cNvSpPr txBox="1">
            <a:spLocks noChangeArrowheads="1"/>
          </p:cNvSpPr>
          <p:nvPr/>
        </p:nvSpPr>
        <p:spPr bwMode="auto">
          <a:xfrm>
            <a:off x="5410200" y="4724400"/>
            <a:ext cx="3124200" cy="369888"/>
          </a:xfrm>
          <a:prstGeom prst="rect">
            <a:avLst/>
          </a:prstGeom>
          <a:noFill/>
          <a:ln w="9525">
            <a:solidFill>
              <a:schemeClr val="bg2"/>
            </a:solidFill>
            <a:miter lim="800000"/>
            <a:headEnd/>
            <a:tailEnd/>
          </a:ln>
        </p:spPr>
        <p:txBody>
          <a:bodyPr>
            <a:spAutoFit/>
          </a:bodyPr>
          <a:lstStyle/>
          <a:p>
            <a:r>
              <a:rPr lang="en-US" sz="1800" dirty="0">
                <a:solidFill>
                  <a:schemeClr val="bg2"/>
                </a:solidFill>
              </a:rPr>
              <a:t>Bifurcation analysis </a:t>
            </a:r>
          </a:p>
        </p:txBody>
      </p:sp>
      <p:sp>
        <p:nvSpPr>
          <p:cNvPr id="21509" name="TextBox 8"/>
          <p:cNvSpPr txBox="1">
            <a:spLocks noChangeArrowheads="1"/>
          </p:cNvSpPr>
          <p:nvPr/>
        </p:nvSpPr>
        <p:spPr bwMode="auto">
          <a:xfrm>
            <a:off x="2667000" y="3733800"/>
            <a:ext cx="4724400" cy="646113"/>
          </a:xfrm>
          <a:prstGeom prst="rect">
            <a:avLst/>
          </a:prstGeom>
          <a:noFill/>
          <a:ln w="9525">
            <a:solidFill>
              <a:schemeClr val="bg2"/>
            </a:solidFill>
            <a:miter lim="800000"/>
            <a:headEnd/>
            <a:tailEnd/>
          </a:ln>
        </p:spPr>
        <p:txBody>
          <a:bodyPr>
            <a:spAutoFit/>
          </a:bodyPr>
          <a:lstStyle/>
          <a:p>
            <a:r>
              <a:rPr lang="en-US" sz="1800">
                <a:solidFill>
                  <a:schemeClr val="bg2"/>
                </a:solidFill>
              </a:rPr>
              <a:t>Select parameter sets with bistable [SBF]ss</a:t>
            </a:r>
          </a:p>
          <a:p>
            <a:r>
              <a:rPr lang="en-US" sz="1800">
                <a:solidFill>
                  <a:schemeClr val="bg2"/>
                </a:solidFill>
              </a:rPr>
              <a:t>K5, n5, K6, n6</a:t>
            </a:r>
          </a:p>
        </p:txBody>
      </p:sp>
      <p:cxnSp>
        <p:nvCxnSpPr>
          <p:cNvPr id="21510" name="Straight Arrow Connector 10"/>
          <p:cNvCxnSpPr>
            <a:cxnSpLocks noChangeShapeType="1"/>
            <a:stCxn id="21507" idx="2"/>
            <a:endCxn id="21509" idx="0"/>
          </p:cNvCxnSpPr>
          <p:nvPr/>
        </p:nvCxnSpPr>
        <p:spPr bwMode="auto">
          <a:xfrm rot="16200000" flipH="1">
            <a:off x="3999706" y="2704307"/>
            <a:ext cx="496887" cy="1562100"/>
          </a:xfrm>
          <a:prstGeom prst="straightConnector1">
            <a:avLst/>
          </a:prstGeom>
          <a:noFill/>
          <a:ln w="9525">
            <a:solidFill>
              <a:schemeClr val="bg2"/>
            </a:solidFill>
            <a:round/>
            <a:headEnd/>
            <a:tailEnd type="arrow" w="med" len="med"/>
          </a:ln>
        </p:spPr>
      </p:cxnSp>
      <p:cxnSp>
        <p:nvCxnSpPr>
          <p:cNvPr id="21511" name="Straight Arrow Connector 13"/>
          <p:cNvCxnSpPr>
            <a:cxnSpLocks noChangeShapeType="1"/>
            <a:stCxn id="21509" idx="2"/>
            <a:endCxn id="21508" idx="0"/>
          </p:cNvCxnSpPr>
          <p:nvPr/>
        </p:nvCxnSpPr>
        <p:spPr bwMode="auto">
          <a:xfrm rot="16200000" flipH="1">
            <a:off x="5828506" y="3580607"/>
            <a:ext cx="344487" cy="1943100"/>
          </a:xfrm>
          <a:prstGeom prst="straightConnector1">
            <a:avLst/>
          </a:prstGeom>
          <a:noFill/>
          <a:ln w="9525">
            <a:solidFill>
              <a:schemeClr val="bg2"/>
            </a:solidFill>
            <a:round/>
            <a:headEnd/>
            <a:tailEnd type="arrow" w="med" len="med"/>
          </a:ln>
        </p:spPr>
      </p:cxnSp>
      <p:pic>
        <p:nvPicPr>
          <p:cNvPr id="21512" name="Picture 14"/>
          <p:cNvPicPr>
            <a:picLocks noChangeAspect="1"/>
          </p:cNvPicPr>
          <p:nvPr/>
        </p:nvPicPr>
        <p:blipFill>
          <a:blip r:embed="rId2" cstate="print"/>
          <a:srcRect/>
          <a:stretch>
            <a:fillRect/>
          </a:stretch>
        </p:blipFill>
        <p:spPr bwMode="auto">
          <a:xfrm>
            <a:off x="352425" y="740650"/>
            <a:ext cx="4676775" cy="121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Title 1"/>
          <p:cNvSpPr>
            <a:spLocks noGrp="1"/>
          </p:cNvSpPr>
          <p:nvPr>
            <p:ph type="title"/>
          </p:nvPr>
        </p:nvSpPr>
        <p:spPr>
          <a:xfrm>
            <a:off x="228600" y="152400"/>
            <a:ext cx="7772400" cy="1143000"/>
          </a:xfrm>
        </p:spPr>
        <p:txBody>
          <a:bodyPr/>
          <a:lstStyle/>
          <a:p>
            <a:r>
              <a:rPr lang="en-US" smtClean="0"/>
              <a:t>Bifurcation and phase diagrams</a:t>
            </a:r>
          </a:p>
        </p:txBody>
      </p:sp>
      <p:sp>
        <p:nvSpPr>
          <p:cNvPr id="23555" name="Content Placeholder 2"/>
          <p:cNvSpPr>
            <a:spLocks noGrp="1"/>
          </p:cNvSpPr>
          <p:nvPr>
            <p:ph idx="1"/>
          </p:nvPr>
        </p:nvSpPr>
        <p:spPr/>
        <p:txBody>
          <a:bodyPr/>
          <a:lstStyle/>
          <a:p>
            <a:endParaRPr lang="en-US" smtClean="0"/>
          </a:p>
        </p:txBody>
      </p:sp>
      <p:pic>
        <p:nvPicPr>
          <p:cNvPr id="23556" name="Picture 3"/>
          <p:cNvPicPr>
            <a:picLocks noChangeAspect="1"/>
          </p:cNvPicPr>
          <p:nvPr/>
        </p:nvPicPr>
        <p:blipFill>
          <a:blip r:embed="rId2" cstate="print"/>
          <a:srcRect/>
          <a:stretch>
            <a:fillRect/>
          </a:stretch>
        </p:blipFill>
        <p:spPr bwMode="auto">
          <a:xfrm>
            <a:off x="153988" y="1086295"/>
            <a:ext cx="8761412" cy="5434012"/>
          </a:xfrm>
          <a:prstGeom prst="rect">
            <a:avLst/>
          </a:prstGeom>
          <a:noFill/>
          <a:ln w="9525">
            <a:noFill/>
            <a:miter lim="800000"/>
            <a:headEnd/>
            <a:tailEnd/>
          </a:ln>
        </p:spPr>
      </p:pic>
      <p:pic>
        <p:nvPicPr>
          <p:cNvPr id="5" name="Picture 14"/>
          <p:cNvPicPr>
            <a:picLocks noChangeAspect="1"/>
          </p:cNvPicPr>
          <p:nvPr/>
        </p:nvPicPr>
        <p:blipFill>
          <a:blip r:embed="rId3" cstate="print"/>
          <a:srcRect/>
          <a:stretch>
            <a:fillRect/>
          </a:stretch>
        </p:blipFill>
        <p:spPr bwMode="auto">
          <a:xfrm>
            <a:off x="4379975" y="5090175"/>
            <a:ext cx="4676775" cy="1219200"/>
          </a:xfrm>
          <a:prstGeom prst="rect">
            <a:avLst/>
          </a:prstGeom>
          <a:noFill/>
          <a:ln w="9525">
            <a:noFill/>
            <a:miter lim="800000"/>
            <a:headEnd/>
            <a:tailEnd/>
          </a:ln>
        </p:spPr>
      </p:pic>
      <p:grpSp>
        <p:nvGrpSpPr>
          <p:cNvPr id="2" name="Group 20"/>
          <p:cNvGrpSpPr/>
          <p:nvPr/>
        </p:nvGrpSpPr>
        <p:grpSpPr>
          <a:xfrm>
            <a:off x="5762555" y="1892800"/>
            <a:ext cx="3060200" cy="1478933"/>
            <a:chOff x="5762555" y="1892800"/>
            <a:chExt cx="3060200" cy="1478933"/>
          </a:xfrm>
        </p:grpSpPr>
        <p:sp>
          <p:nvSpPr>
            <p:cNvPr id="18" name="Terminator 75"/>
            <p:cNvSpPr>
              <a:spLocks noChangeArrowheads="1"/>
            </p:cNvSpPr>
            <p:nvPr/>
          </p:nvSpPr>
          <p:spPr bwMode="auto">
            <a:xfrm>
              <a:off x="7298755" y="1892800"/>
              <a:ext cx="1524000" cy="557213"/>
            </a:xfrm>
            <a:prstGeom prst="flowChartTerminator">
              <a:avLst/>
            </a:prstGeom>
            <a:noFill/>
            <a:ln w="3175">
              <a:noFill/>
              <a:round/>
              <a:headEnd/>
              <a:tailEnd/>
            </a:ln>
          </p:spPr>
          <p:txBody>
            <a:bodyPr/>
            <a:lstStyle/>
            <a:p>
              <a:r>
                <a:rPr lang="en-US" sz="1800" dirty="0" smtClean="0">
                  <a:solidFill>
                    <a:schemeClr val="bg2"/>
                  </a:solidFill>
                </a:rPr>
                <a:t>stable</a:t>
              </a:r>
              <a:endParaRPr lang="en-US" sz="1800" dirty="0">
                <a:solidFill>
                  <a:schemeClr val="bg2"/>
                </a:solidFill>
              </a:endParaRPr>
            </a:p>
          </p:txBody>
        </p:sp>
        <p:grpSp>
          <p:nvGrpSpPr>
            <p:cNvPr id="3" name="Group 19"/>
            <p:cNvGrpSpPr/>
            <p:nvPr/>
          </p:nvGrpSpPr>
          <p:grpSpPr>
            <a:xfrm>
              <a:off x="5762555" y="2084826"/>
              <a:ext cx="2534730" cy="1286907"/>
              <a:chOff x="5762555" y="2084826"/>
              <a:chExt cx="2534730" cy="1286907"/>
            </a:xfrm>
          </p:grpSpPr>
          <p:grpSp>
            <p:nvGrpSpPr>
              <p:cNvPr id="4" name="Group 16"/>
              <p:cNvGrpSpPr/>
              <p:nvPr/>
            </p:nvGrpSpPr>
            <p:grpSpPr>
              <a:xfrm>
                <a:off x="6722680" y="2084826"/>
                <a:ext cx="1574605" cy="1075337"/>
                <a:chOff x="6722680" y="2084826"/>
                <a:chExt cx="1574605" cy="1075337"/>
              </a:xfrm>
            </p:grpSpPr>
            <p:cxnSp>
              <p:nvCxnSpPr>
                <p:cNvPr id="7" name="Straight Arrow Connector 6"/>
                <p:cNvCxnSpPr/>
                <p:nvPr/>
              </p:nvCxnSpPr>
              <p:spPr bwMode="auto">
                <a:xfrm rot="16200000" flipH="1">
                  <a:off x="7970843" y="2833721"/>
                  <a:ext cx="614479" cy="38405"/>
                </a:xfrm>
                <a:prstGeom prst="straightConnector1">
                  <a:avLst/>
                </a:prstGeom>
                <a:noFill/>
                <a:ln w="25400" cap="flat" cmpd="sng" algn="ctr">
                  <a:solidFill>
                    <a:schemeClr val="bg1"/>
                  </a:solidFill>
                  <a:prstDash val="solid"/>
                  <a:round/>
                  <a:headEnd type="none" w="med" len="med"/>
                  <a:tailEnd type="arrow"/>
                </a:ln>
                <a:effectLst/>
              </p:spPr>
            </p:cxnSp>
            <p:cxnSp>
              <p:nvCxnSpPr>
                <p:cNvPr id="10" name="Straight Arrow Connector 9"/>
                <p:cNvCxnSpPr/>
                <p:nvPr/>
              </p:nvCxnSpPr>
              <p:spPr bwMode="auto">
                <a:xfrm rot="10800000">
                  <a:off x="6722681" y="2084826"/>
                  <a:ext cx="883315" cy="38405"/>
                </a:xfrm>
                <a:prstGeom prst="straightConnector1">
                  <a:avLst/>
                </a:prstGeom>
                <a:noFill/>
                <a:ln w="25400" cap="flat" cmpd="sng" algn="ctr">
                  <a:solidFill>
                    <a:schemeClr val="bg1"/>
                  </a:solidFill>
                  <a:prstDash val="solid"/>
                  <a:round/>
                  <a:headEnd type="none" w="med" len="med"/>
                  <a:tailEnd type="arrow"/>
                </a:ln>
                <a:effectLst/>
              </p:spPr>
            </p:cxnSp>
            <p:cxnSp>
              <p:nvCxnSpPr>
                <p:cNvPr id="15" name="Straight Arrow Connector 14"/>
                <p:cNvCxnSpPr/>
                <p:nvPr/>
              </p:nvCxnSpPr>
              <p:spPr bwMode="auto">
                <a:xfrm flipV="1">
                  <a:off x="6722680" y="2699306"/>
                  <a:ext cx="576076" cy="192024"/>
                </a:xfrm>
                <a:prstGeom prst="straightConnector1">
                  <a:avLst/>
                </a:prstGeom>
                <a:noFill/>
                <a:ln w="25400" cap="flat" cmpd="sng" algn="ctr">
                  <a:solidFill>
                    <a:schemeClr val="bg1"/>
                  </a:solidFill>
                  <a:prstDash val="solid"/>
                  <a:round/>
                  <a:headEnd type="none" w="med" len="med"/>
                  <a:tailEnd type="arrow"/>
                </a:ln>
                <a:effectLst/>
              </p:spPr>
            </p:cxnSp>
          </p:grpSp>
          <p:sp>
            <p:nvSpPr>
              <p:cNvPr id="19" name="Terminator 75"/>
              <p:cNvSpPr>
                <a:spLocks noChangeArrowheads="1"/>
              </p:cNvSpPr>
              <p:nvPr/>
            </p:nvSpPr>
            <p:spPr bwMode="auto">
              <a:xfrm>
                <a:off x="5762555" y="2814520"/>
                <a:ext cx="1524000" cy="557213"/>
              </a:xfrm>
              <a:prstGeom prst="flowChartTerminator">
                <a:avLst/>
              </a:prstGeom>
              <a:noFill/>
              <a:ln w="3175">
                <a:noFill/>
                <a:round/>
                <a:headEnd/>
                <a:tailEnd/>
              </a:ln>
            </p:spPr>
            <p:txBody>
              <a:bodyPr/>
              <a:lstStyle/>
              <a:p>
                <a:r>
                  <a:rPr lang="en-US" sz="1800" dirty="0" smtClean="0">
                    <a:solidFill>
                      <a:schemeClr val="bg2"/>
                    </a:solidFill>
                  </a:rPr>
                  <a:t>unstable</a:t>
                </a:r>
                <a:endParaRPr lang="en-US" sz="1800" dirty="0">
                  <a:solidFill>
                    <a:schemeClr val="bg2"/>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199" y="228599"/>
            <a:ext cx="8147325" cy="1702605"/>
          </a:xfrm>
        </p:spPr>
        <p:txBody>
          <a:bodyPr/>
          <a:lstStyle/>
          <a:p>
            <a:r>
              <a:rPr lang="en-US" sz="2400" dirty="0" smtClean="0"/>
              <a:t>To do: </a:t>
            </a:r>
            <a:br>
              <a:rPr lang="en-US" sz="2400" dirty="0" smtClean="0"/>
            </a:br>
            <a:r>
              <a:rPr lang="en-US" sz="2400" dirty="0" smtClean="0"/>
              <a:t>	Parameter sensitivity analysis</a:t>
            </a:r>
            <a:br>
              <a:rPr lang="en-US" sz="2400" dirty="0" smtClean="0"/>
            </a:br>
            <a:r>
              <a:rPr lang="en-US" sz="2400" dirty="0" smtClean="0"/>
              <a:t>	Incorporating nutrient sensing pathways</a:t>
            </a:r>
            <a:br>
              <a:rPr lang="en-US" sz="2400" dirty="0" smtClean="0"/>
            </a:br>
            <a:r>
              <a:rPr lang="en-US" sz="2400" dirty="0" smtClean="0"/>
              <a:t>	Incorporating aging effect</a:t>
            </a:r>
          </a:p>
        </p:txBody>
      </p:sp>
      <p:sp>
        <p:nvSpPr>
          <p:cNvPr id="24579" name="Terminator 3"/>
          <p:cNvSpPr>
            <a:spLocks noChangeArrowheads="1"/>
          </p:cNvSpPr>
          <p:nvPr/>
        </p:nvSpPr>
        <p:spPr bwMode="auto">
          <a:xfrm>
            <a:off x="3116295" y="2847435"/>
            <a:ext cx="990600" cy="633413"/>
          </a:xfrm>
          <a:prstGeom prst="flowChartTerminator">
            <a:avLst/>
          </a:prstGeom>
          <a:noFill/>
          <a:ln w="3175">
            <a:noFill/>
            <a:round/>
            <a:headEnd/>
            <a:tailEnd/>
          </a:ln>
        </p:spPr>
        <p:txBody>
          <a:bodyPr/>
          <a:lstStyle/>
          <a:p>
            <a:r>
              <a:rPr lang="en-US" sz="1800">
                <a:solidFill>
                  <a:schemeClr val="bg2"/>
                </a:solidFill>
              </a:rPr>
              <a:t>CLN3</a:t>
            </a:r>
          </a:p>
          <a:p>
            <a:r>
              <a:rPr lang="en-US" sz="1800">
                <a:solidFill>
                  <a:schemeClr val="bg2"/>
                </a:solidFill>
              </a:rPr>
              <a:t>(CycD)</a:t>
            </a:r>
          </a:p>
        </p:txBody>
      </p:sp>
      <p:sp>
        <p:nvSpPr>
          <p:cNvPr id="24580" name="Terminator 4"/>
          <p:cNvSpPr>
            <a:spLocks noChangeArrowheads="1"/>
          </p:cNvSpPr>
          <p:nvPr/>
        </p:nvSpPr>
        <p:spPr bwMode="auto">
          <a:xfrm>
            <a:off x="4868895" y="2771235"/>
            <a:ext cx="1066800" cy="838200"/>
          </a:xfrm>
          <a:prstGeom prst="flowChartTerminator">
            <a:avLst/>
          </a:prstGeom>
          <a:noFill/>
          <a:ln w="3175">
            <a:noFill/>
            <a:round/>
            <a:headEnd/>
            <a:tailEnd/>
          </a:ln>
        </p:spPr>
        <p:txBody>
          <a:bodyPr/>
          <a:lstStyle/>
          <a:p>
            <a:r>
              <a:rPr lang="en-US" sz="1800">
                <a:solidFill>
                  <a:schemeClr val="bg2"/>
                </a:solidFill>
              </a:rPr>
              <a:t>WHI5</a:t>
            </a:r>
          </a:p>
          <a:p>
            <a:r>
              <a:rPr lang="en-US" sz="1800">
                <a:solidFill>
                  <a:schemeClr val="bg2"/>
                </a:solidFill>
              </a:rPr>
              <a:t>(Rb)</a:t>
            </a:r>
          </a:p>
        </p:txBody>
      </p:sp>
      <p:sp>
        <p:nvSpPr>
          <p:cNvPr id="24581" name="Terminator 5"/>
          <p:cNvSpPr>
            <a:spLocks noChangeArrowheads="1"/>
          </p:cNvSpPr>
          <p:nvPr/>
        </p:nvSpPr>
        <p:spPr bwMode="auto">
          <a:xfrm>
            <a:off x="6545295" y="2847435"/>
            <a:ext cx="1295400" cy="762000"/>
          </a:xfrm>
          <a:prstGeom prst="flowChartTerminator">
            <a:avLst/>
          </a:prstGeom>
          <a:noFill/>
          <a:ln w="3175">
            <a:noFill/>
            <a:round/>
            <a:headEnd/>
            <a:tailEnd/>
          </a:ln>
        </p:spPr>
        <p:txBody>
          <a:bodyPr/>
          <a:lstStyle/>
          <a:p>
            <a:r>
              <a:rPr lang="en-US" sz="1800">
                <a:solidFill>
                  <a:schemeClr val="bg2"/>
                </a:solidFill>
              </a:rPr>
              <a:t>SBF</a:t>
            </a:r>
          </a:p>
          <a:p>
            <a:r>
              <a:rPr lang="en-US" sz="1800">
                <a:solidFill>
                  <a:schemeClr val="bg2"/>
                </a:solidFill>
              </a:rPr>
              <a:t>(E2F)</a:t>
            </a:r>
          </a:p>
        </p:txBody>
      </p:sp>
      <p:cxnSp>
        <p:nvCxnSpPr>
          <p:cNvPr id="24582" name="Straight Connector 6"/>
          <p:cNvCxnSpPr>
            <a:cxnSpLocks noChangeShapeType="1"/>
          </p:cNvCxnSpPr>
          <p:nvPr/>
        </p:nvCxnSpPr>
        <p:spPr bwMode="auto">
          <a:xfrm>
            <a:off x="4194208" y="3377660"/>
            <a:ext cx="822325" cy="823913"/>
          </a:xfrm>
          <a:prstGeom prst="line">
            <a:avLst/>
          </a:prstGeom>
          <a:noFill/>
          <a:ln w="9525">
            <a:noFill/>
            <a:round/>
            <a:headEnd/>
            <a:tailEnd/>
          </a:ln>
        </p:spPr>
      </p:cxnSp>
      <p:grpSp>
        <p:nvGrpSpPr>
          <p:cNvPr id="2" name="Group 12"/>
          <p:cNvGrpSpPr>
            <a:grpSpLocks/>
          </p:cNvGrpSpPr>
          <p:nvPr/>
        </p:nvGrpSpPr>
        <p:grpSpPr bwMode="auto">
          <a:xfrm>
            <a:off x="4106895" y="3252248"/>
            <a:ext cx="609600" cy="152400"/>
            <a:chOff x="2819400" y="3581400"/>
            <a:chExt cx="609600" cy="152400"/>
          </a:xfrm>
        </p:grpSpPr>
        <p:cxnSp>
          <p:nvCxnSpPr>
            <p:cNvPr id="24603" name="Straight Connector 8"/>
            <p:cNvCxnSpPr>
              <a:cxnSpLocks noChangeShapeType="1"/>
            </p:cNvCxnSpPr>
            <p:nvPr/>
          </p:nvCxnSpPr>
          <p:spPr bwMode="auto">
            <a:xfrm>
              <a:off x="2819400" y="3657600"/>
              <a:ext cx="609600" cy="1588"/>
            </a:xfrm>
            <a:prstGeom prst="line">
              <a:avLst/>
            </a:prstGeom>
            <a:noFill/>
            <a:ln w="9525">
              <a:solidFill>
                <a:schemeClr val="bg2"/>
              </a:solidFill>
              <a:round/>
              <a:headEnd/>
              <a:tailEnd/>
            </a:ln>
          </p:spPr>
        </p:cxnSp>
        <p:cxnSp>
          <p:nvCxnSpPr>
            <p:cNvPr id="24604" name="Straight Connector 10"/>
            <p:cNvCxnSpPr>
              <a:cxnSpLocks noChangeShapeType="1"/>
            </p:cNvCxnSpPr>
            <p:nvPr/>
          </p:nvCxnSpPr>
          <p:spPr bwMode="auto">
            <a:xfrm rot="5400000" flipH="1" flipV="1">
              <a:off x="3352006" y="3656806"/>
              <a:ext cx="152400" cy="1588"/>
            </a:xfrm>
            <a:prstGeom prst="line">
              <a:avLst/>
            </a:prstGeom>
            <a:noFill/>
            <a:ln w="9525">
              <a:solidFill>
                <a:schemeClr val="bg2"/>
              </a:solidFill>
              <a:round/>
              <a:headEnd/>
              <a:tailEnd/>
            </a:ln>
          </p:spPr>
        </p:cxnSp>
      </p:grpSp>
      <p:grpSp>
        <p:nvGrpSpPr>
          <p:cNvPr id="3" name="Group 13"/>
          <p:cNvGrpSpPr>
            <a:grpSpLocks/>
          </p:cNvGrpSpPr>
          <p:nvPr/>
        </p:nvGrpSpPr>
        <p:grpSpPr bwMode="auto">
          <a:xfrm>
            <a:off x="5935695" y="3252248"/>
            <a:ext cx="609600" cy="152400"/>
            <a:chOff x="2819400" y="3581400"/>
            <a:chExt cx="609600" cy="152400"/>
          </a:xfrm>
        </p:grpSpPr>
        <p:cxnSp>
          <p:nvCxnSpPr>
            <p:cNvPr id="24601" name="Straight Connector 14"/>
            <p:cNvCxnSpPr>
              <a:cxnSpLocks noChangeShapeType="1"/>
            </p:cNvCxnSpPr>
            <p:nvPr/>
          </p:nvCxnSpPr>
          <p:spPr bwMode="auto">
            <a:xfrm>
              <a:off x="2819400" y="3657600"/>
              <a:ext cx="609600" cy="1588"/>
            </a:xfrm>
            <a:prstGeom prst="line">
              <a:avLst/>
            </a:prstGeom>
            <a:noFill/>
            <a:ln w="9525">
              <a:solidFill>
                <a:schemeClr val="bg2"/>
              </a:solidFill>
              <a:round/>
              <a:headEnd/>
              <a:tailEnd/>
            </a:ln>
          </p:spPr>
        </p:cxnSp>
        <p:cxnSp>
          <p:nvCxnSpPr>
            <p:cNvPr id="24602" name="Straight Connector 15"/>
            <p:cNvCxnSpPr>
              <a:cxnSpLocks noChangeShapeType="1"/>
            </p:cNvCxnSpPr>
            <p:nvPr/>
          </p:nvCxnSpPr>
          <p:spPr bwMode="auto">
            <a:xfrm rot="5400000" flipH="1" flipV="1">
              <a:off x="3352006" y="3656806"/>
              <a:ext cx="152400" cy="1588"/>
            </a:xfrm>
            <a:prstGeom prst="line">
              <a:avLst/>
            </a:prstGeom>
            <a:noFill/>
            <a:ln w="9525">
              <a:solidFill>
                <a:schemeClr val="bg2"/>
              </a:solidFill>
              <a:round/>
              <a:headEnd/>
              <a:tailEnd/>
            </a:ln>
          </p:spPr>
        </p:cxnSp>
      </p:grpSp>
      <p:cxnSp>
        <p:nvCxnSpPr>
          <p:cNvPr id="24585" name="Elbow Connector 22"/>
          <p:cNvCxnSpPr>
            <a:cxnSpLocks noChangeShapeType="1"/>
            <a:stCxn id="24589" idx="0"/>
            <a:endCxn id="24581" idx="0"/>
          </p:cNvCxnSpPr>
          <p:nvPr/>
        </p:nvCxnSpPr>
        <p:spPr bwMode="auto">
          <a:xfrm rot="5400000" flipH="1" flipV="1">
            <a:off x="4430745" y="161385"/>
            <a:ext cx="76200" cy="5448300"/>
          </a:xfrm>
          <a:prstGeom prst="bentConnector3">
            <a:avLst>
              <a:gd name="adj1" fmla="val 400000"/>
            </a:avLst>
          </a:prstGeom>
          <a:noFill/>
          <a:ln w="9525">
            <a:solidFill>
              <a:schemeClr val="bg2"/>
            </a:solidFill>
            <a:round/>
            <a:headEnd/>
            <a:tailEnd type="arrow" w="med" len="med"/>
          </a:ln>
        </p:spPr>
      </p:cxnSp>
      <p:cxnSp>
        <p:nvCxnSpPr>
          <p:cNvPr id="24586" name="Elbow Connector 66"/>
          <p:cNvCxnSpPr>
            <a:cxnSpLocks noChangeShapeType="1"/>
            <a:stCxn id="24581" idx="2"/>
            <a:endCxn id="24580" idx="2"/>
          </p:cNvCxnSpPr>
          <p:nvPr/>
        </p:nvCxnSpPr>
        <p:spPr bwMode="auto">
          <a:xfrm rot="5400000">
            <a:off x="6297645" y="2714086"/>
            <a:ext cx="3175" cy="1790700"/>
          </a:xfrm>
          <a:prstGeom prst="bentConnector3">
            <a:avLst>
              <a:gd name="adj1" fmla="val 14395468"/>
            </a:avLst>
          </a:prstGeom>
          <a:noFill/>
          <a:ln w="9525">
            <a:solidFill>
              <a:schemeClr val="bg2"/>
            </a:solidFill>
            <a:round/>
            <a:headEnd/>
            <a:tailEnd/>
          </a:ln>
        </p:spPr>
      </p:cxnSp>
      <p:cxnSp>
        <p:nvCxnSpPr>
          <p:cNvPr id="24587" name="Straight Connector 69"/>
          <p:cNvCxnSpPr>
            <a:cxnSpLocks noChangeShapeType="1"/>
          </p:cNvCxnSpPr>
          <p:nvPr/>
        </p:nvCxnSpPr>
        <p:spPr bwMode="auto">
          <a:xfrm>
            <a:off x="5249895" y="3609435"/>
            <a:ext cx="304800" cy="1588"/>
          </a:xfrm>
          <a:prstGeom prst="line">
            <a:avLst/>
          </a:prstGeom>
          <a:noFill/>
          <a:ln w="9525">
            <a:solidFill>
              <a:schemeClr val="bg2"/>
            </a:solidFill>
            <a:round/>
            <a:headEnd/>
            <a:tailEnd/>
          </a:ln>
        </p:spPr>
      </p:cxnSp>
      <p:cxnSp>
        <p:nvCxnSpPr>
          <p:cNvPr id="24588" name="Straight Arrow Connector 74"/>
          <p:cNvCxnSpPr>
            <a:cxnSpLocks noChangeShapeType="1"/>
          </p:cNvCxnSpPr>
          <p:nvPr/>
        </p:nvCxnSpPr>
        <p:spPr bwMode="auto">
          <a:xfrm flipV="1">
            <a:off x="2278095" y="3330035"/>
            <a:ext cx="685800" cy="9525"/>
          </a:xfrm>
          <a:prstGeom prst="straightConnector1">
            <a:avLst/>
          </a:prstGeom>
          <a:noFill/>
          <a:ln w="9525">
            <a:solidFill>
              <a:schemeClr val="bg2"/>
            </a:solidFill>
            <a:round/>
            <a:headEnd/>
            <a:tailEnd type="arrow" w="med" len="med"/>
          </a:ln>
        </p:spPr>
      </p:cxnSp>
      <p:sp>
        <p:nvSpPr>
          <p:cNvPr id="24589" name="Terminator 75"/>
          <p:cNvSpPr>
            <a:spLocks noChangeArrowheads="1"/>
          </p:cNvSpPr>
          <p:nvPr/>
        </p:nvSpPr>
        <p:spPr bwMode="auto">
          <a:xfrm>
            <a:off x="982695" y="2923635"/>
            <a:ext cx="1524000" cy="557213"/>
          </a:xfrm>
          <a:prstGeom prst="flowChartTerminator">
            <a:avLst/>
          </a:prstGeom>
          <a:noFill/>
          <a:ln w="3175">
            <a:noFill/>
            <a:round/>
            <a:headEnd/>
            <a:tailEnd/>
          </a:ln>
        </p:spPr>
        <p:txBody>
          <a:bodyPr/>
          <a:lstStyle/>
          <a:p>
            <a:r>
              <a:rPr lang="en-US" sz="1800" dirty="0">
                <a:solidFill>
                  <a:schemeClr val="bg2"/>
                </a:solidFill>
              </a:rPr>
              <a:t>Growth</a:t>
            </a:r>
          </a:p>
        </p:txBody>
      </p:sp>
      <p:sp>
        <p:nvSpPr>
          <p:cNvPr id="24590" name="Terminator 76"/>
          <p:cNvSpPr>
            <a:spLocks noChangeArrowheads="1"/>
          </p:cNvSpPr>
          <p:nvPr/>
        </p:nvSpPr>
        <p:spPr bwMode="auto">
          <a:xfrm>
            <a:off x="5783295" y="4447635"/>
            <a:ext cx="2590800" cy="1143000"/>
          </a:xfrm>
          <a:prstGeom prst="flowChartTerminator">
            <a:avLst/>
          </a:prstGeom>
          <a:noFill/>
          <a:ln w="3175">
            <a:noFill/>
            <a:round/>
            <a:headEnd/>
            <a:tailEnd/>
          </a:ln>
        </p:spPr>
        <p:txBody>
          <a:bodyPr/>
          <a:lstStyle/>
          <a:p>
            <a:r>
              <a:rPr lang="en-US" sz="2400" i="1" dirty="0">
                <a:solidFill>
                  <a:srgbClr val="FF0000"/>
                </a:solidFill>
              </a:rPr>
              <a:t>Aging </a:t>
            </a:r>
            <a:r>
              <a:rPr lang="en-US" sz="2400" i="1" dirty="0" smtClean="0">
                <a:solidFill>
                  <a:srgbClr val="FF0000"/>
                </a:solidFill>
              </a:rPr>
              <a:t>effect?</a:t>
            </a:r>
            <a:endParaRPr lang="en-US" sz="2400" i="1" dirty="0">
              <a:solidFill>
                <a:srgbClr val="FF0000"/>
              </a:solidFill>
            </a:endParaRPr>
          </a:p>
        </p:txBody>
      </p:sp>
      <p:cxnSp>
        <p:nvCxnSpPr>
          <p:cNvPr id="24591" name="Curved Connector 78"/>
          <p:cNvCxnSpPr>
            <a:cxnSpLocks noChangeShapeType="1"/>
          </p:cNvCxnSpPr>
          <p:nvPr/>
        </p:nvCxnSpPr>
        <p:spPr bwMode="auto">
          <a:xfrm rot="16200000" flipV="1">
            <a:off x="6058726" y="4096004"/>
            <a:ext cx="744538" cy="685800"/>
          </a:xfrm>
          <a:prstGeom prst="curvedConnector3">
            <a:avLst>
              <a:gd name="adj1" fmla="val 50000"/>
            </a:avLst>
          </a:prstGeom>
          <a:noFill/>
          <a:ln w="9525">
            <a:solidFill>
              <a:schemeClr val="bg2"/>
            </a:solidFill>
            <a:prstDash val="dash"/>
            <a:round/>
            <a:headEnd/>
            <a:tailEnd type="arrow" w="med" len="med"/>
          </a:ln>
        </p:spPr>
      </p:cxnSp>
      <p:cxnSp>
        <p:nvCxnSpPr>
          <p:cNvPr id="24592" name="Curved Connector 85"/>
          <p:cNvCxnSpPr>
            <a:cxnSpLocks noChangeShapeType="1"/>
          </p:cNvCxnSpPr>
          <p:nvPr/>
        </p:nvCxnSpPr>
        <p:spPr bwMode="auto">
          <a:xfrm rot="16200000" flipV="1">
            <a:off x="5783295" y="3820573"/>
            <a:ext cx="1447800" cy="533400"/>
          </a:xfrm>
          <a:prstGeom prst="curvedConnector3">
            <a:avLst>
              <a:gd name="adj1" fmla="val 50000"/>
            </a:avLst>
          </a:prstGeom>
          <a:noFill/>
          <a:ln w="9525">
            <a:solidFill>
              <a:schemeClr val="bg2"/>
            </a:solidFill>
            <a:prstDash val="dash"/>
            <a:round/>
            <a:headEnd/>
            <a:tailEnd type="arrow" w="med" len="med"/>
          </a:ln>
        </p:spPr>
      </p:cxnSp>
      <p:cxnSp>
        <p:nvCxnSpPr>
          <p:cNvPr id="24593" name="Curved Connector 88"/>
          <p:cNvCxnSpPr>
            <a:cxnSpLocks noChangeShapeType="1"/>
          </p:cNvCxnSpPr>
          <p:nvPr/>
        </p:nvCxnSpPr>
        <p:spPr bwMode="auto">
          <a:xfrm rot="10800000">
            <a:off x="4335495" y="3415760"/>
            <a:ext cx="2438400" cy="1295400"/>
          </a:xfrm>
          <a:prstGeom prst="curvedConnector3">
            <a:avLst>
              <a:gd name="adj1" fmla="val 100190"/>
            </a:avLst>
          </a:prstGeom>
          <a:noFill/>
          <a:ln w="9525">
            <a:solidFill>
              <a:schemeClr val="bg2"/>
            </a:solidFill>
            <a:prstDash val="dash"/>
            <a:round/>
            <a:headEnd/>
            <a:tailEnd type="arrow" w="med" len="med"/>
          </a:ln>
        </p:spPr>
      </p:cxnSp>
      <p:sp>
        <p:nvSpPr>
          <p:cNvPr id="24594" name="Terminator 5"/>
          <p:cNvSpPr>
            <a:spLocks noChangeArrowheads="1"/>
          </p:cNvSpPr>
          <p:nvPr/>
        </p:nvSpPr>
        <p:spPr bwMode="auto">
          <a:xfrm rot="-3247189">
            <a:off x="7320789" y="3254629"/>
            <a:ext cx="215900" cy="144462"/>
          </a:xfrm>
          <a:prstGeom prst="flowChartTerminator">
            <a:avLst/>
          </a:prstGeom>
          <a:noFill/>
          <a:ln w="3175">
            <a:noFill/>
            <a:round/>
            <a:headEnd/>
            <a:tailEnd/>
          </a:ln>
        </p:spPr>
        <p:txBody>
          <a:bodyPr/>
          <a:lstStyle/>
          <a:p>
            <a:endParaRPr lang="en-US" sz="1800">
              <a:solidFill>
                <a:schemeClr val="bg2"/>
              </a:solidFill>
            </a:endParaRPr>
          </a:p>
        </p:txBody>
      </p:sp>
      <p:cxnSp>
        <p:nvCxnSpPr>
          <p:cNvPr id="24595" name="Curved Connector 88"/>
          <p:cNvCxnSpPr>
            <a:cxnSpLocks noChangeShapeType="1"/>
          </p:cNvCxnSpPr>
          <p:nvPr/>
        </p:nvCxnSpPr>
        <p:spPr bwMode="auto">
          <a:xfrm flipH="1" flipV="1">
            <a:off x="5630895" y="2390235"/>
            <a:ext cx="2514600" cy="2362200"/>
          </a:xfrm>
          <a:prstGeom prst="curvedConnector4">
            <a:avLst>
              <a:gd name="adj1" fmla="val -9093"/>
              <a:gd name="adj2" fmla="val 109676"/>
            </a:avLst>
          </a:prstGeom>
          <a:noFill/>
          <a:ln w="9525">
            <a:solidFill>
              <a:schemeClr val="bg2"/>
            </a:solidFill>
            <a:prstDash val="dash"/>
            <a:round/>
            <a:headEnd/>
            <a:tailEnd type="arrow" w="med" len="med"/>
          </a:ln>
        </p:spPr>
      </p:cxnSp>
      <p:sp>
        <p:nvSpPr>
          <p:cNvPr id="24597" name="TextBox 24"/>
          <p:cNvSpPr txBox="1">
            <a:spLocks noChangeArrowheads="1"/>
          </p:cNvSpPr>
          <p:nvPr/>
        </p:nvSpPr>
        <p:spPr bwMode="auto">
          <a:xfrm>
            <a:off x="5865845" y="2847435"/>
            <a:ext cx="801688" cy="384175"/>
          </a:xfrm>
          <a:prstGeom prst="rect">
            <a:avLst/>
          </a:prstGeom>
          <a:noFill/>
          <a:ln w="9525">
            <a:noFill/>
            <a:miter lim="800000"/>
            <a:headEnd/>
            <a:tailEnd/>
          </a:ln>
        </p:spPr>
        <p:txBody>
          <a:bodyPr wrap="none">
            <a:spAutoFit/>
          </a:bodyPr>
          <a:lstStyle/>
          <a:p>
            <a:r>
              <a:rPr lang="en-US" sz="1900">
                <a:solidFill>
                  <a:schemeClr val="bg1"/>
                </a:solidFill>
              </a:rPr>
              <a:t>K6,</a:t>
            </a:r>
            <a:r>
              <a:rPr lang="en-US" sz="1800">
                <a:solidFill>
                  <a:schemeClr val="bg1"/>
                </a:solidFill>
              </a:rPr>
              <a:t>n6</a:t>
            </a:r>
          </a:p>
        </p:txBody>
      </p:sp>
      <p:sp>
        <p:nvSpPr>
          <p:cNvPr id="24598" name="TextBox 26"/>
          <p:cNvSpPr txBox="1">
            <a:spLocks noChangeArrowheads="1"/>
          </p:cNvSpPr>
          <p:nvPr/>
        </p:nvSpPr>
        <p:spPr bwMode="auto">
          <a:xfrm>
            <a:off x="4030695" y="2923635"/>
            <a:ext cx="814388" cy="384175"/>
          </a:xfrm>
          <a:prstGeom prst="rect">
            <a:avLst/>
          </a:prstGeom>
          <a:noFill/>
          <a:ln w="9525">
            <a:noFill/>
            <a:miter lim="800000"/>
            <a:headEnd/>
            <a:tailEnd/>
          </a:ln>
        </p:spPr>
        <p:txBody>
          <a:bodyPr wrap="none">
            <a:spAutoFit/>
          </a:bodyPr>
          <a:lstStyle/>
          <a:p>
            <a:r>
              <a:rPr lang="en-US" sz="1900">
                <a:solidFill>
                  <a:schemeClr val="bg1"/>
                </a:solidFill>
              </a:rPr>
              <a:t>K3,</a:t>
            </a:r>
            <a:r>
              <a:rPr lang="en-US" sz="1800">
                <a:solidFill>
                  <a:schemeClr val="bg1"/>
                </a:solidFill>
              </a:rPr>
              <a:t>n3</a:t>
            </a:r>
          </a:p>
        </p:txBody>
      </p:sp>
      <p:sp>
        <p:nvSpPr>
          <p:cNvPr id="24599" name="TextBox 27"/>
          <p:cNvSpPr txBox="1">
            <a:spLocks noChangeArrowheads="1"/>
          </p:cNvSpPr>
          <p:nvPr/>
        </p:nvSpPr>
        <p:spPr bwMode="auto">
          <a:xfrm>
            <a:off x="3878295" y="2161635"/>
            <a:ext cx="800100" cy="384175"/>
          </a:xfrm>
          <a:prstGeom prst="rect">
            <a:avLst/>
          </a:prstGeom>
          <a:noFill/>
          <a:ln w="9525">
            <a:noFill/>
            <a:miter lim="800000"/>
            <a:headEnd/>
            <a:tailEnd/>
          </a:ln>
        </p:spPr>
        <p:txBody>
          <a:bodyPr wrap="none">
            <a:spAutoFit/>
          </a:bodyPr>
          <a:lstStyle/>
          <a:p>
            <a:r>
              <a:rPr lang="en-US" sz="1900">
                <a:solidFill>
                  <a:schemeClr val="bg1"/>
                </a:solidFill>
              </a:rPr>
              <a:t>K7,</a:t>
            </a:r>
            <a:r>
              <a:rPr lang="en-US" sz="1800">
                <a:solidFill>
                  <a:schemeClr val="bg1"/>
                </a:solidFill>
              </a:rPr>
              <a:t>n7</a:t>
            </a:r>
          </a:p>
        </p:txBody>
      </p:sp>
      <p:sp>
        <p:nvSpPr>
          <p:cNvPr id="24600" name="TextBox 28"/>
          <p:cNvSpPr txBox="1">
            <a:spLocks noChangeArrowheads="1"/>
          </p:cNvSpPr>
          <p:nvPr/>
        </p:nvSpPr>
        <p:spPr bwMode="auto">
          <a:xfrm>
            <a:off x="5402295" y="3685635"/>
            <a:ext cx="800100" cy="384175"/>
          </a:xfrm>
          <a:prstGeom prst="rect">
            <a:avLst/>
          </a:prstGeom>
          <a:noFill/>
          <a:ln w="9525">
            <a:noFill/>
            <a:miter lim="800000"/>
            <a:headEnd/>
            <a:tailEnd/>
          </a:ln>
        </p:spPr>
        <p:txBody>
          <a:bodyPr wrap="none">
            <a:spAutoFit/>
          </a:bodyPr>
          <a:lstStyle/>
          <a:p>
            <a:r>
              <a:rPr lang="en-US" sz="1900">
                <a:solidFill>
                  <a:schemeClr val="bg1"/>
                </a:solidFill>
              </a:rPr>
              <a:t>K5,</a:t>
            </a:r>
            <a:r>
              <a:rPr lang="en-US" sz="1800">
                <a:solidFill>
                  <a:schemeClr val="bg1"/>
                </a:solidFill>
              </a:rPr>
              <a:t>n5</a:t>
            </a:r>
          </a:p>
        </p:txBody>
      </p:sp>
      <p:sp>
        <p:nvSpPr>
          <p:cNvPr id="29" name="Terminator 75"/>
          <p:cNvSpPr>
            <a:spLocks noChangeArrowheads="1"/>
          </p:cNvSpPr>
          <p:nvPr/>
        </p:nvSpPr>
        <p:spPr bwMode="auto">
          <a:xfrm>
            <a:off x="731500" y="4112970"/>
            <a:ext cx="1524000" cy="557213"/>
          </a:xfrm>
          <a:prstGeom prst="flowChartTerminator">
            <a:avLst/>
          </a:prstGeom>
          <a:noFill/>
          <a:ln w="3175">
            <a:noFill/>
            <a:round/>
            <a:headEnd/>
            <a:tailEnd/>
          </a:ln>
        </p:spPr>
        <p:txBody>
          <a:bodyPr/>
          <a:lstStyle/>
          <a:p>
            <a:pPr algn="l"/>
            <a:r>
              <a:rPr lang="en-US" sz="1800" dirty="0" smtClean="0">
                <a:solidFill>
                  <a:srgbClr val="FF0000"/>
                </a:solidFill>
              </a:rPr>
              <a:t>TORC1</a:t>
            </a:r>
            <a:endParaRPr lang="en-US" sz="1800" dirty="0">
              <a:solidFill>
                <a:srgbClr val="FF0000"/>
              </a:solidFill>
            </a:endParaRPr>
          </a:p>
        </p:txBody>
      </p:sp>
      <p:sp>
        <p:nvSpPr>
          <p:cNvPr id="30" name="Terminator 75"/>
          <p:cNvSpPr>
            <a:spLocks noChangeArrowheads="1"/>
          </p:cNvSpPr>
          <p:nvPr/>
        </p:nvSpPr>
        <p:spPr bwMode="auto">
          <a:xfrm>
            <a:off x="731500" y="4518776"/>
            <a:ext cx="1524000" cy="557213"/>
          </a:xfrm>
          <a:prstGeom prst="flowChartTerminator">
            <a:avLst/>
          </a:prstGeom>
          <a:noFill/>
          <a:ln w="3175">
            <a:noFill/>
            <a:round/>
            <a:headEnd/>
            <a:tailEnd/>
          </a:ln>
        </p:spPr>
        <p:txBody>
          <a:bodyPr/>
          <a:lstStyle/>
          <a:p>
            <a:pPr algn="l"/>
            <a:r>
              <a:rPr lang="en-US" sz="1800" dirty="0" smtClean="0">
                <a:solidFill>
                  <a:srgbClr val="FF0000"/>
                </a:solidFill>
              </a:rPr>
              <a:t>MSN2/4</a:t>
            </a:r>
            <a:endParaRPr lang="en-US" sz="1800" dirty="0">
              <a:solidFill>
                <a:srgbClr val="FF0000"/>
              </a:solidFill>
            </a:endParaRPr>
          </a:p>
        </p:txBody>
      </p:sp>
      <p:sp>
        <p:nvSpPr>
          <p:cNvPr id="31" name="Terminator 75"/>
          <p:cNvSpPr>
            <a:spLocks noChangeArrowheads="1"/>
          </p:cNvSpPr>
          <p:nvPr/>
        </p:nvSpPr>
        <p:spPr bwMode="auto">
          <a:xfrm>
            <a:off x="731500" y="5387655"/>
            <a:ext cx="1524000" cy="557213"/>
          </a:xfrm>
          <a:prstGeom prst="flowChartTerminator">
            <a:avLst/>
          </a:prstGeom>
          <a:noFill/>
          <a:ln w="3175">
            <a:noFill/>
            <a:round/>
            <a:headEnd/>
            <a:tailEnd/>
          </a:ln>
        </p:spPr>
        <p:txBody>
          <a:bodyPr/>
          <a:lstStyle/>
          <a:p>
            <a:pPr algn="l"/>
            <a:r>
              <a:rPr lang="en-US" sz="1800" dirty="0" smtClean="0">
                <a:solidFill>
                  <a:srgbClr val="FF0000"/>
                </a:solidFill>
              </a:rPr>
              <a:t>OTHERS?</a:t>
            </a:r>
            <a:endParaRPr lang="en-US" sz="1800" dirty="0">
              <a:solidFill>
                <a:srgbClr val="FF0000"/>
              </a:solidFill>
            </a:endParaRPr>
          </a:p>
        </p:txBody>
      </p:sp>
      <p:sp>
        <p:nvSpPr>
          <p:cNvPr id="32" name="Terminator 75"/>
          <p:cNvSpPr>
            <a:spLocks noChangeArrowheads="1"/>
          </p:cNvSpPr>
          <p:nvPr/>
        </p:nvSpPr>
        <p:spPr bwMode="auto">
          <a:xfrm>
            <a:off x="731500" y="4924582"/>
            <a:ext cx="1958655" cy="614480"/>
          </a:xfrm>
          <a:prstGeom prst="flowChartTerminator">
            <a:avLst/>
          </a:prstGeom>
          <a:noFill/>
          <a:ln w="3175">
            <a:noFill/>
            <a:round/>
            <a:headEnd/>
            <a:tailEnd/>
          </a:ln>
        </p:spPr>
        <p:txBody>
          <a:bodyPr/>
          <a:lstStyle/>
          <a:p>
            <a:pPr algn="l"/>
            <a:r>
              <a:rPr lang="en-US" sz="1800" dirty="0" smtClean="0">
                <a:solidFill>
                  <a:srgbClr val="FF0000"/>
                </a:solidFill>
              </a:rPr>
              <a:t>Mitochondrion</a:t>
            </a:r>
            <a:endParaRPr lang="en-US" sz="1800" dirty="0">
              <a:solidFill>
                <a:srgbClr val="FF0000"/>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53954" name="Picture 2"/>
          <p:cNvPicPr>
            <a:picLocks noChangeAspect="1" noChangeArrowheads="1"/>
          </p:cNvPicPr>
          <p:nvPr/>
        </p:nvPicPr>
        <p:blipFill>
          <a:blip r:embed="rId2" cstate="print"/>
          <a:srcRect l="1105" r="3867"/>
          <a:stretch>
            <a:fillRect/>
          </a:stretch>
        </p:blipFill>
        <p:spPr bwMode="auto">
          <a:xfrm>
            <a:off x="769905" y="908405"/>
            <a:ext cx="7104925" cy="5708210"/>
          </a:xfrm>
          <a:prstGeom prst="rect">
            <a:avLst/>
          </a:prstGeom>
          <a:noFill/>
          <a:ln w="9525">
            <a:noFill/>
            <a:miter lim="800000"/>
            <a:headEnd/>
            <a:tailEnd/>
          </a:ln>
        </p:spPr>
      </p:pic>
      <p:sp>
        <p:nvSpPr>
          <p:cNvPr id="2" name="Title 1"/>
          <p:cNvSpPr>
            <a:spLocks noGrp="1"/>
          </p:cNvSpPr>
          <p:nvPr>
            <p:ph type="title"/>
          </p:nvPr>
        </p:nvSpPr>
        <p:spPr>
          <a:xfrm>
            <a:off x="232234" y="10955"/>
            <a:ext cx="8410695" cy="1113745"/>
          </a:xfrm>
        </p:spPr>
        <p:txBody>
          <a:bodyPr/>
          <a:lstStyle/>
          <a:p>
            <a:r>
              <a:rPr lang="en-US" sz="2400" b="1" dirty="0" smtClean="0"/>
              <a:t>Nutrient sensing and quiescence (</a:t>
            </a:r>
            <a:r>
              <a:rPr lang="en-US" sz="2400" i="1" dirty="0" err="1" smtClean="0"/>
              <a:t>Zaman</a:t>
            </a:r>
            <a:r>
              <a:rPr lang="en-US" sz="2400" i="1" dirty="0" smtClean="0"/>
              <a:t> et al, 2008, ARG</a:t>
            </a:r>
            <a:r>
              <a:rPr lang="en-US" sz="2400" b="1" dirty="0" smtClean="0"/>
              <a:t>)</a:t>
            </a:r>
            <a:endParaRPr lang="en-US" sz="2400" b="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80975" y="257175"/>
            <a:ext cx="8963025" cy="1143000"/>
          </a:xfrm>
        </p:spPr>
        <p:txBody>
          <a:bodyPr/>
          <a:lstStyle/>
          <a:p>
            <a:pPr eaLnBrk="1" hangingPunct="1"/>
            <a:r>
              <a:rPr lang="en-US" b="1" dirty="0" smtClean="0"/>
              <a:t>Assay of replicative life span in yeast</a:t>
            </a:r>
          </a:p>
        </p:txBody>
      </p:sp>
      <p:cxnSp>
        <p:nvCxnSpPr>
          <p:cNvPr id="34819" name="AutoShape 3"/>
          <p:cNvCxnSpPr>
            <a:cxnSpLocks noChangeShapeType="1"/>
            <a:stCxn id="34821" idx="6"/>
            <a:endCxn id="34823" idx="2"/>
          </p:cNvCxnSpPr>
          <p:nvPr/>
        </p:nvCxnSpPr>
        <p:spPr bwMode="auto">
          <a:xfrm>
            <a:off x="2125663" y="3703638"/>
            <a:ext cx="1363662" cy="0"/>
          </a:xfrm>
          <a:prstGeom prst="straightConnector1">
            <a:avLst/>
          </a:prstGeom>
          <a:noFill/>
          <a:ln w="25400">
            <a:solidFill>
              <a:schemeClr val="bg2"/>
            </a:solidFill>
            <a:round/>
            <a:headEnd/>
            <a:tailEnd type="triangle" w="med" len="med"/>
          </a:ln>
        </p:spPr>
      </p:cxnSp>
      <p:sp>
        <p:nvSpPr>
          <p:cNvPr id="34820" name="Text Box 4"/>
          <p:cNvSpPr txBox="1">
            <a:spLocks noChangeArrowheads="1"/>
          </p:cNvSpPr>
          <p:nvPr/>
        </p:nvSpPr>
        <p:spPr bwMode="auto">
          <a:xfrm>
            <a:off x="2078038" y="3179763"/>
            <a:ext cx="1477962" cy="304800"/>
          </a:xfrm>
          <a:prstGeom prst="rect">
            <a:avLst/>
          </a:prstGeom>
          <a:noFill/>
          <a:ln w="9525">
            <a:noFill/>
            <a:miter lim="800000"/>
            <a:headEnd/>
            <a:tailEnd/>
          </a:ln>
        </p:spPr>
        <p:txBody>
          <a:bodyPr wrap="none">
            <a:spAutoFit/>
          </a:bodyPr>
          <a:lstStyle/>
          <a:p>
            <a:pPr algn="l"/>
            <a:r>
              <a:rPr lang="en-US" sz="1400" b="0">
                <a:solidFill>
                  <a:schemeClr val="bg2"/>
                </a:solidFill>
                <a:latin typeface="Arial" charset="0"/>
              </a:rPr>
              <a:t>90 min @ 30 </a:t>
            </a:r>
            <a:r>
              <a:rPr lang="en-US" sz="1400" b="0">
                <a:solidFill>
                  <a:schemeClr val="bg2"/>
                </a:solidFill>
                <a:latin typeface="Arial" charset="0"/>
                <a:cs typeface="Arial" charset="0"/>
              </a:rPr>
              <a:t>˚C </a:t>
            </a:r>
          </a:p>
        </p:txBody>
      </p:sp>
      <p:sp>
        <p:nvSpPr>
          <p:cNvPr id="34821" name="Oval 5"/>
          <p:cNvSpPr>
            <a:spLocks noChangeArrowheads="1"/>
          </p:cNvSpPr>
          <p:nvPr/>
        </p:nvSpPr>
        <p:spPr bwMode="auto">
          <a:xfrm>
            <a:off x="576263" y="2946400"/>
            <a:ext cx="1549400" cy="1512888"/>
          </a:xfrm>
          <a:prstGeom prst="ellipse">
            <a:avLst/>
          </a:prstGeom>
          <a:solidFill>
            <a:schemeClr val="tx1"/>
          </a:solidFill>
          <a:ln w="9525">
            <a:solidFill>
              <a:schemeClr val="bg2"/>
            </a:solidFill>
            <a:round/>
            <a:headEnd/>
            <a:tailEnd/>
          </a:ln>
        </p:spPr>
        <p:txBody>
          <a:bodyPr wrap="none" anchor="ctr"/>
          <a:lstStyle/>
          <a:p>
            <a:endParaRPr lang="en-US"/>
          </a:p>
        </p:txBody>
      </p:sp>
      <p:sp>
        <p:nvSpPr>
          <p:cNvPr id="34822" name="Oval 6"/>
          <p:cNvSpPr>
            <a:spLocks noChangeArrowheads="1"/>
          </p:cNvSpPr>
          <p:nvPr/>
        </p:nvSpPr>
        <p:spPr bwMode="auto">
          <a:xfrm>
            <a:off x="1287463" y="3608388"/>
            <a:ext cx="103187" cy="200025"/>
          </a:xfrm>
          <a:prstGeom prst="ellipse">
            <a:avLst/>
          </a:prstGeom>
          <a:solidFill>
            <a:schemeClr val="bg2"/>
          </a:solidFill>
          <a:ln w="9525">
            <a:solidFill>
              <a:schemeClr val="bg2"/>
            </a:solidFill>
            <a:round/>
            <a:headEnd/>
            <a:tailEnd/>
          </a:ln>
        </p:spPr>
        <p:txBody>
          <a:bodyPr wrap="none" anchor="ctr"/>
          <a:lstStyle/>
          <a:p>
            <a:endParaRPr lang="en-US"/>
          </a:p>
        </p:txBody>
      </p:sp>
      <p:sp>
        <p:nvSpPr>
          <p:cNvPr id="34823" name="Oval 7"/>
          <p:cNvSpPr>
            <a:spLocks noChangeArrowheads="1"/>
          </p:cNvSpPr>
          <p:nvPr/>
        </p:nvSpPr>
        <p:spPr bwMode="auto">
          <a:xfrm>
            <a:off x="3489325" y="2946400"/>
            <a:ext cx="1549400" cy="1512888"/>
          </a:xfrm>
          <a:prstGeom prst="ellipse">
            <a:avLst/>
          </a:prstGeom>
          <a:solidFill>
            <a:schemeClr val="tx1"/>
          </a:solidFill>
          <a:ln w="9525">
            <a:solidFill>
              <a:schemeClr val="bg2"/>
            </a:solidFill>
            <a:round/>
            <a:headEnd/>
            <a:tailEnd/>
          </a:ln>
        </p:spPr>
        <p:txBody>
          <a:bodyPr wrap="none" anchor="ctr"/>
          <a:lstStyle/>
          <a:p>
            <a:endParaRPr lang="en-US"/>
          </a:p>
        </p:txBody>
      </p:sp>
      <p:sp>
        <p:nvSpPr>
          <p:cNvPr id="34824" name="Text Box 8"/>
          <p:cNvSpPr txBox="1">
            <a:spLocks noChangeArrowheads="1"/>
          </p:cNvSpPr>
          <p:nvPr/>
        </p:nvSpPr>
        <p:spPr bwMode="auto">
          <a:xfrm>
            <a:off x="3606800" y="2479675"/>
            <a:ext cx="1312863" cy="303213"/>
          </a:xfrm>
          <a:prstGeom prst="rect">
            <a:avLst/>
          </a:prstGeom>
          <a:noFill/>
          <a:ln w="9525">
            <a:noFill/>
            <a:miter lim="800000"/>
            <a:headEnd/>
            <a:tailEnd/>
          </a:ln>
        </p:spPr>
        <p:txBody>
          <a:bodyPr>
            <a:spAutoFit/>
          </a:bodyPr>
          <a:lstStyle/>
          <a:p>
            <a:pPr algn="l"/>
            <a:r>
              <a:rPr lang="en-US" sz="1400" b="0">
                <a:solidFill>
                  <a:schemeClr val="bg2"/>
                </a:solidFill>
                <a:latin typeface="Arial" charset="0"/>
              </a:rPr>
              <a:t>new bud</a:t>
            </a:r>
          </a:p>
        </p:txBody>
      </p:sp>
      <p:sp>
        <p:nvSpPr>
          <p:cNvPr id="34825" name="Oval 9"/>
          <p:cNvSpPr>
            <a:spLocks noChangeArrowheads="1"/>
          </p:cNvSpPr>
          <p:nvPr/>
        </p:nvSpPr>
        <p:spPr bwMode="auto">
          <a:xfrm>
            <a:off x="4175125" y="3641725"/>
            <a:ext cx="103188" cy="200025"/>
          </a:xfrm>
          <a:prstGeom prst="ellipse">
            <a:avLst/>
          </a:prstGeom>
          <a:solidFill>
            <a:schemeClr val="bg2"/>
          </a:solidFill>
          <a:ln w="9525">
            <a:solidFill>
              <a:schemeClr val="bg2"/>
            </a:solidFill>
            <a:round/>
            <a:headEnd/>
            <a:tailEnd/>
          </a:ln>
        </p:spPr>
        <p:txBody>
          <a:bodyPr wrap="none" anchor="ctr"/>
          <a:lstStyle/>
          <a:p>
            <a:endParaRPr lang="en-US"/>
          </a:p>
        </p:txBody>
      </p:sp>
      <p:sp>
        <p:nvSpPr>
          <p:cNvPr id="34826" name="Oval 10"/>
          <p:cNvSpPr>
            <a:spLocks noChangeAspect="1" noChangeArrowheads="1"/>
          </p:cNvSpPr>
          <p:nvPr/>
        </p:nvSpPr>
        <p:spPr bwMode="auto">
          <a:xfrm>
            <a:off x="4198938" y="3541713"/>
            <a:ext cx="49212" cy="95250"/>
          </a:xfrm>
          <a:prstGeom prst="ellipse">
            <a:avLst/>
          </a:prstGeom>
          <a:solidFill>
            <a:schemeClr val="bg2"/>
          </a:solidFill>
          <a:ln w="9525">
            <a:solidFill>
              <a:schemeClr val="bg2"/>
            </a:solidFill>
            <a:round/>
            <a:headEnd/>
            <a:tailEnd/>
          </a:ln>
        </p:spPr>
        <p:txBody>
          <a:bodyPr wrap="none" anchor="ctr"/>
          <a:lstStyle/>
          <a:p>
            <a:endParaRPr lang="en-US"/>
          </a:p>
        </p:txBody>
      </p:sp>
      <p:sp>
        <p:nvSpPr>
          <p:cNvPr id="34827" name="Oval 11"/>
          <p:cNvSpPr>
            <a:spLocks noChangeArrowheads="1"/>
          </p:cNvSpPr>
          <p:nvPr/>
        </p:nvSpPr>
        <p:spPr bwMode="auto">
          <a:xfrm>
            <a:off x="6646863" y="2933700"/>
            <a:ext cx="1549400" cy="1512888"/>
          </a:xfrm>
          <a:prstGeom prst="ellipse">
            <a:avLst/>
          </a:prstGeom>
          <a:solidFill>
            <a:schemeClr val="tx1"/>
          </a:solidFill>
          <a:ln w="9525">
            <a:solidFill>
              <a:schemeClr val="bg2"/>
            </a:solidFill>
            <a:round/>
            <a:headEnd/>
            <a:tailEnd/>
          </a:ln>
        </p:spPr>
        <p:txBody>
          <a:bodyPr wrap="none" anchor="ctr"/>
          <a:lstStyle/>
          <a:p>
            <a:endParaRPr lang="en-US"/>
          </a:p>
        </p:txBody>
      </p:sp>
      <p:sp>
        <p:nvSpPr>
          <p:cNvPr id="34828" name="Oval 12"/>
          <p:cNvSpPr>
            <a:spLocks noChangeArrowheads="1"/>
          </p:cNvSpPr>
          <p:nvPr/>
        </p:nvSpPr>
        <p:spPr bwMode="auto">
          <a:xfrm>
            <a:off x="7408863" y="3641725"/>
            <a:ext cx="101600" cy="200025"/>
          </a:xfrm>
          <a:prstGeom prst="ellipse">
            <a:avLst/>
          </a:prstGeom>
          <a:solidFill>
            <a:schemeClr val="bg2"/>
          </a:solidFill>
          <a:ln w="9525">
            <a:solidFill>
              <a:schemeClr val="bg2"/>
            </a:solidFill>
            <a:round/>
            <a:headEnd/>
            <a:tailEnd/>
          </a:ln>
        </p:spPr>
        <p:txBody>
          <a:bodyPr wrap="none" anchor="ctr"/>
          <a:lstStyle/>
          <a:p>
            <a:endParaRPr lang="en-US"/>
          </a:p>
        </p:txBody>
      </p:sp>
      <p:cxnSp>
        <p:nvCxnSpPr>
          <p:cNvPr id="34829" name="AutoShape 13"/>
          <p:cNvCxnSpPr>
            <a:cxnSpLocks noChangeShapeType="1"/>
            <a:stCxn id="34823" idx="6"/>
            <a:endCxn id="34827" idx="2"/>
          </p:cNvCxnSpPr>
          <p:nvPr/>
        </p:nvCxnSpPr>
        <p:spPr bwMode="auto">
          <a:xfrm flipV="1">
            <a:off x="5038725" y="3690938"/>
            <a:ext cx="1608138" cy="12700"/>
          </a:xfrm>
          <a:prstGeom prst="straightConnector1">
            <a:avLst/>
          </a:prstGeom>
          <a:noFill/>
          <a:ln w="25400">
            <a:solidFill>
              <a:schemeClr val="bg2"/>
            </a:solidFill>
            <a:round/>
            <a:headEnd/>
            <a:tailEnd type="triangle" w="med" len="med"/>
          </a:ln>
        </p:spPr>
      </p:cxnSp>
      <p:sp>
        <p:nvSpPr>
          <p:cNvPr id="34830" name="Text Box 14"/>
          <p:cNvSpPr txBox="1">
            <a:spLocks noChangeArrowheads="1"/>
          </p:cNvSpPr>
          <p:nvPr/>
        </p:nvSpPr>
        <p:spPr bwMode="auto">
          <a:xfrm>
            <a:off x="5859463" y="2476500"/>
            <a:ext cx="3271837" cy="304800"/>
          </a:xfrm>
          <a:prstGeom prst="rect">
            <a:avLst/>
          </a:prstGeom>
          <a:noFill/>
          <a:ln w="9525">
            <a:noFill/>
            <a:miter lim="800000"/>
            <a:headEnd/>
            <a:tailEnd/>
          </a:ln>
        </p:spPr>
        <p:txBody>
          <a:bodyPr>
            <a:spAutoFit/>
          </a:bodyPr>
          <a:lstStyle/>
          <a:p>
            <a:pPr algn="l"/>
            <a:r>
              <a:rPr lang="en-US" sz="1400" b="0">
                <a:solidFill>
                  <a:schemeClr val="bg2"/>
                </a:solidFill>
                <a:latin typeface="Arial" charset="0"/>
              </a:rPr>
              <a:t>remove bud with micro-manipulator</a:t>
            </a:r>
          </a:p>
        </p:txBody>
      </p:sp>
      <p:cxnSp>
        <p:nvCxnSpPr>
          <p:cNvPr id="34831" name="AutoShape 15"/>
          <p:cNvCxnSpPr>
            <a:cxnSpLocks noChangeShapeType="1"/>
            <a:stCxn id="34827" idx="4"/>
            <a:endCxn id="34823" idx="4"/>
          </p:cNvCxnSpPr>
          <p:nvPr/>
        </p:nvCxnSpPr>
        <p:spPr bwMode="auto">
          <a:xfrm rot="5400000">
            <a:off x="5836444" y="2874169"/>
            <a:ext cx="12700" cy="3157538"/>
          </a:xfrm>
          <a:prstGeom prst="bentConnector3">
            <a:avLst>
              <a:gd name="adj1" fmla="val 1900000"/>
            </a:avLst>
          </a:prstGeom>
          <a:noFill/>
          <a:ln w="25400">
            <a:solidFill>
              <a:schemeClr val="hlink"/>
            </a:solidFill>
            <a:miter lim="800000"/>
            <a:headEnd/>
            <a:tailEnd type="triangle" w="med" len="med"/>
          </a:ln>
        </p:spPr>
      </p:cxnSp>
      <p:sp>
        <p:nvSpPr>
          <p:cNvPr id="34832" name="Text Box 16"/>
          <p:cNvSpPr txBox="1">
            <a:spLocks noChangeArrowheads="1"/>
          </p:cNvSpPr>
          <p:nvPr/>
        </p:nvSpPr>
        <p:spPr bwMode="auto">
          <a:xfrm>
            <a:off x="4521200" y="4860925"/>
            <a:ext cx="3378200" cy="304800"/>
          </a:xfrm>
          <a:prstGeom prst="rect">
            <a:avLst/>
          </a:prstGeom>
          <a:noFill/>
          <a:ln w="9525">
            <a:noFill/>
            <a:miter lim="800000"/>
            <a:headEnd/>
            <a:tailEnd/>
          </a:ln>
        </p:spPr>
        <p:txBody>
          <a:bodyPr>
            <a:spAutoFit/>
          </a:bodyPr>
          <a:lstStyle/>
          <a:p>
            <a:pPr algn="l"/>
            <a:r>
              <a:rPr lang="en-US" sz="1400" b="0">
                <a:solidFill>
                  <a:schemeClr val="bg2"/>
                </a:solidFill>
                <a:latin typeface="Arial" charset="0"/>
              </a:rPr>
              <a:t>repeat until cells no longer reproduce</a:t>
            </a:r>
          </a:p>
        </p:txBody>
      </p:sp>
      <p:sp>
        <p:nvSpPr>
          <p:cNvPr id="688145" name="Oval 17"/>
          <p:cNvSpPr>
            <a:spLocks noChangeAspect="1" noChangeArrowheads="1"/>
          </p:cNvSpPr>
          <p:nvPr/>
        </p:nvSpPr>
        <p:spPr bwMode="auto">
          <a:xfrm>
            <a:off x="7435850" y="3535363"/>
            <a:ext cx="49213" cy="95250"/>
          </a:xfrm>
          <a:prstGeom prst="ellipse">
            <a:avLst/>
          </a:prstGeom>
          <a:solidFill>
            <a:schemeClr val="bg2"/>
          </a:solidFill>
          <a:ln w="9525">
            <a:solidFill>
              <a:schemeClr val="bg2"/>
            </a:solidFill>
            <a:round/>
            <a:headEnd/>
            <a:tailEnd/>
          </a:ln>
        </p:spPr>
        <p:txBody>
          <a:bodyPr wrap="none" anchor="ctr"/>
          <a:lstStyle/>
          <a:p>
            <a:endParaRPr lang="en-US"/>
          </a:p>
        </p:txBody>
      </p:sp>
      <p:sp>
        <p:nvSpPr>
          <p:cNvPr id="688146" name="Oval 18"/>
          <p:cNvSpPr>
            <a:spLocks noChangeAspect="1" noChangeArrowheads="1"/>
          </p:cNvSpPr>
          <p:nvPr/>
        </p:nvSpPr>
        <p:spPr bwMode="auto">
          <a:xfrm rot="-2704146">
            <a:off x="7342981" y="3644107"/>
            <a:ext cx="49213" cy="95250"/>
          </a:xfrm>
          <a:prstGeom prst="ellipse">
            <a:avLst/>
          </a:prstGeom>
          <a:solidFill>
            <a:schemeClr val="bg2"/>
          </a:solidFill>
          <a:ln w="9525">
            <a:solidFill>
              <a:schemeClr val="bg2"/>
            </a:solidFill>
            <a:round/>
            <a:headEnd/>
            <a:tailEnd/>
          </a:ln>
        </p:spPr>
        <p:txBody>
          <a:bodyPr wrap="none" anchor="ctr"/>
          <a:lstStyle/>
          <a:p>
            <a:endParaRPr lang="en-US"/>
          </a:p>
        </p:txBody>
      </p:sp>
      <p:sp>
        <p:nvSpPr>
          <p:cNvPr id="688147" name="Oval 19"/>
          <p:cNvSpPr>
            <a:spLocks noChangeAspect="1" noChangeArrowheads="1"/>
          </p:cNvSpPr>
          <p:nvPr/>
        </p:nvSpPr>
        <p:spPr bwMode="auto">
          <a:xfrm rot="3061086">
            <a:off x="7541419" y="3623469"/>
            <a:ext cx="49212" cy="95250"/>
          </a:xfrm>
          <a:prstGeom prst="ellipse">
            <a:avLst/>
          </a:prstGeom>
          <a:solidFill>
            <a:schemeClr val="bg2"/>
          </a:solidFill>
          <a:ln w="9525">
            <a:solidFill>
              <a:schemeClr val="bg2"/>
            </a:solidFill>
            <a:round/>
            <a:headEnd/>
            <a:tailEnd/>
          </a:ln>
        </p:spPr>
        <p:txBody>
          <a:bodyPr wrap="none" anchor="ctr"/>
          <a:lstStyle/>
          <a:p>
            <a:endParaRPr lang="en-US"/>
          </a:p>
        </p:txBody>
      </p:sp>
      <p:sp>
        <p:nvSpPr>
          <p:cNvPr id="688148" name="Oval 20"/>
          <p:cNvSpPr>
            <a:spLocks noChangeAspect="1" noChangeArrowheads="1"/>
          </p:cNvSpPr>
          <p:nvPr/>
        </p:nvSpPr>
        <p:spPr bwMode="auto">
          <a:xfrm rot="3061086">
            <a:off x="7501731" y="3555207"/>
            <a:ext cx="49213" cy="95250"/>
          </a:xfrm>
          <a:prstGeom prst="ellipse">
            <a:avLst/>
          </a:prstGeom>
          <a:solidFill>
            <a:schemeClr val="bg2"/>
          </a:solidFill>
          <a:ln w="9525">
            <a:solidFill>
              <a:schemeClr val="bg2"/>
            </a:solidFill>
            <a:round/>
            <a:headEnd/>
            <a:tailEnd/>
          </a:ln>
        </p:spPr>
        <p:txBody>
          <a:bodyPr wrap="none" anchor="ctr"/>
          <a:lstStyle/>
          <a:p>
            <a:endParaRPr lang="en-US"/>
          </a:p>
        </p:txBody>
      </p:sp>
      <p:sp>
        <p:nvSpPr>
          <p:cNvPr id="688149" name="Oval 21"/>
          <p:cNvSpPr>
            <a:spLocks noChangeAspect="1" noChangeArrowheads="1"/>
          </p:cNvSpPr>
          <p:nvPr/>
        </p:nvSpPr>
        <p:spPr bwMode="auto">
          <a:xfrm rot="5082490">
            <a:off x="7535068" y="3659982"/>
            <a:ext cx="49213" cy="95250"/>
          </a:xfrm>
          <a:prstGeom prst="ellipse">
            <a:avLst/>
          </a:prstGeom>
          <a:solidFill>
            <a:schemeClr val="bg2"/>
          </a:solidFill>
          <a:ln w="9525">
            <a:solidFill>
              <a:schemeClr val="bg2"/>
            </a:solidFill>
            <a:round/>
            <a:headEnd/>
            <a:tailEnd/>
          </a:ln>
        </p:spPr>
        <p:txBody>
          <a:bodyPr wrap="none" anchor="ctr"/>
          <a:lstStyle/>
          <a:p>
            <a:endParaRPr lang="en-US"/>
          </a:p>
        </p:txBody>
      </p:sp>
      <p:sp>
        <p:nvSpPr>
          <p:cNvPr id="688150" name="Oval 22"/>
          <p:cNvSpPr>
            <a:spLocks noChangeAspect="1" noChangeArrowheads="1"/>
          </p:cNvSpPr>
          <p:nvPr/>
        </p:nvSpPr>
        <p:spPr bwMode="auto">
          <a:xfrm rot="-4029377">
            <a:off x="7350919" y="3690144"/>
            <a:ext cx="49212" cy="95250"/>
          </a:xfrm>
          <a:prstGeom prst="ellipse">
            <a:avLst/>
          </a:prstGeom>
          <a:solidFill>
            <a:schemeClr val="bg2"/>
          </a:solidFill>
          <a:ln w="9525">
            <a:solidFill>
              <a:schemeClr val="bg2"/>
            </a:solidFill>
            <a:round/>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grpId="0" nodeType="clickEffect">
                                  <p:stCondLst>
                                    <p:cond delay="0"/>
                                  </p:stCondLst>
                                  <p:childTnLst>
                                    <p:animMotion origin="layout" path="M 1.38889E-6 -3.7037E-6 L -0.04445 -0.05185 " pathEditMode="relative" rAng="0" ptsTypes="AA">
                                      <p:cBhvr>
                                        <p:cTn id="6" dur="2000" fill="hold"/>
                                        <p:tgtEl>
                                          <p:spTgt spid="688145"/>
                                        </p:tgtEl>
                                        <p:attrNameLst>
                                          <p:attrName>ppt_x</p:attrName>
                                          <p:attrName>ppt_y</p:attrName>
                                        </p:attrNameLst>
                                      </p:cBhvr>
                                      <p:rCtr x="-2200" y="-2600"/>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688146"/>
                                        </p:tgtEl>
                                        <p:attrNameLst>
                                          <p:attrName>style.visibility</p:attrName>
                                        </p:attrNameLst>
                                      </p:cBhvr>
                                      <p:to>
                                        <p:strVal val="visible"/>
                                      </p:to>
                                    </p:set>
                                  </p:childTnLst>
                                </p:cTn>
                              </p:par>
                            </p:childTnLst>
                          </p:cTn>
                        </p:par>
                        <p:par>
                          <p:cTn id="10" fill="hold">
                            <p:stCondLst>
                              <p:cond delay="2000"/>
                            </p:stCondLst>
                            <p:childTnLst>
                              <p:par>
                                <p:cTn id="11" presetID="56" presetClass="path" presetSubtype="0" accel="50000" decel="50000" fill="hold" grpId="1" nodeType="afterEffect">
                                  <p:stCondLst>
                                    <p:cond delay="0"/>
                                  </p:stCondLst>
                                  <p:childTnLst>
                                    <p:animMotion origin="layout" path="M 0.0 2.22222E-6 L -0.04444 -0.05185 " pathEditMode="relative" rAng="0" ptsTypes="AA">
                                      <p:cBhvr>
                                        <p:cTn id="12" dur="2000" fill="hold"/>
                                        <p:tgtEl>
                                          <p:spTgt spid="688146"/>
                                        </p:tgtEl>
                                        <p:attrNameLst>
                                          <p:attrName>ppt_x</p:attrName>
                                          <p:attrName>ppt_y</p:attrName>
                                        </p:attrNameLst>
                                      </p:cBhvr>
                                      <p:rCtr x="-2200" y="-2600"/>
                                    </p:animMotion>
                                  </p:childTnLst>
                                </p:cTn>
                              </p:par>
                            </p:childTnLst>
                          </p:cTn>
                        </p:par>
                        <p:par>
                          <p:cTn id="13" fill="hold">
                            <p:stCondLst>
                              <p:cond delay="4000"/>
                            </p:stCondLst>
                            <p:childTnLst>
                              <p:par>
                                <p:cTn id="14" presetID="1" presetClass="entr" presetSubtype="0" fill="hold" grpId="0" nodeType="afterEffect">
                                  <p:stCondLst>
                                    <p:cond delay="0"/>
                                  </p:stCondLst>
                                  <p:childTnLst>
                                    <p:set>
                                      <p:cBhvr>
                                        <p:cTn id="15" dur="1" fill="hold">
                                          <p:stCondLst>
                                            <p:cond delay="0"/>
                                          </p:stCondLst>
                                        </p:cTn>
                                        <p:tgtEl>
                                          <p:spTgt spid="688147"/>
                                        </p:tgtEl>
                                        <p:attrNameLst>
                                          <p:attrName>style.visibility</p:attrName>
                                        </p:attrNameLst>
                                      </p:cBhvr>
                                      <p:to>
                                        <p:strVal val="visible"/>
                                      </p:to>
                                    </p:set>
                                  </p:childTnLst>
                                </p:cTn>
                              </p:par>
                            </p:childTnLst>
                          </p:cTn>
                        </p:par>
                        <p:par>
                          <p:cTn id="16" fill="hold">
                            <p:stCondLst>
                              <p:cond delay="4000"/>
                            </p:stCondLst>
                            <p:childTnLst>
                              <p:par>
                                <p:cTn id="17" presetID="56" presetClass="path" presetSubtype="0" accel="50000" decel="50000" fill="hold" grpId="1" nodeType="afterEffect">
                                  <p:stCondLst>
                                    <p:cond delay="0"/>
                                  </p:stCondLst>
                                  <p:childTnLst>
                                    <p:animMotion origin="layout" path="M -5.55556E-7 4.81481E-6 L -0.03871 -0.07477 " pathEditMode="relative" rAng="0" ptsTypes="AA">
                                      <p:cBhvr>
                                        <p:cTn id="18" dur="2000" fill="hold"/>
                                        <p:tgtEl>
                                          <p:spTgt spid="688147"/>
                                        </p:tgtEl>
                                        <p:attrNameLst>
                                          <p:attrName>ppt_x</p:attrName>
                                          <p:attrName>ppt_y</p:attrName>
                                        </p:attrNameLst>
                                      </p:cBhvr>
                                      <p:rCtr x="-1900" y="-3800"/>
                                    </p:animMotion>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688148"/>
                                        </p:tgtEl>
                                        <p:attrNameLst>
                                          <p:attrName>style.visibility</p:attrName>
                                        </p:attrNameLst>
                                      </p:cBhvr>
                                      <p:to>
                                        <p:strVal val="visible"/>
                                      </p:to>
                                    </p:set>
                                  </p:childTnLst>
                                </p:cTn>
                              </p:par>
                            </p:childTnLst>
                          </p:cTn>
                        </p:par>
                        <p:par>
                          <p:cTn id="22" fill="hold">
                            <p:stCondLst>
                              <p:cond delay="6000"/>
                            </p:stCondLst>
                            <p:childTnLst>
                              <p:par>
                                <p:cTn id="23" presetID="56" presetClass="path" presetSubtype="0" accel="50000" decel="50000" fill="hold" grpId="1" nodeType="afterEffect">
                                  <p:stCondLst>
                                    <p:cond delay="0"/>
                                  </p:stCondLst>
                                  <p:childTnLst>
                                    <p:animMotion origin="layout" path="M -2.77778E-7 -1.48148E-6 L -0.02674 -0.07893 " pathEditMode="relative" rAng="0" ptsTypes="AA">
                                      <p:cBhvr>
                                        <p:cTn id="24" dur="2000" fill="hold"/>
                                        <p:tgtEl>
                                          <p:spTgt spid="688148"/>
                                        </p:tgtEl>
                                        <p:attrNameLst>
                                          <p:attrName>ppt_x</p:attrName>
                                          <p:attrName>ppt_y</p:attrName>
                                        </p:attrNameLst>
                                      </p:cBhvr>
                                      <p:rCtr x="-1300" y="-4000"/>
                                    </p:animMotion>
                                  </p:childTnLst>
                                </p:cTn>
                              </p:par>
                            </p:childTnLst>
                          </p:cTn>
                        </p:par>
                        <p:par>
                          <p:cTn id="25" fill="hold">
                            <p:stCondLst>
                              <p:cond delay="8000"/>
                            </p:stCondLst>
                            <p:childTnLst>
                              <p:par>
                                <p:cTn id="26" presetID="1" presetClass="entr" presetSubtype="0" fill="hold" grpId="0" nodeType="afterEffect">
                                  <p:stCondLst>
                                    <p:cond delay="0"/>
                                  </p:stCondLst>
                                  <p:childTnLst>
                                    <p:set>
                                      <p:cBhvr>
                                        <p:cTn id="27" dur="1" fill="hold">
                                          <p:stCondLst>
                                            <p:cond delay="0"/>
                                          </p:stCondLst>
                                        </p:cTn>
                                        <p:tgtEl>
                                          <p:spTgt spid="688149"/>
                                        </p:tgtEl>
                                        <p:attrNameLst>
                                          <p:attrName>style.visibility</p:attrName>
                                        </p:attrNameLst>
                                      </p:cBhvr>
                                      <p:to>
                                        <p:strVal val="visible"/>
                                      </p:to>
                                    </p:set>
                                  </p:childTnLst>
                                </p:cTn>
                              </p:par>
                            </p:childTnLst>
                          </p:cTn>
                        </p:par>
                        <p:par>
                          <p:cTn id="28" fill="hold">
                            <p:stCondLst>
                              <p:cond delay="8000"/>
                            </p:stCondLst>
                            <p:childTnLst>
                              <p:par>
                                <p:cTn id="29" presetID="56" presetClass="path" presetSubtype="0" accel="50000" decel="50000" fill="hold" grpId="1" nodeType="afterEffect">
                                  <p:stCondLst>
                                    <p:cond delay="0"/>
                                  </p:stCondLst>
                                  <p:childTnLst>
                                    <p:animMotion origin="layout" path="M 3.88889E-6 7.40741E-7 L -0.01632 -0.09282 " pathEditMode="relative" rAng="0" ptsTypes="AA">
                                      <p:cBhvr>
                                        <p:cTn id="30" dur="2000" fill="hold"/>
                                        <p:tgtEl>
                                          <p:spTgt spid="688149"/>
                                        </p:tgtEl>
                                        <p:attrNameLst>
                                          <p:attrName>ppt_x</p:attrName>
                                          <p:attrName>ppt_y</p:attrName>
                                        </p:attrNameLst>
                                      </p:cBhvr>
                                      <p:rCtr x="-800" y="-4700"/>
                                    </p:animMotion>
                                  </p:childTnLst>
                                </p:cTn>
                              </p:par>
                            </p:childTnLst>
                          </p:cTn>
                        </p:par>
                        <p:par>
                          <p:cTn id="31" fill="hold">
                            <p:stCondLst>
                              <p:cond delay="10000"/>
                            </p:stCondLst>
                            <p:childTnLst>
                              <p:par>
                                <p:cTn id="32" presetID="1" presetClass="entr" presetSubtype="0" fill="hold" grpId="0" nodeType="afterEffect">
                                  <p:stCondLst>
                                    <p:cond delay="0"/>
                                  </p:stCondLst>
                                  <p:childTnLst>
                                    <p:set>
                                      <p:cBhvr>
                                        <p:cTn id="33" dur="1" fill="hold">
                                          <p:stCondLst>
                                            <p:cond delay="0"/>
                                          </p:stCondLst>
                                        </p:cTn>
                                        <p:tgtEl>
                                          <p:spTgt spid="688150"/>
                                        </p:tgtEl>
                                        <p:attrNameLst>
                                          <p:attrName>style.visibility</p:attrName>
                                        </p:attrNameLst>
                                      </p:cBhvr>
                                      <p:to>
                                        <p:strVal val="visible"/>
                                      </p:to>
                                    </p:set>
                                  </p:childTnLst>
                                </p:cTn>
                              </p:par>
                            </p:childTnLst>
                          </p:cTn>
                        </p:par>
                        <p:par>
                          <p:cTn id="34" fill="hold">
                            <p:stCondLst>
                              <p:cond delay="10000"/>
                            </p:stCondLst>
                            <p:childTnLst>
                              <p:par>
                                <p:cTn id="35" presetID="56" presetClass="path" presetSubtype="0" accel="50000" decel="50000" fill="hold" grpId="1" nodeType="afterEffect">
                                  <p:stCondLst>
                                    <p:cond delay="0"/>
                                  </p:stCondLst>
                                  <p:childTnLst>
                                    <p:animMotion origin="layout" path="M 2.77778E-6 2.59259E-6 L -0.05382 -0.0588 " pathEditMode="relative" rAng="0" ptsTypes="AA">
                                      <p:cBhvr>
                                        <p:cTn id="36" dur="2000" fill="hold"/>
                                        <p:tgtEl>
                                          <p:spTgt spid="688150"/>
                                        </p:tgtEl>
                                        <p:attrNameLst>
                                          <p:attrName>ppt_x</p:attrName>
                                          <p:attrName>ppt_y</p:attrName>
                                        </p:attrNameLst>
                                      </p:cBhvr>
                                      <p:rCtr x="-2700" y="-29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45" grpId="0" animBg="1"/>
      <p:bldP spid="688146" grpId="0" animBg="1"/>
      <p:bldP spid="688146" grpId="1" animBg="1"/>
      <p:bldP spid="688147" grpId="0" animBg="1"/>
      <p:bldP spid="688147" grpId="1" animBg="1"/>
      <p:bldP spid="688148" grpId="0" animBg="1"/>
      <p:bldP spid="688148" grpId="1" animBg="1"/>
      <p:bldP spid="688149" grpId="0" animBg="1"/>
      <p:bldP spid="688149" grpId="1" animBg="1"/>
      <p:bldP spid="688150" grpId="0" animBg="1"/>
      <p:bldP spid="688150" grpId="1" animBg="1"/>
    </p:bld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Calorie restriction and aging</a:t>
            </a:r>
            <a:endParaRPr lang="en-US" dirty="0"/>
          </a:p>
        </p:txBody>
      </p:sp>
      <p:sp>
        <p:nvSpPr>
          <p:cNvPr id="3" name="Content Placeholder 2"/>
          <p:cNvSpPr>
            <a:spLocks noGrp="1"/>
          </p:cNvSpPr>
          <p:nvPr>
            <p:ph idx="1"/>
          </p:nvPr>
        </p:nvSpPr>
        <p:spPr>
          <a:xfrm>
            <a:off x="1676400" y="1598613"/>
            <a:ext cx="6448425" cy="3952875"/>
          </a:xfrm>
        </p:spPr>
        <p:txBody>
          <a:bodyPr/>
          <a:lstStyle/>
          <a:p>
            <a:r>
              <a:rPr lang="en-US" dirty="0" smtClean="0"/>
              <a:t>CR is the most effective way to extend lifespan.</a:t>
            </a:r>
          </a:p>
          <a:p>
            <a:r>
              <a:rPr lang="en-US" dirty="0" smtClean="0"/>
              <a:t>CR increases intracellular </a:t>
            </a:r>
            <a:r>
              <a:rPr lang="en-US" dirty="0" err="1" smtClean="0"/>
              <a:t>trehalose</a:t>
            </a:r>
            <a:r>
              <a:rPr lang="en-US" dirty="0" smtClean="0"/>
              <a:t>. </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577880" y="1201510"/>
            <a:ext cx="8065050" cy="2841970"/>
          </a:xfrm>
        </p:spPr>
        <p:txBody>
          <a:bodyPr/>
          <a:lstStyle/>
          <a:p>
            <a:pPr algn="ctr"/>
            <a:r>
              <a:rPr lang="en-US" sz="4000" b="1" dirty="0"/>
              <a:t/>
            </a:r>
            <a:br>
              <a:rPr lang="en-US" sz="4000" b="1" dirty="0"/>
            </a:br>
            <a:r>
              <a:rPr lang="en-US" sz="4000" b="1" dirty="0"/>
              <a:t>Thank you</a:t>
            </a:r>
            <a:r>
              <a:rPr lang="en-US" sz="4000" b="1" dirty="0" smtClean="0"/>
              <a:t>!</a:t>
            </a:r>
            <a:br>
              <a:rPr lang="en-US" sz="4000" b="1" dirty="0" smtClean="0"/>
            </a:br>
            <a:r>
              <a:rPr lang="en-US" sz="4000" b="1" dirty="0"/>
              <a:t/>
            </a:r>
            <a:br>
              <a:rPr lang="en-US" sz="4000" b="1" dirty="0"/>
            </a:br>
            <a:r>
              <a:rPr lang="en-US" sz="4000" b="1" dirty="0"/>
              <a:t>May </a:t>
            </a:r>
            <a:r>
              <a:rPr lang="en-US" sz="4000" b="1" dirty="0" smtClean="0"/>
              <a:t>robust gene interactions be </a:t>
            </a:r>
            <a:br>
              <a:rPr lang="en-US" sz="4000" b="1" dirty="0" smtClean="0"/>
            </a:br>
            <a:r>
              <a:rPr lang="en-US" sz="4000" b="1" dirty="0" smtClean="0"/>
              <a:t>with you all the time. </a:t>
            </a:r>
            <a:br>
              <a:rPr lang="en-US" sz="4000" b="1" dirty="0" smtClean="0"/>
            </a:br>
            <a:endParaRPr lang="en-US" sz="4000" b="1"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Title 1"/>
          <p:cNvSpPr>
            <a:spLocks noGrp="1"/>
          </p:cNvSpPr>
          <p:nvPr>
            <p:ph type="title"/>
          </p:nvPr>
        </p:nvSpPr>
        <p:spPr>
          <a:xfrm>
            <a:off x="466725" y="241300"/>
            <a:ext cx="8343900" cy="1143000"/>
          </a:xfrm>
        </p:spPr>
        <p:txBody>
          <a:bodyPr/>
          <a:lstStyle/>
          <a:p>
            <a:pPr eaLnBrk="1" hangingPunct="1"/>
            <a:r>
              <a:rPr lang="en-US" smtClean="0"/>
              <a:t>A general theoretic framework for cellular aging</a:t>
            </a:r>
          </a:p>
        </p:txBody>
      </p:sp>
      <p:pic>
        <p:nvPicPr>
          <p:cNvPr id="40963" name="Picture 3" descr="all_39c_gray_with_label"/>
          <p:cNvPicPr>
            <a:picLocks noChangeAspect="1" noChangeArrowheads="1"/>
          </p:cNvPicPr>
          <p:nvPr/>
        </p:nvPicPr>
        <p:blipFill>
          <a:blip r:embed="rId2" cstate="print"/>
          <a:srcRect r="21826" b="-2026"/>
          <a:stretch>
            <a:fillRect/>
          </a:stretch>
        </p:blipFill>
        <p:spPr bwMode="auto">
          <a:xfrm>
            <a:off x="6914705" y="3966670"/>
            <a:ext cx="1263650" cy="1150937"/>
          </a:xfrm>
          <a:prstGeom prst="rect">
            <a:avLst/>
          </a:prstGeom>
          <a:noFill/>
          <a:ln w="9525">
            <a:noFill/>
            <a:miter lim="800000"/>
            <a:headEnd/>
            <a:tailEnd/>
          </a:ln>
        </p:spPr>
      </p:pic>
      <p:graphicFrame>
        <p:nvGraphicFramePr>
          <p:cNvPr id="5" name="Group 35"/>
          <p:cNvGraphicFramePr>
            <a:graphicFrameLocks noGrp="1"/>
          </p:cNvGraphicFramePr>
          <p:nvPr/>
        </p:nvGraphicFramePr>
        <p:xfrm>
          <a:off x="846715" y="1854395"/>
          <a:ext cx="6836090" cy="1030224"/>
        </p:xfrm>
        <a:graphic>
          <a:graphicData uri="http://schemas.openxmlformats.org/drawingml/2006/table">
            <a:tbl>
              <a:tblPr/>
              <a:tblGrid>
                <a:gridCol w="6836090"/>
              </a:tblGrid>
              <a:tr h="921720">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800" b="0" i="0" u="none" strike="noStrike" cap="none" normalizeH="0" baseline="0" dirty="0" smtClean="0">
                          <a:ln>
                            <a:noFill/>
                          </a:ln>
                          <a:solidFill>
                            <a:schemeClr val="bg2"/>
                          </a:solidFill>
                          <a:effectLst/>
                          <a:latin typeface="Times New Roman" charset="0"/>
                          <a:ea typeface="ＭＳ Ｐゴシック" charset="-128"/>
                        </a:rPr>
                        <a:t>Cellular aging is an emergent property</a:t>
                      </a:r>
                    </a:p>
                    <a:p>
                      <a:pPr marL="0" marR="0" lvl="0" indent="0" algn="l" defTabSz="914400" rtl="0" eaLnBrk="1" fontAlgn="base" latinLnBrk="0" hangingPunct="1">
                        <a:lnSpc>
                          <a:spcPct val="100000"/>
                        </a:lnSpc>
                        <a:spcBef>
                          <a:spcPct val="20000"/>
                        </a:spcBef>
                        <a:spcAft>
                          <a:spcPct val="0"/>
                        </a:spcAft>
                        <a:buClrTx/>
                        <a:buSzTx/>
                        <a:buFont typeface="Wingdings" charset="2"/>
                        <a:buNone/>
                        <a:tabLst/>
                      </a:pPr>
                      <a:r>
                        <a:rPr kumimoji="0" lang="en-US" sz="2800" b="0" i="0" u="none" strike="noStrike" cap="none" normalizeH="0" baseline="0" dirty="0" smtClean="0">
                          <a:ln>
                            <a:noFill/>
                          </a:ln>
                          <a:solidFill>
                            <a:schemeClr val="bg2"/>
                          </a:solidFill>
                          <a:effectLst/>
                          <a:latin typeface="Times New Roman" charset="0"/>
                          <a:ea typeface="ＭＳ Ｐゴシック" charset="-128"/>
                        </a:rPr>
                        <a:t>                                              of gene networks.</a:t>
                      </a:r>
                      <a:endParaRPr kumimoji="0" lang="en-US" sz="2800" b="0" i="1" u="none" strike="noStrike" cap="none" normalizeH="0" baseline="0" dirty="0" smtClean="0">
                        <a:ln>
                          <a:noFill/>
                        </a:ln>
                        <a:solidFill>
                          <a:schemeClr val="bg2"/>
                        </a:solidFill>
                        <a:effectLst/>
                        <a:latin typeface="Times New Roman" charset="0"/>
                        <a:ea typeface="ＭＳ Ｐゴシック" charset="-128"/>
                      </a:endParaRPr>
                    </a:p>
                  </a:txBody>
                  <a:tcP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2"/>
          <p:cNvSpPr>
            <a:spLocks noGrp="1" noChangeArrowheads="1"/>
          </p:cNvSpPr>
          <p:nvPr>
            <p:ph type="title" sz="quarter"/>
          </p:nvPr>
        </p:nvSpPr>
        <p:spPr>
          <a:xfrm>
            <a:off x="0" y="141288"/>
            <a:ext cx="8528050" cy="671512"/>
          </a:xfrm>
          <a:noFill/>
        </p:spPr>
        <p:txBody>
          <a:bodyPr/>
          <a:lstStyle/>
          <a:p>
            <a:pPr algn="ctr" eaLnBrk="1" hangingPunct="1"/>
            <a:r>
              <a:rPr lang="en-US" sz="2400" dirty="0" smtClean="0"/>
              <a:t>Detection of aged-dependent change of genomic instability in yeast aging: Loss of heterozygosity at the </a:t>
            </a:r>
            <a:r>
              <a:rPr lang="en-US" sz="2400" i="1" dirty="0" smtClean="0"/>
              <a:t>MET15 </a:t>
            </a:r>
            <a:r>
              <a:rPr lang="en-US" sz="2400" dirty="0" smtClean="0"/>
              <a:t>locus </a:t>
            </a:r>
          </a:p>
        </p:txBody>
      </p:sp>
      <p:sp>
        <p:nvSpPr>
          <p:cNvPr id="34819" name="Text Box 3"/>
          <p:cNvSpPr txBox="1">
            <a:spLocks noChangeArrowheads="1"/>
          </p:cNvSpPr>
          <p:nvPr/>
        </p:nvSpPr>
        <p:spPr bwMode="auto">
          <a:xfrm>
            <a:off x="725488" y="2665413"/>
            <a:ext cx="1200150" cy="274637"/>
          </a:xfrm>
          <a:prstGeom prst="rect">
            <a:avLst/>
          </a:prstGeom>
          <a:noFill/>
          <a:ln w="38100">
            <a:noFill/>
            <a:miter lim="800000"/>
            <a:headEnd/>
            <a:tailEnd/>
          </a:ln>
        </p:spPr>
        <p:txBody>
          <a:bodyPr wrap="none" lIns="0" tIns="0" rIns="0" bIns="0">
            <a:spAutoFit/>
          </a:bodyPr>
          <a:lstStyle/>
          <a:p>
            <a:r>
              <a:rPr lang="en-US" sz="1800" b="0" dirty="0">
                <a:solidFill>
                  <a:srgbClr val="000000"/>
                </a:solidFill>
                <a:latin typeface="Times New Roman" pitchFamily="18" charset="0"/>
                <a:ea typeface="+mn-ea"/>
              </a:rPr>
              <a:t>Mother Cells</a:t>
            </a:r>
          </a:p>
        </p:txBody>
      </p:sp>
      <p:sp>
        <p:nvSpPr>
          <p:cNvPr id="34820" name="Line 4"/>
          <p:cNvSpPr>
            <a:spLocks noChangeShapeType="1"/>
          </p:cNvSpPr>
          <p:nvPr/>
        </p:nvSpPr>
        <p:spPr bwMode="auto">
          <a:xfrm>
            <a:off x="3946525" y="2960688"/>
            <a:ext cx="1323975" cy="263525"/>
          </a:xfrm>
          <a:prstGeom prst="line">
            <a:avLst/>
          </a:prstGeom>
          <a:noFill/>
          <a:ln w="38100">
            <a:solidFill>
              <a:schemeClr val="bg2"/>
            </a:solidFill>
            <a:round/>
            <a:headEnd/>
            <a:tailEnd type="triangle" w="med" len="med"/>
          </a:ln>
        </p:spPr>
        <p:txBody>
          <a:bodyPr>
            <a:spAutoFit/>
          </a:bodyPr>
          <a:lstStyle/>
          <a:p>
            <a:endParaRPr lang="en-US" dirty="0">
              <a:solidFill>
                <a:srgbClr val="00FFFF"/>
              </a:solidFill>
              <a:latin typeface="Times New Roman" pitchFamily="18" charset="0"/>
              <a:ea typeface="+mn-ea"/>
            </a:endParaRPr>
          </a:p>
        </p:txBody>
      </p:sp>
      <p:sp>
        <p:nvSpPr>
          <p:cNvPr id="34821" name="Text Box 5"/>
          <p:cNvSpPr txBox="1">
            <a:spLocks noChangeArrowheads="1"/>
          </p:cNvSpPr>
          <p:nvPr/>
        </p:nvSpPr>
        <p:spPr bwMode="auto">
          <a:xfrm>
            <a:off x="4562475" y="2803525"/>
            <a:ext cx="469900" cy="274638"/>
          </a:xfrm>
          <a:prstGeom prst="rect">
            <a:avLst/>
          </a:prstGeom>
          <a:noFill/>
          <a:ln w="38100">
            <a:noFill/>
            <a:miter lim="800000"/>
            <a:headEnd/>
            <a:tailEnd/>
          </a:ln>
        </p:spPr>
        <p:txBody>
          <a:bodyPr wrap="none" lIns="0" tIns="0" rIns="0" bIns="0">
            <a:spAutoFit/>
          </a:bodyPr>
          <a:lstStyle/>
          <a:p>
            <a:r>
              <a:rPr lang="en-US" sz="1800" b="0" dirty="0">
                <a:solidFill>
                  <a:srgbClr val="000000"/>
                </a:solidFill>
                <a:latin typeface="Times New Roman" pitchFamily="18" charset="0"/>
                <a:ea typeface="+mn-ea"/>
              </a:rPr>
              <a:t>LOH</a:t>
            </a:r>
          </a:p>
        </p:txBody>
      </p:sp>
      <p:pic>
        <p:nvPicPr>
          <p:cNvPr id="34822" name="Picture 6" descr="black"/>
          <p:cNvPicPr preferRelativeResize="0">
            <a:picLocks noChangeAspect="1" noChangeArrowheads="1"/>
          </p:cNvPicPr>
          <p:nvPr/>
        </p:nvPicPr>
        <p:blipFill>
          <a:blip r:embed="rId3" cstate="print"/>
          <a:srcRect/>
          <a:stretch>
            <a:fillRect/>
          </a:stretch>
        </p:blipFill>
        <p:spPr bwMode="auto">
          <a:xfrm>
            <a:off x="5649913" y="3086100"/>
            <a:ext cx="603250" cy="603250"/>
          </a:xfrm>
          <a:prstGeom prst="rect">
            <a:avLst/>
          </a:prstGeom>
          <a:noFill/>
          <a:ln w="9525">
            <a:noFill/>
            <a:miter lim="800000"/>
            <a:headEnd/>
            <a:tailEnd/>
          </a:ln>
        </p:spPr>
      </p:pic>
      <p:sp>
        <p:nvSpPr>
          <p:cNvPr id="34823" name="Text Box 7"/>
          <p:cNvSpPr txBox="1">
            <a:spLocks noChangeArrowheads="1"/>
          </p:cNvSpPr>
          <p:nvPr/>
        </p:nvSpPr>
        <p:spPr bwMode="auto">
          <a:xfrm>
            <a:off x="738188" y="6015038"/>
            <a:ext cx="1346200" cy="274637"/>
          </a:xfrm>
          <a:prstGeom prst="rect">
            <a:avLst/>
          </a:prstGeom>
          <a:noFill/>
          <a:ln w="38100">
            <a:noFill/>
            <a:miter lim="800000"/>
            <a:headEnd/>
            <a:tailEnd/>
          </a:ln>
        </p:spPr>
        <p:txBody>
          <a:bodyPr wrap="none" lIns="0" tIns="0" rIns="0" bIns="0">
            <a:spAutoFit/>
          </a:bodyPr>
          <a:lstStyle/>
          <a:p>
            <a:r>
              <a:rPr lang="en-US" sz="1800" b="0" dirty="0">
                <a:solidFill>
                  <a:srgbClr val="000000"/>
                </a:solidFill>
                <a:latin typeface="Times New Roman" pitchFamily="18" charset="0"/>
                <a:ea typeface="+mn-ea"/>
              </a:rPr>
              <a:t>2</a:t>
            </a:r>
            <a:r>
              <a:rPr lang="en-US" sz="1800" b="0" baseline="30000" dirty="0">
                <a:solidFill>
                  <a:srgbClr val="000000"/>
                </a:solidFill>
                <a:latin typeface="Times New Roman" pitchFamily="18" charset="0"/>
                <a:ea typeface="+mn-ea"/>
              </a:rPr>
              <a:t>nd</a:t>
            </a:r>
            <a:r>
              <a:rPr lang="en-US" sz="1800" b="0" dirty="0">
                <a:solidFill>
                  <a:srgbClr val="000000"/>
                </a:solidFill>
                <a:latin typeface="Times New Roman" pitchFamily="18" charset="0"/>
                <a:ea typeface="+mn-ea"/>
              </a:rPr>
              <a:t>  generation</a:t>
            </a:r>
          </a:p>
        </p:txBody>
      </p:sp>
      <p:sp>
        <p:nvSpPr>
          <p:cNvPr id="34824" name="Line 8"/>
          <p:cNvSpPr>
            <a:spLocks noChangeShapeType="1"/>
          </p:cNvSpPr>
          <p:nvPr/>
        </p:nvSpPr>
        <p:spPr bwMode="auto">
          <a:xfrm flipH="1">
            <a:off x="2868613" y="4730750"/>
            <a:ext cx="11112" cy="484188"/>
          </a:xfrm>
          <a:prstGeom prst="line">
            <a:avLst/>
          </a:prstGeom>
          <a:noFill/>
          <a:ln w="38100">
            <a:solidFill>
              <a:schemeClr val="bg2"/>
            </a:solidFill>
            <a:round/>
            <a:headEnd/>
            <a:tailEnd type="triangle" w="med" len="med"/>
          </a:ln>
        </p:spPr>
        <p:txBody>
          <a:bodyPr>
            <a:spAutoFit/>
          </a:bodyPr>
          <a:lstStyle/>
          <a:p>
            <a:endParaRPr lang="en-US" dirty="0">
              <a:solidFill>
                <a:srgbClr val="00FFFF"/>
              </a:solidFill>
              <a:latin typeface="Times New Roman" pitchFamily="18" charset="0"/>
              <a:ea typeface="+mn-ea"/>
            </a:endParaRPr>
          </a:p>
        </p:txBody>
      </p:sp>
      <p:sp>
        <p:nvSpPr>
          <p:cNvPr id="34825" name="Line 9"/>
          <p:cNvSpPr>
            <a:spLocks noChangeShapeType="1"/>
          </p:cNvSpPr>
          <p:nvPr/>
        </p:nvSpPr>
        <p:spPr bwMode="auto">
          <a:xfrm flipH="1">
            <a:off x="2844800" y="5273675"/>
            <a:ext cx="11113" cy="484188"/>
          </a:xfrm>
          <a:prstGeom prst="line">
            <a:avLst/>
          </a:prstGeom>
          <a:noFill/>
          <a:ln w="38100">
            <a:solidFill>
              <a:schemeClr val="bg2"/>
            </a:solidFill>
            <a:round/>
            <a:headEnd/>
            <a:tailEnd type="triangle" w="med" len="med"/>
          </a:ln>
        </p:spPr>
        <p:txBody>
          <a:bodyPr>
            <a:spAutoFit/>
          </a:bodyPr>
          <a:lstStyle/>
          <a:p>
            <a:endParaRPr lang="en-US" dirty="0">
              <a:solidFill>
                <a:srgbClr val="00FFFF"/>
              </a:solidFill>
              <a:latin typeface="Times New Roman" pitchFamily="18" charset="0"/>
              <a:ea typeface="+mn-ea"/>
            </a:endParaRPr>
          </a:p>
        </p:txBody>
      </p:sp>
      <p:sp>
        <p:nvSpPr>
          <p:cNvPr id="34826" name="Text Box 10"/>
          <p:cNvSpPr txBox="1">
            <a:spLocks noChangeArrowheads="1"/>
          </p:cNvSpPr>
          <p:nvPr/>
        </p:nvSpPr>
        <p:spPr bwMode="auto">
          <a:xfrm>
            <a:off x="1154113" y="4814888"/>
            <a:ext cx="1390650" cy="274637"/>
          </a:xfrm>
          <a:prstGeom prst="rect">
            <a:avLst/>
          </a:prstGeom>
          <a:noFill/>
          <a:ln w="38100">
            <a:noFill/>
            <a:miter lim="800000"/>
            <a:headEnd/>
            <a:tailEnd/>
          </a:ln>
        </p:spPr>
        <p:txBody>
          <a:bodyPr wrap="none" lIns="0" tIns="0" rIns="0" bIns="0">
            <a:spAutoFit/>
          </a:bodyPr>
          <a:lstStyle/>
          <a:p>
            <a:r>
              <a:rPr lang="en-US" sz="1800" b="0" dirty="0">
                <a:solidFill>
                  <a:srgbClr val="000000"/>
                </a:solidFill>
                <a:latin typeface="Times New Roman" pitchFamily="18" charset="0"/>
                <a:ea typeface="+mn-ea"/>
              </a:rPr>
              <a:t>Second mitosis</a:t>
            </a:r>
          </a:p>
        </p:txBody>
      </p:sp>
      <p:sp>
        <p:nvSpPr>
          <p:cNvPr id="34827" name="Text Box 11"/>
          <p:cNvSpPr txBox="1">
            <a:spLocks noChangeArrowheads="1"/>
          </p:cNvSpPr>
          <p:nvPr/>
        </p:nvSpPr>
        <p:spPr bwMode="auto">
          <a:xfrm>
            <a:off x="1544638" y="5387975"/>
            <a:ext cx="1111250" cy="274638"/>
          </a:xfrm>
          <a:prstGeom prst="rect">
            <a:avLst/>
          </a:prstGeom>
          <a:noFill/>
          <a:ln w="38100">
            <a:noFill/>
            <a:miter lim="800000"/>
            <a:headEnd/>
            <a:tailEnd/>
          </a:ln>
        </p:spPr>
        <p:txBody>
          <a:bodyPr wrap="none" lIns="0" tIns="0" rIns="0" bIns="0">
            <a:spAutoFit/>
          </a:bodyPr>
          <a:lstStyle/>
          <a:p>
            <a:r>
              <a:rPr lang="en-US" sz="1800" b="0" dirty="0">
                <a:solidFill>
                  <a:srgbClr val="000000"/>
                </a:solidFill>
                <a:latin typeface="Times New Roman" pitchFamily="18" charset="0"/>
                <a:ea typeface="+mn-ea"/>
              </a:rPr>
              <a:t>Single LOH</a:t>
            </a:r>
          </a:p>
        </p:txBody>
      </p:sp>
      <p:sp>
        <p:nvSpPr>
          <p:cNvPr id="34828" name="Text Box 12"/>
          <p:cNvSpPr txBox="1">
            <a:spLocks noChangeArrowheads="1"/>
          </p:cNvSpPr>
          <p:nvPr/>
        </p:nvSpPr>
        <p:spPr bwMode="auto">
          <a:xfrm>
            <a:off x="6604000" y="5438775"/>
            <a:ext cx="1804988" cy="274638"/>
          </a:xfrm>
          <a:prstGeom prst="rect">
            <a:avLst/>
          </a:prstGeom>
          <a:noFill/>
          <a:ln w="38100">
            <a:noFill/>
            <a:miter lim="800000"/>
            <a:headEnd/>
            <a:tailEnd/>
          </a:ln>
        </p:spPr>
        <p:txBody>
          <a:bodyPr wrap="none" lIns="0" tIns="0" rIns="0" bIns="0">
            <a:spAutoFit/>
          </a:bodyPr>
          <a:lstStyle/>
          <a:p>
            <a:r>
              <a:rPr lang="en-US" sz="1800" b="0" dirty="0">
                <a:solidFill>
                  <a:srgbClr val="000000"/>
                </a:solidFill>
                <a:latin typeface="Times New Roman" pitchFamily="18" charset="0"/>
                <a:ea typeface="+mn-ea"/>
              </a:rPr>
              <a:t>1</a:t>
            </a:r>
            <a:r>
              <a:rPr lang="en-US" sz="1800" b="0" baseline="30000" dirty="0">
                <a:solidFill>
                  <a:srgbClr val="000000"/>
                </a:solidFill>
                <a:latin typeface="Times New Roman" pitchFamily="18" charset="0"/>
                <a:ea typeface="+mn-ea"/>
              </a:rPr>
              <a:t>st</a:t>
            </a:r>
            <a:r>
              <a:rPr lang="en-US" sz="1800" b="0" dirty="0">
                <a:solidFill>
                  <a:srgbClr val="000000"/>
                </a:solidFill>
                <a:latin typeface="Times New Roman" pitchFamily="18" charset="0"/>
                <a:ea typeface="+mn-ea"/>
              </a:rPr>
              <a:t> + 2</a:t>
            </a:r>
            <a:r>
              <a:rPr lang="en-US" sz="1800" b="0" baseline="30000" dirty="0">
                <a:solidFill>
                  <a:srgbClr val="000000"/>
                </a:solidFill>
                <a:latin typeface="Times New Roman" pitchFamily="18" charset="0"/>
                <a:ea typeface="+mn-ea"/>
              </a:rPr>
              <a:t>nd</a:t>
            </a:r>
            <a:r>
              <a:rPr lang="en-US" sz="1800" b="0" dirty="0">
                <a:solidFill>
                  <a:srgbClr val="000000"/>
                </a:solidFill>
                <a:latin typeface="Times New Roman" pitchFamily="18" charset="0"/>
                <a:ea typeface="+mn-ea"/>
              </a:rPr>
              <a:t>  generation</a:t>
            </a:r>
          </a:p>
        </p:txBody>
      </p:sp>
      <p:pic>
        <p:nvPicPr>
          <p:cNvPr id="34829" name="Picture 13" descr="q-white"/>
          <p:cNvPicPr preferRelativeResize="0">
            <a:picLocks noChangeAspect="1" noChangeArrowheads="1"/>
          </p:cNvPicPr>
          <p:nvPr/>
        </p:nvPicPr>
        <p:blipFill>
          <a:blip r:embed="rId4" cstate="print"/>
          <a:srcRect/>
          <a:stretch>
            <a:fillRect/>
          </a:stretch>
        </p:blipFill>
        <p:spPr bwMode="auto">
          <a:xfrm>
            <a:off x="5632450" y="5295900"/>
            <a:ext cx="603250" cy="603250"/>
          </a:xfrm>
          <a:prstGeom prst="rect">
            <a:avLst/>
          </a:prstGeom>
          <a:noFill/>
          <a:ln w="9525">
            <a:noFill/>
            <a:miter lim="800000"/>
            <a:headEnd/>
            <a:tailEnd/>
          </a:ln>
        </p:spPr>
      </p:pic>
      <p:sp>
        <p:nvSpPr>
          <p:cNvPr id="34830" name="Line 14"/>
          <p:cNvSpPr>
            <a:spLocks noChangeShapeType="1"/>
          </p:cNvSpPr>
          <p:nvPr/>
        </p:nvSpPr>
        <p:spPr bwMode="auto">
          <a:xfrm>
            <a:off x="3956050" y="4692650"/>
            <a:ext cx="588963" cy="306388"/>
          </a:xfrm>
          <a:prstGeom prst="line">
            <a:avLst/>
          </a:prstGeom>
          <a:noFill/>
          <a:ln w="38100">
            <a:solidFill>
              <a:schemeClr val="bg2"/>
            </a:solidFill>
            <a:round/>
            <a:headEnd/>
            <a:tailEnd type="triangle" w="med" len="med"/>
          </a:ln>
        </p:spPr>
        <p:txBody>
          <a:bodyPr>
            <a:spAutoFit/>
          </a:bodyPr>
          <a:lstStyle/>
          <a:p>
            <a:endParaRPr lang="en-US" dirty="0">
              <a:solidFill>
                <a:srgbClr val="00FFFF"/>
              </a:solidFill>
              <a:latin typeface="Times New Roman" pitchFamily="18" charset="0"/>
              <a:ea typeface="+mn-ea"/>
            </a:endParaRPr>
          </a:p>
        </p:txBody>
      </p:sp>
      <p:sp>
        <p:nvSpPr>
          <p:cNvPr id="34831" name="Line 15"/>
          <p:cNvSpPr>
            <a:spLocks noChangeShapeType="1"/>
          </p:cNvSpPr>
          <p:nvPr/>
        </p:nvSpPr>
        <p:spPr bwMode="auto">
          <a:xfrm>
            <a:off x="4719638" y="5095875"/>
            <a:ext cx="588962" cy="306388"/>
          </a:xfrm>
          <a:prstGeom prst="line">
            <a:avLst/>
          </a:prstGeom>
          <a:noFill/>
          <a:ln w="38100">
            <a:solidFill>
              <a:schemeClr val="bg2"/>
            </a:solidFill>
            <a:round/>
            <a:headEnd/>
            <a:tailEnd type="triangle" w="med" len="med"/>
          </a:ln>
        </p:spPr>
        <p:txBody>
          <a:bodyPr>
            <a:spAutoFit/>
          </a:bodyPr>
          <a:lstStyle/>
          <a:p>
            <a:endParaRPr lang="en-US" dirty="0">
              <a:solidFill>
                <a:srgbClr val="00FFFF"/>
              </a:solidFill>
              <a:latin typeface="Times New Roman" pitchFamily="18" charset="0"/>
              <a:ea typeface="+mn-ea"/>
            </a:endParaRPr>
          </a:p>
        </p:txBody>
      </p:sp>
      <p:sp>
        <p:nvSpPr>
          <p:cNvPr id="34832" name="Oval 16"/>
          <p:cNvSpPr>
            <a:spLocks noChangeArrowheads="1"/>
          </p:cNvSpPr>
          <p:nvPr/>
        </p:nvSpPr>
        <p:spPr bwMode="auto">
          <a:xfrm>
            <a:off x="5680075" y="1752600"/>
            <a:ext cx="587375" cy="542925"/>
          </a:xfrm>
          <a:prstGeom prst="ellipse">
            <a:avLst/>
          </a:prstGeom>
          <a:solidFill>
            <a:schemeClr val="tx1"/>
          </a:solidFill>
          <a:ln w="38100">
            <a:solidFill>
              <a:schemeClr val="bg2"/>
            </a:solidFill>
            <a:round/>
            <a:headEnd/>
            <a:tailEnd/>
          </a:ln>
        </p:spPr>
        <p:txBody>
          <a:bodyPr anchor="ctr">
            <a:spAutoFit/>
          </a:bodyPr>
          <a:lstStyle/>
          <a:p>
            <a:endParaRPr lang="en-US" dirty="0">
              <a:solidFill>
                <a:srgbClr val="00FFFF"/>
              </a:solidFill>
              <a:latin typeface="Times New Roman" pitchFamily="18" charset="0"/>
              <a:ea typeface="+mn-ea"/>
            </a:endParaRPr>
          </a:p>
        </p:txBody>
      </p:sp>
      <p:sp>
        <p:nvSpPr>
          <p:cNvPr id="34833" name="Line 17"/>
          <p:cNvSpPr>
            <a:spLocks noChangeShapeType="1"/>
          </p:cNvSpPr>
          <p:nvPr/>
        </p:nvSpPr>
        <p:spPr bwMode="auto">
          <a:xfrm flipV="1">
            <a:off x="3968750" y="2143125"/>
            <a:ext cx="1296988" cy="571500"/>
          </a:xfrm>
          <a:prstGeom prst="line">
            <a:avLst/>
          </a:prstGeom>
          <a:noFill/>
          <a:ln w="38100" cap="rnd">
            <a:solidFill>
              <a:schemeClr val="bg2"/>
            </a:solidFill>
            <a:prstDash val="sysDot"/>
            <a:round/>
            <a:headEnd/>
            <a:tailEnd type="triangle" w="med" len="med"/>
          </a:ln>
        </p:spPr>
        <p:txBody>
          <a:bodyPr>
            <a:spAutoFit/>
          </a:bodyPr>
          <a:lstStyle/>
          <a:p>
            <a:endParaRPr lang="en-US" dirty="0">
              <a:solidFill>
                <a:srgbClr val="00FFFF"/>
              </a:solidFill>
              <a:latin typeface="Times New Roman" pitchFamily="18" charset="0"/>
              <a:ea typeface="+mn-ea"/>
            </a:endParaRPr>
          </a:p>
        </p:txBody>
      </p:sp>
      <p:sp>
        <p:nvSpPr>
          <p:cNvPr id="34834" name="Text Box 18"/>
          <p:cNvSpPr txBox="1">
            <a:spLocks noChangeArrowheads="1"/>
          </p:cNvSpPr>
          <p:nvPr/>
        </p:nvSpPr>
        <p:spPr bwMode="auto">
          <a:xfrm>
            <a:off x="4146550" y="1789113"/>
            <a:ext cx="806450" cy="274637"/>
          </a:xfrm>
          <a:prstGeom prst="rect">
            <a:avLst/>
          </a:prstGeom>
          <a:noFill/>
          <a:ln w="38100">
            <a:noFill/>
            <a:miter lim="800000"/>
            <a:headEnd/>
            <a:tailEnd/>
          </a:ln>
        </p:spPr>
        <p:txBody>
          <a:bodyPr wrap="none" lIns="0" tIns="0" rIns="0" bIns="0">
            <a:spAutoFit/>
          </a:bodyPr>
          <a:lstStyle/>
          <a:p>
            <a:r>
              <a:rPr lang="en-US" sz="1800" b="0" dirty="0">
                <a:solidFill>
                  <a:srgbClr val="000000"/>
                </a:solidFill>
                <a:latin typeface="Times New Roman" pitchFamily="18" charset="0"/>
                <a:ea typeface="+mn-ea"/>
              </a:rPr>
              <a:t>No LOH</a:t>
            </a:r>
          </a:p>
        </p:txBody>
      </p:sp>
      <p:sp>
        <p:nvSpPr>
          <p:cNvPr id="34835" name="Line 19"/>
          <p:cNvSpPr>
            <a:spLocks noChangeShapeType="1"/>
          </p:cNvSpPr>
          <p:nvPr/>
        </p:nvSpPr>
        <p:spPr bwMode="auto">
          <a:xfrm>
            <a:off x="3044825" y="3284538"/>
            <a:ext cx="3175" cy="517525"/>
          </a:xfrm>
          <a:prstGeom prst="line">
            <a:avLst/>
          </a:prstGeom>
          <a:noFill/>
          <a:ln w="38100">
            <a:solidFill>
              <a:schemeClr val="bg2"/>
            </a:solidFill>
            <a:round/>
            <a:headEnd/>
            <a:tailEnd type="triangle" w="med" len="med"/>
          </a:ln>
        </p:spPr>
        <p:txBody>
          <a:bodyPr>
            <a:spAutoFit/>
          </a:bodyPr>
          <a:lstStyle/>
          <a:p>
            <a:endParaRPr lang="en-US" dirty="0">
              <a:solidFill>
                <a:srgbClr val="00FFFF"/>
              </a:solidFill>
              <a:latin typeface="Times New Roman" pitchFamily="18" charset="0"/>
              <a:ea typeface="+mn-ea"/>
            </a:endParaRPr>
          </a:p>
        </p:txBody>
      </p:sp>
      <p:sp>
        <p:nvSpPr>
          <p:cNvPr id="34836" name="Text Box 20"/>
          <p:cNvSpPr txBox="1">
            <a:spLocks noChangeArrowheads="1"/>
          </p:cNvSpPr>
          <p:nvPr/>
        </p:nvSpPr>
        <p:spPr bwMode="auto">
          <a:xfrm>
            <a:off x="1560513" y="3395663"/>
            <a:ext cx="1136650" cy="274637"/>
          </a:xfrm>
          <a:prstGeom prst="rect">
            <a:avLst/>
          </a:prstGeom>
          <a:noFill/>
          <a:ln w="38100">
            <a:noFill/>
            <a:miter lim="800000"/>
            <a:headEnd/>
            <a:tailEnd/>
          </a:ln>
        </p:spPr>
        <p:txBody>
          <a:bodyPr wrap="none" lIns="0" tIns="0" rIns="0" bIns="0">
            <a:spAutoFit/>
          </a:bodyPr>
          <a:lstStyle/>
          <a:p>
            <a:r>
              <a:rPr lang="en-US" sz="1800" b="0" dirty="0">
                <a:solidFill>
                  <a:srgbClr val="000000"/>
                </a:solidFill>
                <a:latin typeface="Times New Roman" pitchFamily="18" charset="0"/>
                <a:ea typeface="+mn-ea"/>
              </a:rPr>
              <a:t>First mitosis</a:t>
            </a:r>
          </a:p>
        </p:txBody>
      </p:sp>
      <p:sp>
        <p:nvSpPr>
          <p:cNvPr id="34837" name="Text Box 21"/>
          <p:cNvSpPr txBox="1">
            <a:spLocks noChangeArrowheads="1"/>
          </p:cNvSpPr>
          <p:nvPr/>
        </p:nvSpPr>
        <p:spPr bwMode="auto">
          <a:xfrm>
            <a:off x="4059238" y="4081463"/>
            <a:ext cx="1111250" cy="274637"/>
          </a:xfrm>
          <a:prstGeom prst="rect">
            <a:avLst/>
          </a:prstGeom>
          <a:noFill/>
          <a:ln w="38100">
            <a:noFill/>
            <a:miter lim="800000"/>
            <a:headEnd/>
            <a:tailEnd/>
          </a:ln>
        </p:spPr>
        <p:txBody>
          <a:bodyPr wrap="none" lIns="0" tIns="0" rIns="0" bIns="0">
            <a:spAutoFit/>
          </a:bodyPr>
          <a:lstStyle/>
          <a:p>
            <a:r>
              <a:rPr lang="en-US" sz="1800" b="0" dirty="0">
                <a:solidFill>
                  <a:srgbClr val="000000"/>
                </a:solidFill>
                <a:latin typeface="Times New Roman" pitchFamily="18" charset="0"/>
                <a:ea typeface="+mn-ea"/>
              </a:rPr>
              <a:t>Single LOH</a:t>
            </a:r>
          </a:p>
        </p:txBody>
      </p:sp>
      <p:sp>
        <p:nvSpPr>
          <p:cNvPr id="34838" name="Line 22"/>
          <p:cNvSpPr>
            <a:spLocks noChangeShapeType="1"/>
          </p:cNvSpPr>
          <p:nvPr/>
        </p:nvSpPr>
        <p:spPr bwMode="auto">
          <a:xfrm>
            <a:off x="3778250" y="4467225"/>
            <a:ext cx="1490663" cy="79375"/>
          </a:xfrm>
          <a:prstGeom prst="line">
            <a:avLst/>
          </a:prstGeom>
          <a:noFill/>
          <a:ln w="38100">
            <a:solidFill>
              <a:schemeClr val="bg2"/>
            </a:solidFill>
            <a:round/>
            <a:headEnd/>
            <a:tailEnd type="triangle" w="med" len="med"/>
          </a:ln>
        </p:spPr>
        <p:txBody>
          <a:bodyPr>
            <a:spAutoFit/>
          </a:bodyPr>
          <a:lstStyle/>
          <a:p>
            <a:endParaRPr lang="en-US" dirty="0">
              <a:solidFill>
                <a:srgbClr val="00FFFF"/>
              </a:solidFill>
              <a:latin typeface="Times New Roman" pitchFamily="18" charset="0"/>
              <a:ea typeface="+mn-ea"/>
            </a:endParaRPr>
          </a:p>
        </p:txBody>
      </p:sp>
      <p:pic>
        <p:nvPicPr>
          <p:cNvPr id="34839" name="Picture 23" descr="half-black"/>
          <p:cNvPicPr preferRelativeResize="0">
            <a:picLocks noChangeAspect="1" noChangeArrowheads="1"/>
          </p:cNvPicPr>
          <p:nvPr/>
        </p:nvPicPr>
        <p:blipFill>
          <a:blip r:embed="rId5" cstate="print"/>
          <a:srcRect/>
          <a:stretch>
            <a:fillRect/>
          </a:stretch>
        </p:blipFill>
        <p:spPr bwMode="auto">
          <a:xfrm>
            <a:off x="5635625" y="4324350"/>
            <a:ext cx="603250" cy="603250"/>
          </a:xfrm>
          <a:prstGeom prst="rect">
            <a:avLst/>
          </a:prstGeom>
          <a:noFill/>
          <a:ln w="9525">
            <a:noFill/>
            <a:miter lim="800000"/>
            <a:headEnd/>
            <a:tailEnd/>
          </a:ln>
        </p:spPr>
      </p:pic>
      <p:sp>
        <p:nvSpPr>
          <p:cNvPr id="34840" name="Line 24"/>
          <p:cNvSpPr>
            <a:spLocks noChangeShapeType="1"/>
          </p:cNvSpPr>
          <p:nvPr/>
        </p:nvSpPr>
        <p:spPr bwMode="auto">
          <a:xfrm>
            <a:off x="4032250" y="4076700"/>
            <a:ext cx="1223963" cy="377825"/>
          </a:xfrm>
          <a:prstGeom prst="line">
            <a:avLst/>
          </a:prstGeom>
          <a:noFill/>
          <a:ln w="38100">
            <a:noFill/>
            <a:round/>
            <a:headEnd/>
            <a:tailEnd type="triangle" w="med" len="med"/>
          </a:ln>
        </p:spPr>
        <p:txBody>
          <a:bodyPr>
            <a:spAutoFit/>
          </a:bodyPr>
          <a:lstStyle/>
          <a:p>
            <a:endParaRPr lang="en-US" dirty="0">
              <a:solidFill>
                <a:srgbClr val="00FFFF"/>
              </a:solidFill>
              <a:latin typeface="Times New Roman" pitchFamily="18" charset="0"/>
              <a:ea typeface="+mn-ea"/>
            </a:endParaRPr>
          </a:p>
        </p:txBody>
      </p:sp>
      <p:sp>
        <p:nvSpPr>
          <p:cNvPr id="34841" name="Text Box 25"/>
          <p:cNvSpPr txBox="1">
            <a:spLocks noChangeArrowheads="1"/>
          </p:cNvSpPr>
          <p:nvPr/>
        </p:nvSpPr>
        <p:spPr bwMode="auto">
          <a:xfrm>
            <a:off x="6745288" y="4687888"/>
            <a:ext cx="1238250" cy="274637"/>
          </a:xfrm>
          <a:prstGeom prst="rect">
            <a:avLst/>
          </a:prstGeom>
          <a:noFill/>
          <a:ln w="38100">
            <a:noFill/>
            <a:miter lim="800000"/>
            <a:headEnd/>
            <a:tailEnd/>
          </a:ln>
        </p:spPr>
        <p:txBody>
          <a:bodyPr wrap="none" lIns="0" tIns="0" rIns="0" bIns="0">
            <a:spAutoFit/>
          </a:bodyPr>
          <a:lstStyle/>
          <a:p>
            <a:r>
              <a:rPr lang="en-US" sz="1800" b="0" dirty="0">
                <a:solidFill>
                  <a:srgbClr val="000000"/>
                </a:solidFill>
                <a:latin typeface="Times New Roman" pitchFamily="18" charset="0"/>
                <a:ea typeface="+mn-ea"/>
              </a:rPr>
              <a:t>1</a:t>
            </a:r>
            <a:r>
              <a:rPr lang="en-US" sz="1800" b="0" baseline="30000" dirty="0">
                <a:solidFill>
                  <a:srgbClr val="000000"/>
                </a:solidFill>
                <a:latin typeface="Times New Roman" pitchFamily="18" charset="0"/>
                <a:ea typeface="+mn-ea"/>
              </a:rPr>
              <a:t>st</a:t>
            </a:r>
            <a:r>
              <a:rPr lang="en-US" sz="1800" b="0" dirty="0">
                <a:solidFill>
                  <a:srgbClr val="000000"/>
                </a:solidFill>
                <a:latin typeface="Times New Roman" pitchFamily="18" charset="0"/>
                <a:ea typeface="+mn-ea"/>
              </a:rPr>
              <a:t> generation</a:t>
            </a:r>
          </a:p>
        </p:txBody>
      </p:sp>
      <p:sp>
        <p:nvSpPr>
          <p:cNvPr id="34842" name="Text Box 26"/>
          <p:cNvSpPr txBox="1">
            <a:spLocks noChangeArrowheads="1"/>
          </p:cNvSpPr>
          <p:nvPr/>
        </p:nvSpPr>
        <p:spPr bwMode="auto">
          <a:xfrm>
            <a:off x="7508875" y="3148013"/>
            <a:ext cx="1257300" cy="396875"/>
          </a:xfrm>
          <a:prstGeom prst="rect">
            <a:avLst/>
          </a:prstGeom>
          <a:noFill/>
          <a:ln w="38100">
            <a:noFill/>
            <a:miter lim="800000"/>
            <a:headEnd/>
            <a:tailEnd/>
          </a:ln>
        </p:spPr>
        <p:txBody>
          <a:bodyPr>
            <a:spAutoFit/>
          </a:bodyPr>
          <a:lstStyle/>
          <a:p>
            <a:r>
              <a:rPr lang="en-US" sz="2000" i="1" dirty="0">
                <a:solidFill>
                  <a:srgbClr val="000000"/>
                </a:solidFill>
                <a:latin typeface="Times New Roman" pitchFamily="18" charset="0"/>
                <a:ea typeface="+mn-ea"/>
              </a:rPr>
              <a:t>met15</a:t>
            </a:r>
            <a:r>
              <a:rPr lang="en-US" sz="2400" baseline="30000" dirty="0">
                <a:solidFill>
                  <a:srgbClr val="000000"/>
                </a:solidFill>
                <a:latin typeface="Times New Roman" pitchFamily="18" charset="0"/>
                <a:ea typeface="+mn-ea"/>
              </a:rPr>
              <a:t>-/-</a:t>
            </a:r>
          </a:p>
        </p:txBody>
      </p:sp>
      <p:sp>
        <p:nvSpPr>
          <p:cNvPr id="34843" name="Text Box 27"/>
          <p:cNvSpPr txBox="1">
            <a:spLocks noChangeArrowheads="1"/>
          </p:cNvSpPr>
          <p:nvPr/>
        </p:nvSpPr>
        <p:spPr bwMode="auto">
          <a:xfrm>
            <a:off x="7545388" y="1724025"/>
            <a:ext cx="1420812" cy="1098550"/>
          </a:xfrm>
          <a:prstGeom prst="rect">
            <a:avLst/>
          </a:prstGeom>
          <a:noFill/>
          <a:ln w="38100">
            <a:noFill/>
            <a:miter lim="800000"/>
            <a:headEnd/>
            <a:tailEnd/>
          </a:ln>
        </p:spPr>
        <p:txBody>
          <a:bodyPr>
            <a:spAutoFit/>
          </a:bodyPr>
          <a:lstStyle/>
          <a:p>
            <a:pPr algn="l"/>
            <a:r>
              <a:rPr lang="en-US" sz="2000" i="1" dirty="0">
                <a:solidFill>
                  <a:srgbClr val="000000"/>
                </a:solidFill>
                <a:latin typeface="Times New Roman" pitchFamily="18" charset="0"/>
                <a:ea typeface="+mn-ea"/>
              </a:rPr>
              <a:t>MET15</a:t>
            </a:r>
            <a:r>
              <a:rPr lang="en-US" sz="2000" baseline="30000" dirty="0">
                <a:solidFill>
                  <a:srgbClr val="000000"/>
                </a:solidFill>
                <a:latin typeface="Times New Roman" pitchFamily="18" charset="0"/>
                <a:ea typeface="+mn-ea"/>
              </a:rPr>
              <a:t>+/- </a:t>
            </a:r>
          </a:p>
          <a:p>
            <a:pPr algn="l"/>
            <a:endParaRPr lang="en-US" sz="2000" baseline="30000" dirty="0">
              <a:solidFill>
                <a:srgbClr val="000000"/>
              </a:solidFill>
              <a:latin typeface="Times New Roman" pitchFamily="18" charset="0"/>
              <a:ea typeface="+mn-ea"/>
            </a:endParaRPr>
          </a:p>
          <a:p>
            <a:pPr algn="l"/>
            <a:endParaRPr lang="en-US" sz="2000" baseline="30000" dirty="0">
              <a:solidFill>
                <a:srgbClr val="000000"/>
              </a:solidFill>
              <a:latin typeface="Times New Roman" pitchFamily="18" charset="0"/>
              <a:ea typeface="+mn-ea"/>
            </a:endParaRPr>
          </a:p>
          <a:p>
            <a:pPr algn="l"/>
            <a:r>
              <a:rPr lang="en-US" sz="2000" i="1" dirty="0">
                <a:solidFill>
                  <a:srgbClr val="000000"/>
                </a:solidFill>
                <a:latin typeface="Times New Roman" pitchFamily="18" charset="0"/>
                <a:ea typeface="+mn-ea"/>
              </a:rPr>
              <a:t>MET15</a:t>
            </a:r>
            <a:r>
              <a:rPr lang="en-US" sz="2000" baseline="30000" dirty="0">
                <a:solidFill>
                  <a:srgbClr val="000000"/>
                </a:solidFill>
                <a:latin typeface="Times New Roman" pitchFamily="18" charset="0"/>
                <a:ea typeface="+mn-ea"/>
              </a:rPr>
              <a:t>+/+</a:t>
            </a:r>
          </a:p>
        </p:txBody>
      </p:sp>
      <p:pic>
        <p:nvPicPr>
          <p:cNvPr id="34844" name="Picture 28" descr="q-black"/>
          <p:cNvPicPr preferRelativeResize="0">
            <a:picLocks noChangeAspect="1" noChangeArrowheads="1"/>
          </p:cNvPicPr>
          <p:nvPr/>
        </p:nvPicPr>
        <p:blipFill>
          <a:blip r:embed="rId6" cstate="print"/>
          <a:srcRect/>
          <a:stretch>
            <a:fillRect/>
          </a:stretch>
        </p:blipFill>
        <p:spPr bwMode="auto">
          <a:xfrm>
            <a:off x="2643188" y="5981700"/>
            <a:ext cx="603250" cy="606425"/>
          </a:xfrm>
          <a:prstGeom prst="rect">
            <a:avLst/>
          </a:prstGeom>
          <a:noFill/>
          <a:ln w="9525">
            <a:noFill/>
            <a:miter lim="800000"/>
            <a:headEnd/>
            <a:tailEnd/>
          </a:ln>
        </p:spPr>
      </p:pic>
      <p:sp>
        <p:nvSpPr>
          <p:cNvPr id="34845" name="Oval 29"/>
          <p:cNvSpPr>
            <a:spLocks noChangeArrowheads="1"/>
          </p:cNvSpPr>
          <p:nvPr/>
        </p:nvSpPr>
        <p:spPr bwMode="auto">
          <a:xfrm>
            <a:off x="2643188" y="5969000"/>
            <a:ext cx="601662" cy="598488"/>
          </a:xfrm>
          <a:prstGeom prst="ellipse">
            <a:avLst/>
          </a:prstGeom>
          <a:noFill/>
          <a:ln w="38100">
            <a:solidFill>
              <a:schemeClr val="bg2"/>
            </a:solidFill>
            <a:round/>
            <a:headEnd/>
            <a:tailEnd/>
          </a:ln>
        </p:spPr>
        <p:txBody>
          <a:bodyPr anchor="ctr">
            <a:spAutoFit/>
          </a:bodyPr>
          <a:lstStyle/>
          <a:p>
            <a:endParaRPr lang="en-US" dirty="0">
              <a:solidFill>
                <a:srgbClr val="00FFFF"/>
              </a:solidFill>
              <a:latin typeface="Times New Roman" pitchFamily="18" charset="0"/>
              <a:ea typeface="+mn-ea"/>
            </a:endParaRPr>
          </a:p>
        </p:txBody>
      </p:sp>
      <p:sp>
        <p:nvSpPr>
          <p:cNvPr id="34846" name="Rectangle 30"/>
          <p:cNvSpPr>
            <a:spLocks noChangeArrowheads="1"/>
          </p:cNvSpPr>
          <p:nvPr/>
        </p:nvSpPr>
        <p:spPr bwMode="auto">
          <a:xfrm>
            <a:off x="6502400" y="3400425"/>
            <a:ext cx="1028700" cy="57150"/>
          </a:xfrm>
          <a:prstGeom prst="rect">
            <a:avLst/>
          </a:prstGeom>
          <a:no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47" name="Rectangle 31"/>
          <p:cNvSpPr>
            <a:spLocks noChangeArrowheads="1"/>
          </p:cNvSpPr>
          <p:nvPr/>
        </p:nvSpPr>
        <p:spPr bwMode="auto">
          <a:xfrm>
            <a:off x="6773863" y="3400425"/>
            <a:ext cx="460375" cy="57150"/>
          </a:xfrm>
          <a:prstGeom prst="rect">
            <a:avLst/>
          </a:prstGeom>
          <a:solidFill>
            <a:schemeClr val="bg2"/>
          </a:solid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grpSp>
        <p:nvGrpSpPr>
          <p:cNvPr id="2" name="Group 32"/>
          <p:cNvGrpSpPr>
            <a:grpSpLocks/>
          </p:cNvGrpSpPr>
          <p:nvPr/>
        </p:nvGrpSpPr>
        <p:grpSpPr bwMode="auto">
          <a:xfrm>
            <a:off x="6456363" y="2649538"/>
            <a:ext cx="1039812" cy="66675"/>
            <a:chOff x="638" y="1166"/>
            <a:chExt cx="242" cy="17"/>
          </a:xfrm>
        </p:grpSpPr>
        <p:sp>
          <p:nvSpPr>
            <p:cNvPr id="34887" name="Rectangle 33"/>
            <p:cNvSpPr>
              <a:spLocks noChangeArrowheads="1"/>
            </p:cNvSpPr>
            <p:nvPr/>
          </p:nvSpPr>
          <p:spPr bwMode="auto">
            <a:xfrm>
              <a:off x="638" y="1166"/>
              <a:ext cx="242" cy="17"/>
            </a:xfrm>
            <a:prstGeom prst="rect">
              <a:avLst/>
            </a:prstGeom>
            <a:no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88" name="Rectangle 34"/>
            <p:cNvSpPr>
              <a:spLocks noChangeArrowheads="1"/>
            </p:cNvSpPr>
            <p:nvPr/>
          </p:nvSpPr>
          <p:spPr bwMode="auto">
            <a:xfrm>
              <a:off x="702" y="1166"/>
              <a:ext cx="108" cy="17"/>
            </a:xfrm>
            <a:prstGeom prst="rect">
              <a:avLst/>
            </a:prstGeom>
            <a:pattFill prst="ltUpDiag">
              <a:fgClr>
                <a:schemeClr val="bg2"/>
              </a:fgClr>
              <a:bgClr>
                <a:srgbClr val="FFFFFF"/>
              </a:bgClr>
            </a:patt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grpSp>
      <p:grpSp>
        <p:nvGrpSpPr>
          <p:cNvPr id="3" name="Group 35"/>
          <p:cNvGrpSpPr>
            <a:grpSpLocks/>
          </p:cNvGrpSpPr>
          <p:nvPr/>
        </p:nvGrpSpPr>
        <p:grpSpPr bwMode="auto">
          <a:xfrm>
            <a:off x="6456363" y="2538413"/>
            <a:ext cx="1039812" cy="66675"/>
            <a:chOff x="638" y="1166"/>
            <a:chExt cx="242" cy="17"/>
          </a:xfrm>
        </p:grpSpPr>
        <p:sp>
          <p:nvSpPr>
            <p:cNvPr id="34885" name="Rectangle 36"/>
            <p:cNvSpPr>
              <a:spLocks noChangeArrowheads="1"/>
            </p:cNvSpPr>
            <p:nvPr/>
          </p:nvSpPr>
          <p:spPr bwMode="auto">
            <a:xfrm>
              <a:off x="638" y="1166"/>
              <a:ext cx="242" cy="17"/>
            </a:xfrm>
            <a:prstGeom prst="rect">
              <a:avLst/>
            </a:prstGeom>
            <a:no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86" name="Rectangle 37"/>
            <p:cNvSpPr>
              <a:spLocks noChangeArrowheads="1"/>
            </p:cNvSpPr>
            <p:nvPr/>
          </p:nvSpPr>
          <p:spPr bwMode="auto">
            <a:xfrm>
              <a:off x="702" y="1166"/>
              <a:ext cx="108" cy="17"/>
            </a:xfrm>
            <a:prstGeom prst="rect">
              <a:avLst/>
            </a:prstGeom>
            <a:pattFill prst="ltUpDiag">
              <a:fgClr>
                <a:schemeClr val="bg2"/>
              </a:fgClr>
              <a:bgClr>
                <a:srgbClr val="FFFFFF"/>
              </a:bgClr>
            </a:patt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grpSp>
      <p:sp>
        <p:nvSpPr>
          <p:cNvPr id="34850" name="Rectangle 38"/>
          <p:cNvSpPr>
            <a:spLocks noChangeArrowheads="1"/>
          </p:cNvSpPr>
          <p:nvPr/>
        </p:nvSpPr>
        <p:spPr bwMode="auto">
          <a:xfrm>
            <a:off x="6491288" y="3303588"/>
            <a:ext cx="1047750" cy="61912"/>
          </a:xfrm>
          <a:prstGeom prst="rect">
            <a:avLst/>
          </a:prstGeom>
          <a:no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51" name="Rectangle 39"/>
          <p:cNvSpPr>
            <a:spLocks noChangeArrowheads="1"/>
          </p:cNvSpPr>
          <p:nvPr/>
        </p:nvSpPr>
        <p:spPr bwMode="auto">
          <a:xfrm>
            <a:off x="6769100" y="3303588"/>
            <a:ext cx="466725" cy="61912"/>
          </a:xfrm>
          <a:prstGeom prst="rect">
            <a:avLst/>
          </a:prstGeom>
          <a:solidFill>
            <a:schemeClr val="bg2"/>
          </a:solid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grpSp>
        <p:nvGrpSpPr>
          <p:cNvPr id="4" name="Group 40"/>
          <p:cNvGrpSpPr>
            <a:grpSpLocks/>
          </p:cNvGrpSpPr>
          <p:nvPr/>
        </p:nvGrpSpPr>
        <p:grpSpPr bwMode="auto">
          <a:xfrm>
            <a:off x="2390775" y="2403475"/>
            <a:ext cx="1274763" cy="673100"/>
            <a:chOff x="1506" y="1514"/>
            <a:chExt cx="803" cy="424"/>
          </a:xfrm>
        </p:grpSpPr>
        <p:sp>
          <p:nvSpPr>
            <p:cNvPr id="34880" name="Oval 41"/>
            <p:cNvSpPr>
              <a:spLocks noChangeArrowheads="1"/>
            </p:cNvSpPr>
            <p:nvPr/>
          </p:nvSpPr>
          <p:spPr bwMode="auto">
            <a:xfrm>
              <a:off x="1506" y="1514"/>
              <a:ext cx="803" cy="424"/>
            </a:xfrm>
            <a:prstGeom prst="ellipse">
              <a:avLst/>
            </a:prstGeom>
            <a:noFill/>
            <a:ln w="38100">
              <a:solidFill>
                <a:schemeClr val="bg2"/>
              </a:solidFill>
              <a:round/>
              <a:headEnd/>
              <a:tailEnd/>
            </a:ln>
          </p:spPr>
          <p:txBody>
            <a:bodyPr anchor="ctr">
              <a:spAutoFit/>
            </a:bodyPr>
            <a:lstStyle/>
            <a:p>
              <a:endParaRPr lang="en-US" dirty="0">
                <a:solidFill>
                  <a:srgbClr val="00FFFF"/>
                </a:solidFill>
                <a:latin typeface="Times New Roman" pitchFamily="18" charset="0"/>
                <a:ea typeface="+mn-ea"/>
              </a:endParaRPr>
            </a:p>
          </p:txBody>
        </p:sp>
        <p:sp>
          <p:nvSpPr>
            <p:cNvPr id="34881" name="Rectangle 42"/>
            <p:cNvSpPr>
              <a:spLocks noChangeArrowheads="1"/>
            </p:cNvSpPr>
            <p:nvPr/>
          </p:nvSpPr>
          <p:spPr bwMode="auto">
            <a:xfrm>
              <a:off x="1578" y="1738"/>
              <a:ext cx="660" cy="39"/>
            </a:xfrm>
            <a:prstGeom prst="rect">
              <a:avLst/>
            </a:prstGeom>
            <a:no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82" name="Rectangle 43"/>
            <p:cNvSpPr>
              <a:spLocks noChangeArrowheads="1"/>
            </p:cNvSpPr>
            <p:nvPr/>
          </p:nvSpPr>
          <p:spPr bwMode="auto">
            <a:xfrm>
              <a:off x="1753" y="1738"/>
              <a:ext cx="294" cy="39"/>
            </a:xfrm>
            <a:prstGeom prst="rect">
              <a:avLst/>
            </a:prstGeom>
            <a:solidFill>
              <a:schemeClr val="bg2"/>
            </a:solid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83" name="Rectangle 44"/>
            <p:cNvSpPr>
              <a:spLocks noChangeArrowheads="1"/>
            </p:cNvSpPr>
            <p:nvPr/>
          </p:nvSpPr>
          <p:spPr bwMode="auto">
            <a:xfrm>
              <a:off x="1575" y="1677"/>
              <a:ext cx="655" cy="42"/>
            </a:xfrm>
            <a:prstGeom prst="rect">
              <a:avLst/>
            </a:prstGeom>
            <a:no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84" name="Rectangle 45"/>
            <p:cNvSpPr>
              <a:spLocks noChangeArrowheads="1"/>
            </p:cNvSpPr>
            <p:nvPr/>
          </p:nvSpPr>
          <p:spPr bwMode="auto">
            <a:xfrm>
              <a:off x="1748" y="1677"/>
              <a:ext cx="293" cy="42"/>
            </a:xfrm>
            <a:prstGeom prst="rect">
              <a:avLst/>
            </a:prstGeom>
            <a:pattFill prst="ltUpDiag">
              <a:fgClr>
                <a:schemeClr val="bg2"/>
              </a:fgClr>
              <a:bgClr>
                <a:srgbClr val="FFFFFF"/>
              </a:bgClr>
            </a:patt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grpSp>
      <p:grpSp>
        <p:nvGrpSpPr>
          <p:cNvPr id="5" name="Group 46"/>
          <p:cNvGrpSpPr>
            <a:grpSpLocks/>
          </p:cNvGrpSpPr>
          <p:nvPr/>
        </p:nvGrpSpPr>
        <p:grpSpPr bwMode="auto">
          <a:xfrm>
            <a:off x="2257425" y="3933825"/>
            <a:ext cx="1274763" cy="673100"/>
            <a:chOff x="1506" y="1514"/>
            <a:chExt cx="803" cy="424"/>
          </a:xfrm>
        </p:grpSpPr>
        <p:sp>
          <p:nvSpPr>
            <p:cNvPr id="34875" name="Oval 47"/>
            <p:cNvSpPr>
              <a:spLocks noChangeArrowheads="1"/>
            </p:cNvSpPr>
            <p:nvPr/>
          </p:nvSpPr>
          <p:spPr bwMode="auto">
            <a:xfrm>
              <a:off x="1506" y="1514"/>
              <a:ext cx="803" cy="424"/>
            </a:xfrm>
            <a:prstGeom prst="ellipse">
              <a:avLst/>
            </a:prstGeom>
            <a:noFill/>
            <a:ln w="38100">
              <a:solidFill>
                <a:schemeClr val="bg2"/>
              </a:solidFill>
              <a:round/>
              <a:headEnd/>
              <a:tailEnd/>
            </a:ln>
          </p:spPr>
          <p:txBody>
            <a:bodyPr anchor="ctr">
              <a:spAutoFit/>
            </a:bodyPr>
            <a:lstStyle/>
            <a:p>
              <a:endParaRPr lang="en-US" dirty="0">
                <a:solidFill>
                  <a:srgbClr val="00FFFF"/>
                </a:solidFill>
                <a:latin typeface="Times New Roman" pitchFamily="18" charset="0"/>
                <a:ea typeface="+mn-ea"/>
              </a:endParaRPr>
            </a:p>
          </p:txBody>
        </p:sp>
        <p:sp>
          <p:nvSpPr>
            <p:cNvPr id="34876" name="Rectangle 48"/>
            <p:cNvSpPr>
              <a:spLocks noChangeArrowheads="1"/>
            </p:cNvSpPr>
            <p:nvPr/>
          </p:nvSpPr>
          <p:spPr bwMode="auto">
            <a:xfrm>
              <a:off x="1578" y="1738"/>
              <a:ext cx="660" cy="39"/>
            </a:xfrm>
            <a:prstGeom prst="rect">
              <a:avLst/>
            </a:prstGeom>
            <a:no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77" name="Rectangle 49"/>
            <p:cNvSpPr>
              <a:spLocks noChangeArrowheads="1"/>
            </p:cNvSpPr>
            <p:nvPr/>
          </p:nvSpPr>
          <p:spPr bwMode="auto">
            <a:xfrm>
              <a:off x="1753" y="1738"/>
              <a:ext cx="294" cy="39"/>
            </a:xfrm>
            <a:prstGeom prst="rect">
              <a:avLst/>
            </a:prstGeom>
            <a:solidFill>
              <a:schemeClr val="bg2"/>
            </a:solid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78" name="Rectangle 50"/>
            <p:cNvSpPr>
              <a:spLocks noChangeArrowheads="1"/>
            </p:cNvSpPr>
            <p:nvPr/>
          </p:nvSpPr>
          <p:spPr bwMode="auto">
            <a:xfrm>
              <a:off x="1575" y="1677"/>
              <a:ext cx="655" cy="42"/>
            </a:xfrm>
            <a:prstGeom prst="rect">
              <a:avLst/>
            </a:prstGeom>
            <a:no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79" name="Rectangle 51"/>
            <p:cNvSpPr>
              <a:spLocks noChangeArrowheads="1"/>
            </p:cNvSpPr>
            <p:nvPr/>
          </p:nvSpPr>
          <p:spPr bwMode="auto">
            <a:xfrm>
              <a:off x="1748" y="1677"/>
              <a:ext cx="293" cy="42"/>
            </a:xfrm>
            <a:prstGeom prst="rect">
              <a:avLst/>
            </a:prstGeom>
            <a:pattFill prst="ltUpDiag">
              <a:fgClr>
                <a:schemeClr val="bg2"/>
              </a:fgClr>
              <a:bgClr>
                <a:srgbClr val="FFFFFF"/>
              </a:bgClr>
            </a:patt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grpSp>
      <p:grpSp>
        <p:nvGrpSpPr>
          <p:cNvPr id="6" name="Group 52"/>
          <p:cNvGrpSpPr>
            <a:grpSpLocks/>
          </p:cNvGrpSpPr>
          <p:nvPr/>
        </p:nvGrpSpPr>
        <p:grpSpPr bwMode="auto">
          <a:xfrm>
            <a:off x="3170238" y="3575050"/>
            <a:ext cx="944562" cy="496888"/>
            <a:chOff x="1506" y="1514"/>
            <a:chExt cx="803" cy="424"/>
          </a:xfrm>
        </p:grpSpPr>
        <p:sp>
          <p:nvSpPr>
            <p:cNvPr id="34870" name="Oval 53"/>
            <p:cNvSpPr>
              <a:spLocks noChangeArrowheads="1"/>
            </p:cNvSpPr>
            <p:nvPr/>
          </p:nvSpPr>
          <p:spPr bwMode="auto">
            <a:xfrm>
              <a:off x="1506" y="1514"/>
              <a:ext cx="803" cy="424"/>
            </a:xfrm>
            <a:prstGeom prst="ellipse">
              <a:avLst/>
            </a:prstGeom>
            <a:noFill/>
            <a:ln w="38100">
              <a:solidFill>
                <a:schemeClr val="bg2"/>
              </a:solidFill>
              <a:round/>
              <a:headEnd/>
              <a:tailEnd/>
            </a:ln>
          </p:spPr>
          <p:txBody>
            <a:bodyPr anchor="ctr">
              <a:spAutoFit/>
            </a:bodyPr>
            <a:lstStyle/>
            <a:p>
              <a:endParaRPr lang="en-US" dirty="0">
                <a:solidFill>
                  <a:srgbClr val="00FFFF"/>
                </a:solidFill>
                <a:latin typeface="Times New Roman" pitchFamily="18" charset="0"/>
                <a:ea typeface="+mn-ea"/>
              </a:endParaRPr>
            </a:p>
          </p:txBody>
        </p:sp>
        <p:sp>
          <p:nvSpPr>
            <p:cNvPr id="34871" name="Rectangle 54"/>
            <p:cNvSpPr>
              <a:spLocks noChangeArrowheads="1"/>
            </p:cNvSpPr>
            <p:nvPr/>
          </p:nvSpPr>
          <p:spPr bwMode="auto">
            <a:xfrm>
              <a:off x="1578" y="1738"/>
              <a:ext cx="660" cy="39"/>
            </a:xfrm>
            <a:prstGeom prst="rect">
              <a:avLst/>
            </a:prstGeom>
            <a:no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72" name="Rectangle 55"/>
            <p:cNvSpPr>
              <a:spLocks noChangeArrowheads="1"/>
            </p:cNvSpPr>
            <p:nvPr/>
          </p:nvSpPr>
          <p:spPr bwMode="auto">
            <a:xfrm>
              <a:off x="1753" y="1738"/>
              <a:ext cx="294" cy="39"/>
            </a:xfrm>
            <a:prstGeom prst="rect">
              <a:avLst/>
            </a:prstGeom>
            <a:solidFill>
              <a:schemeClr val="bg2"/>
            </a:solid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73" name="Rectangle 56"/>
            <p:cNvSpPr>
              <a:spLocks noChangeArrowheads="1"/>
            </p:cNvSpPr>
            <p:nvPr/>
          </p:nvSpPr>
          <p:spPr bwMode="auto">
            <a:xfrm>
              <a:off x="1575" y="1677"/>
              <a:ext cx="655" cy="42"/>
            </a:xfrm>
            <a:prstGeom prst="rect">
              <a:avLst/>
            </a:prstGeom>
            <a:no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74" name="Rectangle 57"/>
            <p:cNvSpPr>
              <a:spLocks noChangeArrowheads="1"/>
            </p:cNvSpPr>
            <p:nvPr/>
          </p:nvSpPr>
          <p:spPr bwMode="auto">
            <a:xfrm>
              <a:off x="1748" y="1677"/>
              <a:ext cx="293" cy="42"/>
            </a:xfrm>
            <a:prstGeom prst="rect">
              <a:avLst/>
            </a:prstGeom>
            <a:pattFill prst="ltUpDiag">
              <a:fgClr>
                <a:schemeClr val="bg2"/>
              </a:fgClr>
              <a:bgClr>
                <a:srgbClr val="FFFFFF"/>
              </a:bgClr>
            </a:patt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grpSp>
      <p:sp>
        <p:nvSpPr>
          <p:cNvPr id="34855" name="Oval 58"/>
          <p:cNvSpPr>
            <a:spLocks noChangeArrowheads="1"/>
          </p:cNvSpPr>
          <p:nvPr/>
        </p:nvSpPr>
        <p:spPr bwMode="auto">
          <a:xfrm>
            <a:off x="5675004" y="2368550"/>
            <a:ext cx="587375" cy="542925"/>
          </a:xfrm>
          <a:prstGeom prst="ellipse">
            <a:avLst/>
          </a:prstGeom>
          <a:solidFill>
            <a:schemeClr val="tx1"/>
          </a:solidFill>
          <a:ln w="38100">
            <a:solidFill>
              <a:schemeClr val="bg2"/>
            </a:solidFill>
            <a:round/>
            <a:headEnd/>
            <a:tailEnd/>
          </a:ln>
        </p:spPr>
        <p:txBody>
          <a:bodyPr anchor="ctr">
            <a:spAutoFit/>
          </a:bodyPr>
          <a:lstStyle/>
          <a:p>
            <a:endParaRPr lang="en-US" dirty="0">
              <a:solidFill>
                <a:srgbClr val="00FFFF"/>
              </a:solidFill>
              <a:latin typeface="Times New Roman" pitchFamily="18" charset="0"/>
              <a:ea typeface="+mn-ea"/>
            </a:endParaRPr>
          </a:p>
        </p:txBody>
      </p:sp>
      <p:sp>
        <p:nvSpPr>
          <p:cNvPr id="34856" name="Line 59"/>
          <p:cNvSpPr>
            <a:spLocks noChangeShapeType="1"/>
          </p:cNvSpPr>
          <p:nvPr/>
        </p:nvSpPr>
        <p:spPr bwMode="auto">
          <a:xfrm flipV="1">
            <a:off x="3967163" y="2740025"/>
            <a:ext cx="1416050" cy="76200"/>
          </a:xfrm>
          <a:prstGeom prst="line">
            <a:avLst/>
          </a:prstGeom>
          <a:noFill/>
          <a:ln w="38100">
            <a:solidFill>
              <a:schemeClr val="bg2"/>
            </a:solidFill>
            <a:round/>
            <a:headEnd/>
            <a:tailEnd type="triangle" w="med" len="med"/>
          </a:ln>
        </p:spPr>
        <p:txBody>
          <a:bodyPr>
            <a:spAutoFit/>
          </a:bodyPr>
          <a:lstStyle/>
          <a:p>
            <a:endParaRPr lang="en-US" dirty="0">
              <a:solidFill>
                <a:srgbClr val="00FFFF"/>
              </a:solidFill>
              <a:latin typeface="Times New Roman" pitchFamily="18" charset="0"/>
              <a:ea typeface="+mn-ea"/>
            </a:endParaRPr>
          </a:p>
        </p:txBody>
      </p:sp>
      <p:sp>
        <p:nvSpPr>
          <p:cNvPr id="34857" name="Rectangle 60"/>
          <p:cNvSpPr>
            <a:spLocks noChangeArrowheads="1"/>
          </p:cNvSpPr>
          <p:nvPr/>
        </p:nvSpPr>
        <p:spPr bwMode="auto">
          <a:xfrm>
            <a:off x="6481763" y="2039938"/>
            <a:ext cx="1047750" cy="61912"/>
          </a:xfrm>
          <a:prstGeom prst="rect">
            <a:avLst/>
          </a:prstGeom>
          <a:no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58" name="Rectangle 61"/>
          <p:cNvSpPr>
            <a:spLocks noChangeArrowheads="1"/>
          </p:cNvSpPr>
          <p:nvPr/>
        </p:nvSpPr>
        <p:spPr bwMode="auto">
          <a:xfrm>
            <a:off x="6759575" y="2039938"/>
            <a:ext cx="466725" cy="61912"/>
          </a:xfrm>
          <a:prstGeom prst="rect">
            <a:avLst/>
          </a:prstGeom>
          <a:solidFill>
            <a:schemeClr val="bg2"/>
          </a:solid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59" name="Rectangle 62"/>
          <p:cNvSpPr>
            <a:spLocks noChangeArrowheads="1"/>
          </p:cNvSpPr>
          <p:nvPr/>
        </p:nvSpPr>
        <p:spPr bwMode="auto">
          <a:xfrm>
            <a:off x="6477000" y="1943100"/>
            <a:ext cx="1039813" cy="66675"/>
          </a:xfrm>
          <a:prstGeom prst="rect">
            <a:avLst/>
          </a:prstGeom>
          <a:no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60" name="Rectangle 63"/>
          <p:cNvSpPr>
            <a:spLocks noChangeArrowheads="1"/>
          </p:cNvSpPr>
          <p:nvPr/>
        </p:nvSpPr>
        <p:spPr bwMode="auto">
          <a:xfrm>
            <a:off x="6751638" y="1943100"/>
            <a:ext cx="465137" cy="66675"/>
          </a:xfrm>
          <a:prstGeom prst="rect">
            <a:avLst/>
          </a:prstGeom>
          <a:pattFill prst="ltUpDiag">
            <a:fgClr>
              <a:schemeClr val="bg2"/>
            </a:fgClr>
            <a:bgClr>
              <a:srgbClr val="FFFFFF"/>
            </a:bgClr>
          </a:patt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61" name="Oval 64"/>
          <p:cNvSpPr>
            <a:spLocks noChangeArrowheads="1"/>
          </p:cNvSpPr>
          <p:nvPr/>
        </p:nvSpPr>
        <p:spPr bwMode="auto">
          <a:xfrm>
            <a:off x="5632450" y="5291138"/>
            <a:ext cx="601663" cy="598487"/>
          </a:xfrm>
          <a:prstGeom prst="ellipse">
            <a:avLst/>
          </a:prstGeom>
          <a:noFill/>
          <a:ln w="38100">
            <a:solidFill>
              <a:schemeClr val="bg2"/>
            </a:solidFill>
            <a:round/>
            <a:headEnd/>
            <a:tailEnd/>
          </a:ln>
        </p:spPr>
        <p:txBody>
          <a:bodyPr anchor="ctr">
            <a:spAutoFit/>
          </a:bodyPr>
          <a:lstStyle/>
          <a:p>
            <a:endParaRPr lang="en-US" dirty="0">
              <a:solidFill>
                <a:srgbClr val="00FFFF"/>
              </a:solidFill>
              <a:latin typeface="Times New Roman" pitchFamily="18" charset="0"/>
              <a:ea typeface="+mn-ea"/>
            </a:endParaRPr>
          </a:p>
        </p:txBody>
      </p:sp>
      <p:sp>
        <p:nvSpPr>
          <p:cNvPr id="34862" name="Oval 65"/>
          <p:cNvSpPr>
            <a:spLocks noChangeArrowheads="1"/>
          </p:cNvSpPr>
          <p:nvPr/>
        </p:nvSpPr>
        <p:spPr bwMode="auto">
          <a:xfrm>
            <a:off x="5632450" y="4324350"/>
            <a:ext cx="601663" cy="598488"/>
          </a:xfrm>
          <a:prstGeom prst="ellipse">
            <a:avLst/>
          </a:prstGeom>
          <a:noFill/>
          <a:ln w="38100">
            <a:solidFill>
              <a:schemeClr val="bg2"/>
            </a:solidFill>
            <a:round/>
            <a:headEnd/>
            <a:tailEnd/>
          </a:ln>
        </p:spPr>
        <p:txBody>
          <a:bodyPr anchor="ctr">
            <a:spAutoFit/>
          </a:bodyPr>
          <a:lstStyle/>
          <a:p>
            <a:endParaRPr lang="en-US" dirty="0">
              <a:solidFill>
                <a:srgbClr val="00FFFF"/>
              </a:solidFill>
              <a:latin typeface="Times New Roman" pitchFamily="18" charset="0"/>
              <a:ea typeface="+mn-ea"/>
            </a:endParaRPr>
          </a:p>
        </p:txBody>
      </p:sp>
      <p:sp>
        <p:nvSpPr>
          <p:cNvPr id="34863" name="Text Box 66"/>
          <p:cNvSpPr txBox="1">
            <a:spLocks noChangeArrowheads="1"/>
          </p:cNvSpPr>
          <p:nvPr/>
        </p:nvSpPr>
        <p:spPr bwMode="auto">
          <a:xfrm>
            <a:off x="2508250" y="1362075"/>
            <a:ext cx="1131888" cy="244475"/>
          </a:xfrm>
          <a:prstGeom prst="rect">
            <a:avLst/>
          </a:prstGeom>
          <a:noFill/>
          <a:ln w="38100">
            <a:noFill/>
            <a:miter lim="800000"/>
            <a:headEnd/>
            <a:tailEnd/>
          </a:ln>
        </p:spPr>
        <p:txBody>
          <a:bodyPr wrap="none" lIns="0" tIns="0" rIns="0" bIns="0">
            <a:spAutoFit/>
          </a:bodyPr>
          <a:lstStyle/>
          <a:p>
            <a:r>
              <a:rPr lang="en-US" sz="1600" b="0" dirty="0">
                <a:solidFill>
                  <a:srgbClr val="000000"/>
                </a:solidFill>
                <a:latin typeface="Times New Roman" pitchFamily="18" charset="0"/>
                <a:ea typeface="MS PGothic" pitchFamily="34" charset="-128"/>
              </a:rPr>
              <a:t>Cells in water</a:t>
            </a:r>
          </a:p>
        </p:txBody>
      </p:sp>
      <p:sp>
        <p:nvSpPr>
          <p:cNvPr id="34864" name="AutoShape 67"/>
          <p:cNvSpPr>
            <a:spLocks noChangeArrowheads="1"/>
          </p:cNvSpPr>
          <p:nvPr/>
        </p:nvSpPr>
        <p:spPr bwMode="auto">
          <a:xfrm>
            <a:off x="2928938" y="1673225"/>
            <a:ext cx="127000" cy="479425"/>
          </a:xfrm>
          <a:prstGeom prst="downArrow">
            <a:avLst>
              <a:gd name="adj1" fmla="val 50000"/>
              <a:gd name="adj2" fmla="val 94375"/>
            </a:avLst>
          </a:prstGeom>
          <a:noFill/>
          <a:ln w="9525">
            <a:solidFill>
              <a:schemeClr val="bg2"/>
            </a:solidFill>
            <a:miter lim="800000"/>
            <a:headEnd/>
            <a:tailEnd/>
          </a:ln>
        </p:spPr>
        <p:txBody>
          <a:bodyPr wrap="none" anchor="ctr"/>
          <a:lstStyle/>
          <a:p>
            <a:endParaRPr lang="en-US" dirty="0">
              <a:solidFill>
                <a:srgbClr val="00FFFF"/>
              </a:solidFill>
              <a:latin typeface="Times New Roman" pitchFamily="18" charset="0"/>
              <a:ea typeface="+mn-ea"/>
            </a:endParaRPr>
          </a:p>
        </p:txBody>
      </p:sp>
      <p:sp>
        <p:nvSpPr>
          <p:cNvPr id="34865" name="Text Box 68"/>
          <p:cNvSpPr txBox="1">
            <a:spLocks noChangeArrowheads="1"/>
          </p:cNvSpPr>
          <p:nvPr/>
        </p:nvSpPr>
        <p:spPr bwMode="auto">
          <a:xfrm>
            <a:off x="1474788" y="1747838"/>
            <a:ext cx="1427162" cy="244475"/>
          </a:xfrm>
          <a:prstGeom prst="rect">
            <a:avLst/>
          </a:prstGeom>
          <a:noFill/>
          <a:ln w="38100">
            <a:noFill/>
            <a:miter lim="800000"/>
            <a:headEnd/>
            <a:tailEnd/>
          </a:ln>
        </p:spPr>
        <p:txBody>
          <a:bodyPr wrap="none" lIns="0" tIns="0" rIns="0" bIns="0">
            <a:spAutoFit/>
          </a:bodyPr>
          <a:lstStyle/>
          <a:p>
            <a:r>
              <a:rPr lang="en-US" sz="1600" b="0" dirty="0">
                <a:solidFill>
                  <a:srgbClr val="000000"/>
                </a:solidFill>
                <a:latin typeface="Times New Roman" pitchFamily="18" charset="0"/>
                <a:ea typeface="MS PGothic" pitchFamily="34" charset="-128"/>
              </a:rPr>
              <a:t>Transfer to plates</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Morphological robustness CV ~ RLS, CLS? </a:t>
            </a:r>
            <a:endParaRPr lang="en-US"/>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smtClean="0"/>
              <a:t>Some implications of cellular aging as an emergent property of networks.</a:t>
            </a:r>
          </a:p>
        </p:txBody>
      </p:sp>
      <p:sp>
        <p:nvSpPr>
          <p:cNvPr id="48131" name="Content Placeholder 2"/>
          <p:cNvSpPr>
            <a:spLocks noGrp="1"/>
          </p:cNvSpPr>
          <p:nvPr>
            <p:ph idx="1"/>
          </p:nvPr>
        </p:nvSpPr>
        <p:spPr>
          <a:xfrm>
            <a:off x="1422790" y="1585560"/>
            <a:ext cx="6799475" cy="3673827"/>
          </a:xfrm>
        </p:spPr>
        <p:txBody>
          <a:bodyPr/>
          <a:lstStyle/>
          <a:p>
            <a:r>
              <a:rPr lang="en-US" sz="2000" dirty="0" smtClean="0"/>
              <a:t>Trade off between </a:t>
            </a:r>
            <a:r>
              <a:rPr lang="en-US" sz="2000" i="1" dirty="0" smtClean="0"/>
              <a:t>R0</a:t>
            </a:r>
            <a:r>
              <a:rPr lang="en-US" sz="2000" dirty="0" smtClean="0"/>
              <a:t> and </a:t>
            </a:r>
            <a:r>
              <a:rPr lang="en-US" sz="2000" i="1" dirty="0" smtClean="0"/>
              <a:t>G </a:t>
            </a:r>
            <a:r>
              <a:rPr lang="en-US" sz="2000" dirty="0" smtClean="0"/>
              <a:t>(negative correlation between ln</a:t>
            </a:r>
            <a:r>
              <a:rPr lang="en-US" sz="2000" i="1" dirty="0" smtClean="0"/>
              <a:t>R0</a:t>
            </a:r>
            <a:r>
              <a:rPr lang="en-US" sz="2000" dirty="0" smtClean="0"/>
              <a:t> and </a:t>
            </a:r>
            <a:r>
              <a:rPr lang="en-US" sz="2000" i="1" dirty="0" smtClean="0"/>
              <a:t>G</a:t>
            </a:r>
            <a:r>
              <a:rPr lang="en-US" sz="2000" dirty="0" smtClean="0"/>
              <a:t>). </a:t>
            </a:r>
          </a:p>
          <a:p>
            <a:r>
              <a:rPr lang="en-US" sz="2000" dirty="0" smtClean="0"/>
              <a:t>There is no real “aging” genes.</a:t>
            </a:r>
          </a:p>
          <a:p>
            <a:pPr lvl="1"/>
            <a:r>
              <a:rPr lang="en-US" sz="1600" dirty="0" smtClean="0"/>
              <a:t>Ageing is influenced but not controlled by genes,  Kirkwood &amp;Finch 2002, Nature.  </a:t>
            </a:r>
          </a:p>
          <a:p>
            <a:r>
              <a:rPr lang="en-US" sz="2000" dirty="0" smtClean="0"/>
              <a:t>We should pay more attention to gene interactions and their temporal dynamics. </a:t>
            </a:r>
          </a:p>
          <a:p>
            <a:r>
              <a:rPr lang="en-US" sz="2000" dirty="0" smtClean="0"/>
              <a:t>Heterogeneity and stochasticity are important features of life. </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Title 1"/>
          <p:cNvSpPr>
            <a:spLocks noGrp="1"/>
          </p:cNvSpPr>
          <p:nvPr>
            <p:ph type="title"/>
          </p:nvPr>
        </p:nvSpPr>
        <p:spPr>
          <a:xfrm>
            <a:off x="466725" y="241300"/>
            <a:ext cx="7830560" cy="921805"/>
          </a:xfrm>
        </p:spPr>
        <p:txBody>
          <a:bodyPr/>
          <a:lstStyle/>
          <a:p>
            <a:r>
              <a:rPr lang="en-US" dirty="0" smtClean="0"/>
              <a:t>Implications of the network aging model (</a:t>
            </a:r>
            <a:r>
              <a:rPr lang="en-US" dirty="0" err="1" smtClean="0"/>
              <a:t>conti’d</a:t>
            </a:r>
            <a:r>
              <a:rPr lang="en-US" dirty="0" smtClean="0"/>
              <a:t>)</a:t>
            </a:r>
          </a:p>
        </p:txBody>
      </p:sp>
      <p:sp>
        <p:nvSpPr>
          <p:cNvPr id="53251" name="Content Placeholder 2"/>
          <p:cNvSpPr>
            <a:spLocks noGrp="1"/>
          </p:cNvSpPr>
          <p:nvPr>
            <p:ph idx="1"/>
          </p:nvPr>
        </p:nvSpPr>
        <p:spPr>
          <a:xfrm>
            <a:off x="1308099" y="1316037"/>
            <a:ext cx="7373235" cy="4532477"/>
          </a:xfrm>
        </p:spPr>
        <p:txBody>
          <a:bodyPr/>
          <a:lstStyle/>
          <a:p>
            <a:pPr>
              <a:buFontTx/>
              <a:buNone/>
            </a:pPr>
            <a:r>
              <a:rPr lang="en-US" sz="2000" dirty="0" smtClean="0">
                <a:solidFill>
                  <a:srgbClr val="000000"/>
                </a:solidFill>
              </a:rPr>
              <a:t>Theoretic perspectives</a:t>
            </a:r>
          </a:p>
          <a:p>
            <a:r>
              <a:rPr lang="en-US" sz="2000" dirty="0" smtClean="0">
                <a:solidFill>
                  <a:srgbClr val="000000"/>
                </a:solidFill>
              </a:rPr>
              <a:t>Power-law networks versus random networks</a:t>
            </a:r>
          </a:p>
          <a:p>
            <a:r>
              <a:rPr lang="en-US" sz="2000" dirty="0" smtClean="0">
                <a:solidFill>
                  <a:srgbClr val="000000"/>
                </a:solidFill>
              </a:rPr>
              <a:t>Connection between aging and genetic capacitors</a:t>
            </a:r>
          </a:p>
          <a:p>
            <a:r>
              <a:rPr lang="en-US" sz="2000" dirty="0" smtClean="0">
                <a:solidFill>
                  <a:srgbClr val="000000"/>
                </a:solidFill>
              </a:rPr>
              <a:t>Heterogeneous rates of exponential decays</a:t>
            </a:r>
          </a:p>
          <a:p>
            <a:pPr>
              <a:buFontTx/>
              <a:buNone/>
            </a:pPr>
            <a:endParaRPr lang="en-US" sz="2000" dirty="0" smtClean="0">
              <a:solidFill>
                <a:srgbClr val="000000"/>
              </a:solidFill>
            </a:endParaRPr>
          </a:p>
          <a:p>
            <a:pPr>
              <a:buFontTx/>
              <a:buNone/>
            </a:pPr>
            <a:r>
              <a:rPr lang="en-US" sz="2000" dirty="0" smtClean="0">
                <a:solidFill>
                  <a:srgbClr val="000000"/>
                </a:solidFill>
              </a:rPr>
              <a:t>Empirical perspectives</a:t>
            </a:r>
          </a:p>
          <a:p>
            <a:r>
              <a:rPr lang="en-US" sz="2000" i="1" dirty="0" smtClean="0">
                <a:solidFill>
                  <a:srgbClr val="000000"/>
                </a:solidFill>
              </a:rPr>
              <a:t>G</a:t>
            </a:r>
            <a:r>
              <a:rPr lang="en-US" sz="2000" dirty="0" smtClean="0">
                <a:solidFill>
                  <a:srgbClr val="000000"/>
                </a:solidFill>
              </a:rPr>
              <a:t> as a proxy of robustness (a phenotypic measure).</a:t>
            </a:r>
          </a:p>
          <a:p>
            <a:r>
              <a:rPr lang="en-US" sz="2000" dirty="0" smtClean="0">
                <a:solidFill>
                  <a:srgbClr val="000000"/>
                </a:solidFill>
              </a:rPr>
              <a:t>Provides a new perspective to interpret experimental data.</a:t>
            </a:r>
          </a:p>
          <a:p>
            <a:r>
              <a:rPr lang="en-US" sz="2000" dirty="0" smtClean="0">
                <a:solidFill>
                  <a:srgbClr val="000000"/>
                </a:solidFill>
              </a:rPr>
              <a:t>Provides a different perspective on interpreting GWA on life-history traits.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14300" y="122238"/>
            <a:ext cx="8929688" cy="1143000"/>
          </a:xfrm>
        </p:spPr>
        <p:txBody>
          <a:bodyPr/>
          <a:lstStyle/>
          <a:p>
            <a:pPr eaLnBrk="1" hangingPunct="1"/>
            <a:r>
              <a:rPr lang="en-US" b="1" dirty="0" smtClean="0"/>
              <a:t>Assay of chronological life span in yeast</a:t>
            </a:r>
          </a:p>
        </p:txBody>
      </p:sp>
      <p:grpSp>
        <p:nvGrpSpPr>
          <p:cNvPr id="35843" name="Group 3"/>
          <p:cNvGrpSpPr>
            <a:grpSpLocks/>
          </p:cNvGrpSpPr>
          <p:nvPr/>
        </p:nvGrpSpPr>
        <p:grpSpPr bwMode="auto">
          <a:xfrm>
            <a:off x="1143000" y="2354263"/>
            <a:ext cx="314325" cy="1943100"/>
            <a:chOff x="576" y="2106"/>
            <a:chExt cx="198" cy="1224"/>
          </a:xfrm>
        </p:grpSpPr>
        <p:sp>
          <p:nvSpPr>
            <p:cNvPr id="35893" name="AutoShape 4"/>
            <p:cNvSpPr>
              <a:spLocks noChangeArrowheads="1"/>
            </p:cNvSpPr>
            <p:nvPr/>
          </p:nvSpPr>
          <p:spPr bwMode="auto">
            <a:xfrm>
              <a:off x="576" y="2106"/>
              <a:ext cx="198" cy="1224"/>
            </a:xfrm>
            <a:prstGeom prst="roundRect">
              <a:avLst>
                <a:gd name="adj" fmla="val 16667"/>
              </a:avLst>
            </a:prstGeom>
            <a:solidFill>
              <a:schemeClr val="tx1"/>
            </a:solidFill>
            <a:ln w="38100">
              <a:solidFill>
                <a:schemeClr val="bg2"/>
              </a:solidFill>
              <a:round/>
              <a:headEnd/>
              <a:tailEnd/>
            </a:ln>
          </p:spPr>
          <p:txBody>
            <a:bodyPr anchor="ctr">
              <a:spAutoFit/>
            </a:bodyPr>
            <a:lstStyle/>
            <a:p>
              <a:endParaRPr lang="en-US"/>
            </a:p>
          </p:txBody>
        </p:sp>
        <p:sp>
          <p:nvSpPr>
            <p:cNvPr id="35894" name="AutoShape 5"/>
            <p:cNvSpPr>
              <a:spLocks noChangeArrowheads="1"/>
            </p:cNvSpPr>
            <p:nvPr/>
          </p:nvSpPr>
          <p:spPr bwMode="auto">
            <a:xfrm>
              <a:off x="592" y="2716"/>
              <a:ext cx="171" cy="594"/>
            </a:xfrm>
            <a:prstGeom prst="roundRect">
              <a:avLst>
                <a:gd name="adj" fmla="val 16667"/>
              </a:avLst>
            </a:prstGeom>
            <a:pattFill prst="lgConfetti">
              <a:fgClr>
                <a:srgbClr val="996633"/>
              </a:fgClr>
              <a:bgClr>
                <a:schemeClr val="tx1"/>
              </a:bgClr>
            </a:pattFill>
            <a:ln w="38100">
              <a:noFill/>
              <a:round/>
              <a:headEnd/>
              <a:tailEnd/>
            </a:ln>
          </p:spPr>
          <p:txBody>
            <a:bodyPr anchor="ctr">
              <a:spAutoFit/>
            </a:bodyPr>
            <a:lstStyle/>
            <a:p>
              <a:endParaRPr lang="en-US"/>
            </a:p>
          </p:txBody>
        </p:sp>
      </p:grpSp>
      <p:sp>
        <p:nvSpPr>
          <p:cNvPr id="35844" name="Text Box 6"/>
          <p:cNvSpPr txBox="1">
            <a:spLocks noChangeArrowheads="1"/>
          </p:cNvSpPr>
          <p:nvPr/>
        </p:nvSpPr>
        <p:spPr bwMode="auto">
          <a:xfrm>
            <a:off x="915988" y="1679575"/>
            <a:ext cx="766762" cy="519113"/>
          </a:xfrm>
          <a:prstGeom prst="rect">
            <a:avLst/>
          </a:prstGeom>
          <a:noFill/>
          <a:ln w="38100">
            <a:noFill/>
            <a:miter lim="800000"/>
            <a:headEnd/>
            <a:tailEnd/>
          </a:ln>
        </p:spPr>
        <p:txBody>
          <a:bodyPr>
            <a:spAutoFit/>
          </a:bodyPr>
          <a:lstStyle/>
          <a:p>
            <a:r>
              <a:rPr lang="en-US" b="0">
                <a:solidFill>
                  <a:schemeClr val="bg2"/>
                </a:solidFill>
              </a:rPr>
              <a:t>t=0</a:t>
            </a:r>
          </a:p>
        </p:txBody>
      </p:sp>
      <p:grpSp>
        <p:nvGrpSpPr>
          <p:cNvPr id="35845" name="Group 7"/>
          <p:cNvGrpSpPr>
            <a:grpSpLocks/>
          </p:cNvGrpSpPr>
          <p:nvPr/>
        </p:nvGrpSpPr>
        <p:grpSpPr bwMode="auto">
          <a:xfrm>
            <a:off x="1257300" y="4994275"/>
            <a:ext cx="1200150" cy="1171575"/>
            <a:chOff x="378" y="3159"/>
            <a:chExt cx="756" cy="738"/>
          </a:xfrm>
        </p:grpSpPr>
        <p:sp>
          <p:nvSpPr>
            <p:cNvPr id="35880" name="Oval 8"/>
            <p:cNvSpPr>
              <a:spLocks noChangeArrowheads="1"/>
            </p:cNvSpPr>
            <p:nvPr/>
          </p:nvSpPr>
          <p:spPr bwMode="auto">
            <a:xfrm>
              <a:off x="378" y="3159"/>
              <a:ext cx="756" cy="738"/>
            </a:xfrm>
            <a:prstGeom prst="ellipse">
              <a:avLst/>
            </a:prstGeom>
            <a:solidFill>
              <a:schemeClr val="tx1"/>
            </a:solidFill>
            <a:ln w="38100">
              <a:solidFill>
                <a:schemeClr val="bg2"/>
              </a:solidFill>
              <a:round/>
              <a:headEnd/>
              <a:tailEnd/>
            </a:ln>
          </p:spPr>
          <p:txBody>
            <a:bodyPr wrap="none" anchor="ctr">
              <a:spAutoFit/>
            </a:bodyPr>
            <a:lstStyle/>
            <a:p>
              <a:endParaRPr lang="en-US"/>
            </a:p>
          </p:txBody>
        </p:sp>
        <p:sp>
          <p:nvSpPr>
            <p:cNvPr id="35881" name="Oval 9"/>
            <p:cNvSpPr>
              <a:spLocks noChangeArrowheads="1"/>
            </p:cNvSpPr>
            <p:nvPr/>
          </p:nvSpPr>
          <p:spPr bwMode="auto">
            <a:xfrm>
              <a:off x="747" y="3348"/>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82" name="Oval 10"/>
            <p:cNvSpPr>
              <a:spLocks noChangeArrowheads="1"/>
            </p:cNvSpPr>
            <p:nvPr/>
          </p:nvSpPr>
          <p:spPr bwMode="auto">
            <a:xfrm>
              <a:off x="700" y="3634"/>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83" name="Oval 11"/>
            <p:cNvSpPr>
              <a:spLocks noChangeArrowheads="1"/>
            </p:cNvSpPr>
            <p:nvPr/>
          </p:nvSpPr>
          <p:spPr bwMode="auto">
            <a:xfrm>
              <a:off x="545" y="3389"/>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84" name="Oval 12"/>
            <p:cNvSpPr>
              <a:spLocks noChangeArrowheads="1"/>
            </p:cNvSpPr>
            <p:nvPr/>
          </p:nvSpPr>
          <p:spPr bwMode="auto">
            <a:xfrm>
              <a:off x="912" y="3594"/>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85" name="Oval 13"/>
            <p:cNvSpPr>
              <a:spLocks noChangeArrowheads="1"/>
            </p:cNvSpPr>
            <p:nvPr/>
          </p:nvSpPr>
          <p:spPr bwMode="auto">
            <a:xfrm>
              <a:off x="694" y="3412"/>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86" name="Oval 14"/>
            <p:cNvSpPr>
              <a:spLocks noChangeArrowheads="1"/>
            </p:cNvSpPr>
            <p:nvPr/>
          </p:nvSpPr>
          <p:spPr bwMode="auto">
            <a:xfrm>
              <a:off x="881" y="3446"/>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87" name="Oval 15"/>
            <p:cNvSpPr>
              <a:spLocks noChangeArrowheads="1"/>
            </p:cNvSpPr>
            <p:nvPr/>
          </p:nvSpPr>
          <p:spPr bwMode="auto">
            <a:xfrm>
              <a:off x="838" y="3664"/>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88" name="Oval 16"/>
            <p:cNvSpPr>
              <a:spLocks noChangeArrowheads="1"/>
            </p:cNvSpPr>
            <p:nvPr/>
          </p:nvSpPr>
          <p:spPr bwMode="auto">
            <a:xfrm>
              <a:off x="845" y="3284"/>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89" name="Oval 17"/>
            <p:cNvSpPr>
              <a:spLocks noChangeArrowheads="1"/>
            </p:cNvSpPr>
            <p:nvPr/>
          </p:nvSpPr>
          <p:spPr bwMode="auto">
            <a:xfrm>
              <a:off x="618" y="3561"/>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90" name="Oval 18"/>
            <p:cNvSpPr>
              <a:spLocks noChangeArrowheads="1"/>
            </p:cNvSpPr>
            <p:nvPr/>
          </p:nvSpPr>
          <p:spPr bwMode="auto">
            <a:xfrm>
              <a:off x="791" y="3509"/>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91" name="Oval 19"/>
            <p:cNvSpPr>
              <a:spLocks noChangeArrowheads="1"/>
            </p:cNvSpPr>
            <p:nvPr/>
          </p:nvSpPr>
          <p:spPr bwMode="auto">
            <a:xfrm>
              <a:off x="942" y="3534"/>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92" name="Oval 20"/>
            <p:cNvSpPr>
              <a:spLocks noChangeArrowheads="1"/>
            </p:cNvSpPr>
            <p:nvPr/>
          </p:nvSpPr>
          <p:spPr bwMode="auto">
            <a:xfrm>
              <a:off x="634" y="3730"/>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grpSp>
      <p:sp>
        <p:nvSpPr>
          <p:cNvPr id="35846" name="Arc 21"/>
          <p:cNvSpPr>
            <a:spLocks/>
          </p:cNvSpPr>
          <p:nvPr/>
        </p:nvSpPr>
        <p:spPr bwMode="auto">
          <a:xfrm>
            <a:off x="1271588" y="3911600"/>
            <a:ext cx="600075" cy="98583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bg2"/>
            </a:solidFill>
            <a:round/>
            <a:headEnd/>
            <a:tailEnd type="triangle" w="med" len="med"/>
          </a:ln>
        </p:spPr>
        <p:txBody>
          <a:bodyPr wrap="none" anchor="ctr">
            <a:spAutoFit/>
          </a:bodyPr>
          <a:lstStyle/>
          <a:p>
            <a:endParaRPr lang="en-US"/>
          </a:p>
        </p:txBody>
      </p:sp>
      <p:grpSp>
        <p:nvGrpSpPr>
          <p:cNvPr id="35847" name="Group 22"/>
          <p:cNvGrpSpPr>
            <a:grpSpLocks/>
          </p:cNvGrpSpPr>
          <p:nvPr/>
        </p:nvGrpSpPr>
        <p:grpSpPr bwMode="auto">
          <a:xfrm>
            <a:off x="2854325" y="2354263"/>
            <a:ext cx="314325" cy="1943100"/>
            <a:chOff x="576" y="2106"/>
            <a:chExt cx="198" cy="1224"/>
          </a:xfrm>
        </p:grpSpPr>
        <p:sp>
          <p:nvSpPr>
            <p:cNvPr id="35878" name="AutoShape 23"/>
            <p:cNvSpPr>
              <a:spLocks noChangeArrowheads="1"/>
            </p:cNvSpPr>
            <p:nvPr/>
          </p:nvSpPr>
          <p:spPr bwMode="auto">
            <a:xfrm>
              <a:off x="576" y="2106"/>
              <a:ext cx="198" cy="1224"/>
            </a:xfrm>
            <a:prstGeom prst="roundRect">
              <a:avLst>
                <a:gd name="adj" fmla="val 16667"/>
              </a:avLst>
            </a:prstGeom>
            <a:solidFill>
              <a:schemeClr val="tx1"/>
            </a:solidFill>
            <a:ln w="38100">
              <a:solidFill>
                <a:schemeClr val="bg2"/>
              </a:solidFill>
              <a:round/>
              <a:headEnd/>
              <a:tailEnd/>
            </a:ln>
          </p:spPr>
          <p:txBody>
            <a:bodyPr anchor="ctr">
              <a:spAutoFit/>
            </a:bodyPr>
            <a:lstStyle/>
            <a:p>
              <a:endParaRPr lang="en-US"/>
            </a:p>
          </p:txBody>
        </p:sp>
        <p:sp>
          <p:nvSpPr>
            <p:cNvPr id="35879" name="AutoShape 24"/>
            <p:cNvSpPr>
              <a:spLocks noChangeArrowheads="1"/>
            </p:cNvSpPr>
            <p:nvPr/>
          </p:nvSpPr>
          <p:spPr bwMode="auto">
            <a:xfrm>
              <a:off x="592" y="2716"/>
              <a:ext cx="171" cy="594"/>
            </a:xfrm>
            <a:prstGeom prst="roundRect">
              <a:avLst>
                <a:gd name="adj" fmla="val 16667"/>
              </a:avLst>
            </a:prstGeom>
            <a:pattFill prst="lgConfetti">
              <a:fgClr>
                <a:srgbClr val="996633"/>
              </a:fgClr>
              <a:bgClr>
                <a:schemeClr val="tx1"/>
              </a:bgClr>
            </a:pattFill>
            <a:ln w="38100">
              <a:noFill/>
              <a:round/>
              <a:headEnd/>
              <a:tailEnd/>
            </a:ln>
          </p:spPr>
          <p:txBody>
            <a:bodyPr anchor="ctr">
              <a:spAutoFit/>
            </a:bodyPr>
            <a:lstStyle/>
            <a:p>
              <a:endParaRPr lang="en-US"/>
            </a:p>
          </p:txBody>
        </p:sp>
      </p:grpSp>
      <p:sp>
        <p:nvSpPr>
          <p:cNvPr id="35848" name="Text Box 25"/>
          <p:cNvSpPr txBox="1">
            <a:spLocks noChangeArrowheads="1"/>
          </p:cNvSpPr>
          <p:nvPr/>
        </p:nvSpPr>
        <p:spPr bwMode="auto">
          <a:xfrm>
            <a:off x="2312988" y="1679575"/>
            <a:ext cx="1538287" cy="519113"/>
          </a:xfrm>
          <a:prstGeom prst="rect">
            <a:avLst/>
          </a:prstGeom>
          <a:noFill/>
          <a:ln w="38100">
            <a:noFill/>
            <a:miter lim="800000"/>
            <a:headEnd/>
            <a:tailEnd/>
          </a:ln>
        </p:spPr>
        <p:txBody>
          <a:bodyPr>
            <a:spAutoFit/>
          </a:bodyPr>
          <a:lstStyle/>
          <a:p>
            <a:r>
              <a:rPr lang="en-US" b="0">
                <a:solidFill>
                  <a:schemeClr val="bg2"/>
                </a:solidFill>
              </a:rPr>
              <a:t>t=1day</a:t>
            </a:r>
          </a:p>
        </p:txBody>
      </p:sp>
      <p:grpSp>
        <p:nvGrpSpPr>
          <p:cNvPr id="35849" name="Group 26"/>
          <p:cNvGrpSpPr>
            <a:grpSpLocks/>
          </p:cNvGrpSpPr>
          <p:nvPr/>
        </p:nvGrpSpPr>
        <p:grpSpPr bwMode="auto">
          <a:xfrm>
            <a:off x="2940050" y="4994275"/>
            <a:ext cx="1200150" cy="1171575"/>
            <a:chOff x="1852" y="3157"/>
            <a:chExt cx="756" cy="738"/>
          </a:xfrm>
        </p:grpSpPr>
        <p:sp>
          <p:nvSpPr>
            <p:cNvPr id="35865" name="Oval 27"/>
            <p:cNvSpPr>
              <a:spLocks noChangeArrowheads="1"/>
            </p:cNvSpPr>
            <p:nvPr/>
          </p:nvSpPr>
          <p:spPr bwMode="auto">
            <a:xfrm>
              <a:off x="1852" y="3157"/>
              <a:ext cx="756" cy="738"/>
            </a:xfrm>
            <a:prstGeom prst="ellipse">
              <a:avLst/>
            </a:prstGeom>
            <a:solidFill>
              <a:schemeClr val="tx1"/>
            </a:solidFill>
            <a:ln w="38100">
              <a:solidFill>
                <a:schemeClr val="bg2"/>
              </a:solidFill>
              <a:round/>
              <a:headEnd/>
              <a:tailEnd/>
            </a:ln>
          </p:spPr>
          <p:txBody>
            <a:bodyPr wrap="none" anchor="ctr">
              <a:spAutoFit/>
            </a:bodyPr>
            <a:lstStyle/>
            <a:p>
              <a:endParaRPr lang="en-US"/>
            </a:p>
          </p:txBody>
        </p:sp>
        <p:sp>
          <p:nvSpPr>
            <p:cNvPr id="35866" name="Oval 28"/>
            <p:cNvSpPr>
              <a:spLocks noChangeArrowheads="1"/>
            </p:cNvSpPr>
            <p:nvPr/>
          </p:nvSpPr>
          <p:spPr bwMode="auto">
            <a:xfrm>
              <a:off x="2221" y="3355"/>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67" name="Oval 29"/>
            <p:cNvSpPr>
              <a:spLocks noChangeArrowheads="1"/>
            </p:cNvSpPr>
            <p:nvPr/>
          </p:nvSpPr>
          <p:spPr bwMode="auto">
            <a:xfrm>
              <a:off x="2174" y="3641"/>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68" name="Oval 30"/>
            <p:cNvSpPr>
              <a:spLocks noChangeArrowheads="1"/>
            </p:cNvSpPr>
            <p:nvPr/>
          </p:nvSpPr>
          <p:spPr bwMode="auto">
            <a:xfrm>
              <a:off x="2145" y="3315"/>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69" name="Oval 31"/>
            <p:cNvSpPr>
              <a:spLocks noChangeArrowheads="1"/>
            </p:cNvSpPr>
            <p:nvPr/>
          </p:nvSpPr>
          <p:spPr bwMode="auto">
            <a:xfrm>
              <a:off x="2305" y="3664"/>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70" name="Oval 32"/>
            <p:cNvSpPr>
              <a:spLocks noChangeArrowheads="1"/>
            </p:cNvSpPr>
            <p:nvPr/>
          </p:nvSpPr>
          <p:spPr bwMode="auto">
            <a:xfrm>
              <a:off x="2114" y="3419"/>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71" name="Oval 33"/>
            <p:cNvSpPr>
              <a:spLocks noChangeArrowheads="1"/>
            </p:cNvSpPr>
            <p:nvPr/>
          </p:nvSpPr>
          <p:spPr bwMode="auto">
            <a:xfrm>
              <a:off x="2355" y="3453"/>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72" name="Oval 34"/>
            <p:cNvSpPr>
              <a:spLocks noChangeArrowheads="1"/>
            </p:cNvSpPr>
            <p:nvPr/>
          </p:nvSpPr>
          <p:spPr bwMode="auto">
            <a:xfrm>
              <a:off x="2015" y="3662"/>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73" name="Oval 35"/>
            <p:cNvSpPr>
              <a:spLocks noChangeArrowheads="1"/>
            </p:cNvSpPr>
            <p:nvPr/>
          </p:nvSpPr>
          <p:spPr bwMode="auto">
            <a:xfrm>
              <a:off x="2013" y="3498"/>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74" name="Oval 36"/>
            <p:cNvSpPr>
              <a:spLocks noChangeArrowheads="1"/>
            </p:cNvSpPr>
            <p:nvPr/>
          </p:nvSpPr>
          <p:spPr bwMode="auto">
            <a:xfrm>
              <a:off x="2092" y="3568"/>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75" name="Oval 37"/>
            <p:cNvSpPr>
              <a:spLocks noChangeArrowheads="1"/>
            </p:cNvSpPr>
            <p:nvPr/>
          </p:nvSpPr>
          <p:spPr bwMode="auto">
            <a:xfrm>
              <a:off x="2274" y="3426"/>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76" name="Oval 38"/>
            <p:cNvSpPr>
              <a:spLocks noChangeArrowheads="1"/>
            </p:cNvSpPr>
            <p:nvPr/>
          </p:nvSpPr>
          <p:spPr bwMode="auto">
            <a:xfrm>
              <a:off x="2416" y="3541"/>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77" name="Oval 39"/>
            <p:cNvSpPr>
              <a:spLocks noChangeArrowheads="1"/>
            </p:cNvSpPr>
            <p:nvPr/>
          </p:nvSpPr>
          <p:spPr bwMode="auto">
            <a:xfrm>
              <a:off x="2162" y="3701"/>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grpSp>
      <p:sp>
        <p:nvSpPr>
          <p:cNvPr id="35850" name="Arc 40"/>
          <p:cNvSpPr>
            <a:spLocks/>
          </p:cNvSpPr>
          <p:nvPr/>
        </p:nvSpPr>
        <p:spPr bwMode="auto">
          <a:xfrm>
            <a:off x="2982913" y="3911600"/>
            <a:ext cx="600075" cy="98583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bg2"/>
            </a:solidFill>
            <a:round/>
            <a:headEnd/>
            <a:tailEnd type="triangle" w="med" len="med"/>
          </a:ln>
        </p:spPr>
        <p:txBody>
          <a:bodyPr wrap="none" anchor="ctr">
            <a:spAutoFit/>
          </a:bodyPr>
          <a:lstStyle/>
          <a:p>
            <a:endParaRPr lang="en-US"/>
          </a:p>
        </p:txBody>
      </p:sp>
      <p:grpSp>
        <p:nvGrpSpPr>
          <p:cNvPr id="35851" name="Group 41"/>
          <p:cNvGrpSpPr>
            <a:grpSpLocks/>
          </p:cNvGrpSpPr>
          <p:nvPr/>
        </p:nvGrpSpPr>
        <p:grpSpPr bwMode="auto">
          <a:xfrm>
            <a:off x="5922963" y="2354263"/>
            <a:ext cx="314325" cy="1943100"/>
            <a:chOff x="576" y="2106"/>
            <a:chExt cx="198" cy="1224"/>
          </a:xfrm>
        </p:grpSpPr>
        <p:sp>
          <p:nvSpPr>
            <p:cNvPr id="35863" name="AutoShape 42"/>
            <p:cNvSpPr>
              <a:spLocks noChangeArrowheads="1"/>
            </p:cNvSpPr>
            <p:nvPr/>
          </p:nvSpPr>
          <p:spPr bwMode="auto">
            <a:xfrm>
              <a:off x="576" y="2106"/>
              <a:ext cx="198" cy="1224"/>
            </a:xfrm>
            <a:prstGeom prst="roundRect">
              <a:avLst>
                <a:gd name="adj" fmla="val 16667"/>
              </a:avLst>
            </a:prstGeom>
            <a:solidFill>
              <a:schemeClr val="tx1"/>
            </a:solidFill>
            <a:ln w="38100">
              <a:solidFill>
                <a:schemeClr val="bg2"/>
              </a:solidFill>
              <a:round/>
              <a:headEnd/>
              <a:tailEnd/>
            </a:ln>
          </p:spPr>
          <p:txBody>
            <a:bodyPr anchor="ctr">
              <a:spAutoFit/>
            </a:bodyPr>
            <a:lstStyle/>
            <a:p>
              <a:endParaRPr lang="en-US"/>
            </a:p>
          </p:txBody>
        </p:sp>
        <p:sp>
          <p:nvSpPr>
            <p:cNvPr id="35864" name="AutoShape 43"/>
            <p:cNvSpPr>
              <a:spLocks noChangeArrowheads="1"/>
            </p:cNvSpPr>
            <p:nvPr/>
          </p:nvSpPr>
          <p:spPr bwMode="auto">
            <a:xfrm>
              <a:off x="592" y="2716"/>
              <a:ext cx="171" cy="594"/>
            </a:xfrm>
            <a:prstGeom prst="roundRect">
              <a:avLst>
                <a:gd name="adj" fmla="val 16667"/>
              </a:avLst>
            </a:prstGeom>
            <a:pattFill prst="lgConfetti">
              <a:fgClr>
                <a:srgbClr val="996633"/>
              </a:fgClr>
              <a:bgClr>
                <a:schemeClr val="tx1"/>
              </a:bgClr>
            </a:pattFill>
            <a:ln w="38100">
              <a:noFill/>
              <a:round/>
              <a:headEnd/>
              <a:tailEnd/>
            </a:ln>
          </p:spPr>
          <p:txBody>
            <a:bodyPr anchor="ctr">
              <a:spAutoFit/>
            </a:bodyPr>
            <a:lstStyle/>
            <a:p>
              <a:endParaRPr lang="en-US"/>
            </a:p>
          </p:txBody>
        </p:sp>
      </p:grpSp>
      <p:sp>
        <p:nvSpPr>
          <p:cNvPr id="35852" name="Text Box 44"/>
          <p:cNvSpPr txBox="1">
            <a:spLocks noChangeArrowheads="1"/>
          </p:cNvSpPr>
          <p:nvPr/>
        </p:nvSpPr>
        <p:spPr bwMode="auto">
          <a:xfrm>
            <a:off x="5324475" y="1679575"/>
            <a:ext cx="1724025" cy="519113"/>
          </a:xfrm>
          <a:prstGeom prst="rect">
            <a:avLst/>
          </a:prstGeom>
          <a:noFill/>
          <a:ln w="38100">
            <a:noFill/>
            <a:miter lim="800000"/>
            <a:headEnd/>
            <a:tailEnd/>
          </a:ln>
        </p:spPr>
        <p:txBody>
          <a:bodyPr>
            <a:spAutoFit/>
          </a:bodyPr>
          <a:lstStyle/>
          <a:p>
            <a:r>
              <a:rPr lang="en-US" b="0">
                <a:solidFill>
                  <a:schemeClr val="bg2"/>
                </a:solidFill>
              </a:rPr>
              <a:t>t=5 days</a:t>
            </a:r>
          </a:p>
        </p:txBody>
      </p:sp>
      <p:grpSp>
        <p:nvGrpSpPr>
          <p:cNvPr id="35853" name="Group 45"/>
          <p:cNvGrpSpPr>
            <a:grpSpLocks/>
          </p:cNvGrpSpPr>
          <p:nvPr/>
        </p:nvGrpSpPr>
        <p:grpSpPr bwMode="auto">
          <a:xfrm>
            <a:off x="6094413" y="4994275"/>
            <a:ext cx="1200150" cy="1171575"/>
            <a:chOff x="3839" y="3146"/>
            <a:chExt cx="756" cy="738"/>
          </a:xfrm>
        </p:grpSpPr>
        <p:sp>
          <p:nvSpPr>
            <p:cNvPr id="35857" name="Oval 46"/>
            <p:cNvSpPr>
              <a:spLocks noChangeArrowheads="1"/>
            </p:cNvSpPr>
            <p:nvPr/>
          </p:nvSpPr>
          <p:spPr bwMode="auto">
            <a:xfrm>
              <a:off x="3839" y="3146"/>
              <a:ext cx="756" cy="738"/>
            </a:xfrm>
            <a:prstGeom prst="ellipse">
              <a:avLst/>
            </a:prstGeom>
            <a:solidFill>
              <a:schemeClr val="tx1"/>
            </a:solidFill>
            <a:ln w="38100">
              <a:solidFill>
                <a:schemeClr val="bg2"/>
              </a:solidFill>
              <a:round/>
              <a:headEnd/>
              <a:tailEnd/>
            </a:ln>
          </p:spPr>
          <p:txBody>
            <a:bodyPr wrap="none" anchor="ctr">
              <a:spAutoFit/>
            </a:bodyPr>
            <a:lstStyle/>
            <a:p>
              <a:endParaRPr lang="en-US"/>
            </a:p>
          </p:txBody>
        </p:sp>
        <p:sp>
          <p:nvSpPr>
            <p:cNvPr id="35858" name="Oval 47"/>
            <p:cNvSpPr>
              <a:spLocks noChangeArrowheads="1"/>
            </p:cNvSpPr>
            <p:nvPr/>
          </p:nvSpPr>
          <p:spPr bwMode="auto">
            <a:xfrm>
              <a:off x="4125" y="3621"/>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59" name="Oval 48"/>
            <p:cNvSpPr>
              <a:spLocks noChangeArrowheads="1"/>
            </p:cNvSpPr>
            <p:nvPr/>
          </p:nvSpPr>
          <p:spPr bwMode="auto">
            <a:xfrm>
              <a:off x="4119" y="3399"/>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60" name="Oval 49"/>
            <p:cNvSpPr>
              <a:spLocks noChangeArrowheads="1"/>
            </p:cNvSpPr>
            <p:nvPr/>
          </p:nvSpPr>
          <p:spPr bwMode="auto">
            <a:xfrm>
              <a:off x="4306" y="3433"/>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61" name="Oval 50"/>
            <p:cNvSpPr>
              <a:spLocks noChangeArrowheads="1"/>
            </p:cNvSpPr>
            <p:nvPr/>
          </p:nvSpPr>
          <p:spPr bwMode="auto">
            <a:xfrm>
              <a:off x="4263" y="3651"/>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62" name="Oval 51"/>
            <p:cNvSpPr>
              <a:spLocks noChangeArrowheads="1"/>
            </p:cNvSpPr>
            <p:nvPr/>
          </p:nvSpPr>
          <p:spPr bwMode="auto">
            <a:xfrm>
              <a:off x="4043" y="3548"/>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grpSp>
      <p:sp>
        <p:nvSpPr>
          <p:cNvPr id="35854" name="Arc 52"/>
          <p:cNvSpPr>
            <a:spLocks/>
          </p:cNvSpPr>
          <p:nvPr/>
        </p:nvSpPr>
        <p:spPr bwMode="auto">
          <a:xfrm>
            <a:off x="6051550" y="3911600"/>
            <a:ext cx="600075" cy="98583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bg2"/>
            </a:solidFill>
            <a:round/>
            <a:headEnd/>
            <a:tailEnd type="triangle" w="med" len="med"/>
          </a:ln>
        </p:spPr>
        <p:txBody>
          <a:bodyPr wrap="none" anchor="ctr">
            <a:spAutoFit/>
          </a:bodyPr>
          <a:lstStyle/>
          <a:p>
            <a:endParaRPr lang="en-US"/>
          </a:p>
        </p:txBody>
      </p:sp>
      <p:sp>
        <p:nvSpPr>
          <p:cNvPr id="35855" name="AutoShape 53"/>
          <p:cNvSpPr>
            <a:spLocks noChangeArrowheads="1"/>
          </p:cNvSpPr>
          <p:nvPr/>
        </p:nvSpPr>
        <p:spPr bwMode="auto">
          <a:xfrm>
            <a:off x="4086225" y="1746250"/>
            <a:ext cx="857250" cy="385763"/>
          </a:xfrm>
          <a:prstGeom prst="rightArrow">
            <a:avLst>
              <a:gd name="adj1" fmla="val 50000"/>
              <a:gd name="adj2" fmla="val 55555"/>
            </a:avLst>
          </a:prstGeom>
          <a:solidFill>
            <a:schemeClr val="tx1"/>
          </a:solidFill>
          <a:ln w="38100">
            <a:solidFill>
              <a:schemeClr val="bg2"/>
            </a:solidFill>
            <a:miter lim="800000"/>
            <a:headEnd/>
            <a:tailEnd/>
          </a:ln>
        </p:spPr>
        <p:txBody>
          <a:bodyPr anchor="ctr">
            <a:spAutoFit/>
          </a:bodyPr>
          <a:lstStyle/>
          <a:p>
            <a:endParaRPr lang="en-US"/>
          </a:p>
        </p:txBody>
      </p:sp>
      <p:sp>
        <p:nvSpPr>
          <p:cNvPr id="35856" name="AutoShape 54"/>
          <p:cNvSpPr>
            <a:spLocks noChangeArrowheads="1"/>
          </p:cNvSpPr>
          <p:nvPr/>
        </p:nvSpPr>
        <p:spPr bwMode="auto">
          <a:xfrm>
            <a:off x="7240588" y="1746250"/>
            <a:ext cx="857250" cy="385763"/>
          </a:xfrm>
          <a:prstGeom prst="rightArrow">
            <a:avLst>
              <a:gd name="adj1" fmla="val 50000"/>
              <a:gd name="adj2" fmla="val 55555"/>
            </a:avLst>
          </a:prstGeom>
          <a:solidFill>
            <a:schemeClr val="tx1"/>
          </a:solidFill>
          <a:ln w="38100">
            <a:solidFill>
              <a:schemeClr val="bg2"/>
            </a:solidFill>
            <a:miter lim="800000"/>
            <a:headEnd/>
            <a:tailEnd/>
          </a:ln>
        </p:spPr>
        <p:txBody>
          <a:bodyPr anchor="ctr">
            <a:spAutoFit/>
          </a:bodyPr>
          <a:lstStyle/>
          <a:p>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Title 1"/>
          <p:cNvSpPr>
            <a:spLocks noGrp="1"/>
          </p:cNvSpPr>
          <p:nvPr>
            <p:ph type="title"/>
          </p:nvPr>
        </p:nvSpPr>
        <p:spPr>
          <a:xfrm>
            <a:off x="492125" y="241300"/>
            <a:ext cx="7996238" cy="1068388"/>
          </a:xfrm>
        </p:spPr>
        <p:txBody>
          <a:bodyPr/>
          <a:lstStyle/>
          <a:p>
            <a:pPr eaLnBrk="1" hangingPunct="1"/>
            <a:r>
              <a:rPr lang="en-US" smtClean="0"/>
              <a:t>Antagonistic pleiotropy theory of aging</a:t>
            </a:r>
            <a:br>
              <a:rPr lang="en-US" smtClean="0"/>
            </a:br>
            <a:r>
              <a:rPr lang="en-US" smtClean="0"/>
              <a:t>		</a:t>
            </a:r>
          </a:p>
        </p:txBody>
      </p:sp>
      <p:sp>
        <p:nvSpPr>
          <p:cNvPr id="49155" name="Content Placeholder 2"/>
          <p:cNvSpPr>
            <a:spLocks noGrp="1"/>
          </p:cNvSpPr>
          <p:nvPr>
            <p:ph idx="1"/>
          </p:nvPr>
        </p:nvSpPr>
        <p:spPr>
          <a:xfrm>
            <a:off x="1154113" y="2084388"/>
            <a:ext cx="7550150" cy="3970337"/>
          </a:xfrm>
        </p:spPr>
        <p:txBody>
          <a:bodyPr/>
          <a:lstStyle/>
          <a:p>
            <a:pPr eaLnBrk="1" hangingPunct="1"/>
            <a:r>
              <a:rPr lang="en-US" smtClean="0"/>
              <a:t>Williams 1957</a:t>
            </a:r>
          </a:p>
          <a:p>
            <a:pPr eaLnBrk="1" hangingPunct="1"/>
            <a:r>
              <a:rPr lang="en-US" smtClean="0"/>
              <a:t>Trade-off</a:t>
            </a:r>
          </a:p>
          <a:p>
            <a:pPr lvl="1" eaLnBrk="1" hangingPunct="1"/>
            <a:r>
              <a:rPr lang="en-US" smtClean="0"/>
              <a:t>Early benefits and late costs</a:t>
            </a:r>
          </a:p>
          <a:p>
            <a:pPr eaLnBrk="1" hangingPunct="1"/>
            <a:r>
              <a:rPr lang="en-US" smtClean="0"/>
              <a:t>Pleiotropy</a:t>
            </a:r>
          </a:p>
          <a:p>
            <a:pPr lvl="1" eaLnBrk="1" hangingPunct="1"/>
            <a:r>
              <a:rPr lang="en-US" smtClean="0"/>
              <a:t>Gene interactions</a:t>
            </a:r>
          </a:p>
          <a:p>
            <a:pPr lvl="1" eaLnBrk="1" hangingPunct="1"/>
            <a:r>
              <a:rPr lang="en-US" smtClean="0"/>
              <a:t>Influenced by network temporal dynamics</a:t>
            </a:r>
          </a:p>
        </p:txBody>
      </p:sp>
      <p:sp>
        <p:nvSpPr>
          <p:cNvPr id="4" name="AutoShape 11"/>
          <p:cNvSpPr>
            <a:spLocks noChangeArrowheads="1"/>
          </p:cNvSpPr>
          <p:nvPr/>
        </p:nvSpPr>
        <p:spPr bwMode="auto">
          <a:xfrm>
            <a:off x="2498725" y="1047750"/>
            <a:ext cx="6083300" cy="784225"/>
          </a:xfrm>
          <a:prstGeom prst="roundRect">
            <a:avLst>
              <a:gd name="adj" fmla="val 16667"/>
            </a:avLst>
          </a:prstGeom>
          <a:solidFill>
            <a:schemeClr val="tx1"/>
          </a:solidFill>
          <a:ln w="38100">
            <a:solidFill>
              <a:schemeClr val="bg2"/>
            </a:solidFill>
            <a:round/>
            <a:headEnd/>
            <a:tailEnd/>
          </a:ln>
        </p:spPr>
        <p:txBody>
          <a:bodyPr anchor="ctr">
            <a:spAutoFit/>
          </a:bodyPr>
          <a:lstStyle/>
          <a:p>
            <a:pPr algn="l"/>
            <a:r>
              <a:rPr lang="en-US" sz="2000" b="0">
                <a:solidFill>
                  <a:schemeClr val="bg1"/>
                </a:solidFill>
              </a:rPr>
              <a:t>Network-based models will put pleiotropy model on a mechanistic foundation.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5" name="Title 1"/>
          <p:cNvSpPr>
            <a:spLocks noGrp="1"/>
          </p:cNvSpPr>
          <p:nvPr>
            <p:ph type="title"/>
          </p:nvPr>
        </p:nvSpPr>
        <p:spPr>
          <a:xfrm>
            <a:off x="336550" y="252413"/>
            <a:ext cx="8545513" cy="1143000"/>
          </a:xfrm>
        </p:spPr>
        <p:txBody>
          <a:bodyPr/>
          <a:lstStyle/>
          <a:p>
            <a:r>
              <a:rPr lang="en-US" i="1" dirty="0" smtClean="0"/>
              <a:t>SIR2</a:t>
            </a:r>
            <a:r>
              <a:rPr lang="en-US" dirty="0" smtClean="0"/>
              <a:t> deletion: Overloaded gene network? </a:t>
            </a:r>
          </a:p>
        </p:txBody>
      </p:sp>
      <p:pic>
        <p:nvPicPr>
          <p:cNvPr id="8196" name="Picture 4"/>
          <p:cNvPicPr>
            <a:picLocks noChangeAspect="1" noChangeArrowheads="1"/>
          </p:cNvPicPr>
          <p:nvPr/>
        </p:nvPicPr>
        <p:blipFill>
          <a:blip r:embed="rId4" cstate="print"/>
          <a:srcRect/>
          <a:stretch>
            <a:fillRect/>
          </a:stretch>
        </p:blipFill>
        <p:spPr bwMode="auto">
          <a:xfrm>
            <a:off x="879475" y="1476375"/>
            <a:ext cx="3609975" cy="2790825"/>
          </a:xfrm>
          <a:prstGeom prst="rect">
            <a:avLst/>
          </a:prstGeom>
          <a:noFill/>
          <a:ln w="9525">
            <a:noFill/>
            <a:miter lim="800000"/>
            <a:headEnd/>
            <a:tailEnd/>
          </a:ln>
        </p:spPr>
      </p:pic>
      <p:pic>
        <p:nvPicPr>
          <p:cNvPr id="8197" name="Picture 5"/>
          <p:cNvPicPr>
            <a:picLocks noChangeAspect="1" noChangeArrowheads="1"/>
          </p:cNvPicPr>
          <p:nvPr/>
        </p:nvPicPr>
        <p:blipFill>
          <a:blip r:embed="rId5" cstate="print"/>
          <a:srcRect/>
          <a:stretch>
            <a:fillRect/>
          </a:stretch>
        </p:blipFill>
        <p:spPr bwMode="auto">
          <a:xfrm>
            <a:off x="4592638" y="1163638"/>
            <a:ext cx="3613150" cy="2913062"/>
          </a:xfrm>
          <a:prstGeom prst="rect">
            <a:avLst/>
          </a:prstGeom>
          <a:noFill/>
          <a:ln w="9525">
            <a:noFill/>
            <a:miter lim="800000"/>
            <a:headEnd/>
            <a:tailEnd/>
          </a:ln>
        </p:spPr>
      </p:pic>
      <p:sp>
        <p:nvSpPr>
          <p:cNvPr id="8198" name="Text Box 10"/>
          <p:cNvSpPr txBox="1">
            <a:spLocks noChangeArrowheads="1"/>
          </p:cNvSpPr>
          <p:nvPr/>
        </p:nvSpPr>
        <p:spPr bwMode="auto">
          <a:xfrm>
            <a:off x="4764088" y="4197350"/>
            <a:ext cx="3848100" cy="400050"/>
          </a:xfrm>
          <a:prstGeom prst="rect">
            <a:avLst/>
          </a:prstGeom>
          <a:noFill/>
          <a:ln w="38100">
            <a:noFill/>
            <a:miter lim="800000"/>
            <a:headEnd/>
            <a:tailEnd/>
          </a:ln>
        </p:spPr>
        <p:txBody>
          <a:bodyPr wrap="none">
            <a:spAutoFit/>
          </a:bodyPr>
          <a:lstStyle/>
          <a:p>
            <a:r>
              <a:rPr lang="en-US" sz="2000" b="0">
                <a:solidFill>
                  <a:schemeClr val="bg2"/>
                </a:solidFill>
              </a:rPr>
              <a:t>Kaeberlein et al 2006, PlosGenetics</a:t>
            </a:r>
          </a:p>
        </p:txBody>
      </p:sp>
      <p:graphicFrame>
        <p:nvGraphicFramePr>
          <p:cNvPr id="8194" name="Object 2"/>
          <p:cNvGraphicFramePr>
            <a:graphicFrameLocks noChangeAspect="1"/>
          </p:cNvGraphicFramePr>
          <p:nvPr/>
        </p:nvGraphicFramePr>
        <p:xfrm>
          <a:off x="2228850" y="5118100"/>
          <a:ext cx="4224338" cy="762000"/>
        </p:xfrm>
        <a:graphic>
          <a:graphicData uri="http://schemas.openxmlformats.org/presentationml/2006/ole">
            <p:oleObj spid="_x0000_s254999" name="Equation" r:id="rId6" imgW="2336760" imgH="419040" progId="Equation.3">
              <p:embed/>
            </p:oleObj>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9" name="Title 1"/>
          <p:cNvSpPr>
            <a:spLocks noGrp="1"/>
          </p:cNvSpPr>
          <p:nvPr>
            <p:ph type="title"/>
          </p:nvPr>
        </p:nvSpPr>
        <p:spPr>
          <a:xfrm>
            <a:off x="352425" y="393700"/>
            <a:ext cx="8505825" cy="1143000"/>
          </a:xfrm>
        </p:spPr>
        <p:txBody>
          <a:bodyPr/>
          <a:lstStyle/>
          <a:p>
            <a:r>
              <a:rPr lang="en-US" smtClean="0"/>
              <a:t>Sch9 seems to influence the Gompertz coefficient. </a:t>
            </a:r>
          </a:p>
        </p:txBody>
      </p:sp>
      <p:pic>
        <p:nvPicPr>
          <p:cNvPr id="9220" name="Picture 2"/>
          <p:cNvPicPr>
            <a:picLocks noChangeAspect="1" noChangeArrowheads="1"/>
          </p:cNvPicPr>
          <p:nvPr/>
        </p:nvPicPr>
        <p:blipFill>
          <a:blip r:embed="rId4" cstate="print"/>
          <a:srcRect/>
          <a:stretch>
            <a:fillRect/>
          </a:stretch>
        </p:blipFill>
        <p:spPr bwMode="auto">
          <a:xfrm>
            <a:off x="2152650" y="1662113"/>
            <a:ext cx="4264025" cy="2928937"/>
          </a:xfrm>
          <a:prstGeom prst="rect">
            <a:avLst/>
          </a:prstGeom>
          <a:noFill/>
          <a:ln w="9525">
            <a:noFill/>
            <a:miter lim="800000"/>
            <a:headEnd/>
            <a:tailEnd/>
          </a:ln>
        </p:spPr>
      </p:pic>
      <p:sp>
        <p:nvSpPr>
          <p:cNvPr id="9221" name="Text Box 10"/>
          <p:cNvSpPr txBox="1">
            <a:spLocks noChangeArrowheads="1"/>
          </p:cNvSpPr>
          <p:nvPr/>
        </p:nvSpPr>
        <p:spPr bwMode="auto">
          <a:xfrm>
            <a:off x="6223000" y="4119563"/>
            <a:ext cx="2682875" cy="400050"/>
          </a:xfrm>
          <a:prstGeom prst="rect">
            <a:avLst/>
          </a:prstGeom>
          <a:noFill/>
          <a:ln w="38100">
            <a:noFill/>
            <a:miter lim="800000"/>
            <a:headEnd/>
            <a:tailEnd/>
          </a:ln>
        </p:spPr>
        <p:txBody>
          <a:bodyPr wrap="none">
            <a:spAutoFit/>
          </a:bodyPr>
          <a:lstStyle/>
          <a:p>
            <a:r>
              <a:rPr lang="en-US" sz="2000" b="0">
                <a:solidFill>
                  <a:schemeClr val="bg2"/>
                </a:solidFill>
              </a:rPr>
              <a:t>Fabrizio et al 2004, JBC</a:t>
            </a:r>
          </a:p>
        </p:txBody>
      </p:sp>
      <p:graphicFrame>
        <p:nvGraphicFramePr>
          <p:cNvPr id="9218" name="Object 2"/>
          <p:cNvGraphicFramePr>
            <a:graphicFrameLocks noChangeAspect="1"/>
          </p:cNvGraphicFramePr>
          <p:nvPr/>
        </p:nvGraphicFramePr>
        <p:xfrm>
          <a:off x="2228850" y="5118100"/>
          <a:ext cx="4224338" cy="762000"/>
        </p:xfrm>
        <a:graphic>
          <a:graphicData uri="http://schemas.openxmlformats.org/presentationml/2006/ole">
            <p:oleObj spid="_x0000_s256023" name="Equation" r:id="rId5" imgW="2336760" imgH="419040" progId="Equation.3">
              <p:embed/>
            </p:oleObj>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3" name="Title 1"/>
          <p:cNvSpPr>
            <a:spLocks noGrp="1"/>
          </p:cNvSpPr>
          <p:nvPr>
            <p:ph type="title"/>
          </p:nvPr>
        </p:nvSpPr>
        <p:spPr/>
        <p:txBody>
          <a:bodyPr/>
          <a:lstStyle/>
          <a:p>
            <a:r>
              <a:rPr lang="en-US" smtClean="0"/>
              <a:t>TOR1 seems to influence the initial mortality rate. </a:t>
            </a:r>
          </a:p>
        </p:txBody>
      </p:sp>
      <p:pic>
        <p:nvPicPr>
          <p:cNvPr id="10244" name="Picture 4"/>
          <p:cNvPicPr>
            <a:picLocks noChangeAspect="1" noChangeArrowheads="1"/>
          </p:cNvPicPr>
          <p:nvPr/>
        </p:nvPicPr>
        <p:blipFill>
          <a:blip r:embed="rId3" cstate="print"/>
          <a:srcRect/>
          <a:stretch>
            <a:fillRect/>
          </a:stretch>
        </p:blipFill>
        <p:spPr bwMode="auto">
          <a:xfrm>
            <a:off x="1960563" y="1393825"/>
            <a:ext cx="4352925" cy="3470275"/>
          </a:xfrm>
          <a:prstGeom prst="rect">
            <a:avLst/>
          </a:prstGeom>
          <a:noFill/>
          <a:ln w="9525">
            <a:noFill/>
            <a:miter lim="800000"/>
            <a:headEnd/>
            <a:tailEnd/>
          </a:ln>
        </p:spPr>
      </p:pic>
      <p:sp>
        <p:nvSpPr>
          <p:cNvPr id="10245" name="Text Box 10"/>
          <p:cNvSpPr txBox="1">
            <a:spLocks noChangeArrowheads="1"/>
          </p:cNvSpPr>
          <p:nvPr/>
        </p:nvSpPr>
        <p:spPr bwMode="auto">
          <a:xfrm>
            <a:off x="5835650" y="3659188"/>
            <a:ext cx="3308350" cy="400050"/>
          </a:xfrm>
          <a:prstGeom prst="rect">
            <a:avLst/>
          </a:prstGeom>
          <a:noFill/>
          <a:ln w="38100">
            <a:noFill/>
            <a:miter lim="800000"/>
            <a:headEnd/>
            <a:tailEnd/>
          </a:ln>
        </p:spPr>
        <p:txBody>
          <a:bodyPr wrap="none">
            <a:spAutoFit/>
          </a:bodyPr>
          <a:lstStyle/>
          <a:p>
            <a:r>
              <a:rPr lang="en-US" sz="2000" b="0">
                <a:solidFill>
                  <a:schemeClr val="bg2"/>
                </a:solidFill>
              </a:rPr>
              <a:t>Kaeberlein et al, 2005 Science</a:t>
            </a:r>
          </a:p>
        </p:txBody>
      </p:sp>
      <p:graphicFrame>
        <p:nvGraphicFramePr>
          <p:cNvPr id="10242" name="Object 2"/>
          <p:cNvGraphicFramePr>
            <a:graphicFrameLocks noChangeAspect="1"/>
          </p:cNvGraphicFramePr>
          <p:nvPr/>
        </p:nvGraphicFramePr>
        <p:xfrm>
          <a:off x="2228850" y="5118100"/>
          <a:ext cx="4224338" cy="762000"/>
        </p:xfrm>
        <a:graphic>
          <a:graphicData uri="http://schemas.openxmlformats.org/presentationml/2006/ole">
            <p:oleObj spid="_x0000_s257047" name="Equation" r:id="rId4" imgW="2336760" imgH="419040" progId="Equation.3">
              <p:embed/>
            </p:oleObj>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smtClean="0"/>
              <a:t>Prediction of the network model of cellular aging</a:t>
            </a:r>
            <a:endParaRPr lang="en-US" smtClean="0">
              <a:solidFill>
                <a:schemeClr val="bg2"/>
              </a:solidFill>
            </a:endParaRPr>
          </a:p>
        </p:txBody>
      </p:sp>
      <p:grpSp>
        <p:nvGrpSpPr>
          <p:cNvPr id="50179" name="Group 11"/>
          <p:cNvGrpSpPr>
            <a:grpSpLocks/>
          </p:cNvGrpSpPr>
          <p:nvPr/>
        </p:nvGrpSpPr>
        <p:grpSpPr bwMode="auto">
          <a:xfrm>
            <a:off x="1576388" y="1609725"/>
            <a:ext cx="5627687" cy="3740150"/>
            <a:chOff x="261938" y="1484313"/>
            <a:chExt cx="5627687" cy="3740150"/>
          </a:xfrm>
        </p:grpSpPr>
        <p:grpSp>
          <p:nvGrpSpPr>
            <p:cNvPr id="50180" name="Group 9"/>
            <p:cNvGrpSpPr>
              <a:grpSpLocks/>
            </p:cNvGrpSpPr>
            <p:nvPr/>
          </p:nvGrpSpPr>
          <p:grpSpPr bwMode="auto">
            <a:xfrm>
              <a:off x="261938" y="1484313"/>
              <a:ext cx="5627687" cy="3740150"/>
              <a:chOff x="427511" y="3051959"/>
              <a:chExt cx="2676525" cy="1619250"/>
            </a:xfrm>
          </p:grpSpPr>
          <p:pic>
            <p:nvPicPr>
              <p:cNvPr id="50183" name="Picture 7" descr="Gchange"/>
              <p:cNvPicPr>
                <a:picLocks noChangeAspect="1" noChangeArrowheads="1"/>
              </p:cNvPicPr>
              <p:nvPr/>
            </p:nvPicPr>
            <p:blipFill>
              <a:blip r:embed="rId3" cstate="print"/>
              <a:srcRect/>
              <a:stretch>
                <a:fillRect/>
              </a:stretch>
            </p:blipFill>
            <p:spPr bwMode="auto">
              <a:xfrm>
                <a:off x="427511" y="3051959"/>
                <a:ext cx="2676525" cy="1619250"/>
              </a:xfrm>
              <a:prstGeom prst="rect">
                <a:avLst/>
              </a:prstGeom>
              <a:noFill/>
              <a:ln w="9525">
                <a:noFill/>
                <a:miter lim="800000"/>
                <a:headEnd/>
                <a:tailEnd/>
              </a:ln>
            </p:spPr>
          </p:pic>
          <p:cxnSp>
            <p:nvCxnSpPr>
              <p:cNvPr id="50184" name="AutoShape 2"/>
              <p:cNvCxnSpPr>
                <a:cxnSpLocks noChangeShapeType="1"/>
              </p:cNvCxnSpPr>
              <p:nvPr/>
            </p:nvCxnSpPr>
            <p:spPr bwMode="auto">
              <a:xfrm flipH="1">
                <a:off x="1240661" y="3586669"/>
                <a:ext cx="183469" cy="142956"/>
              </a:xfrm>
              <a:prstGeom prst="straightConnector1">
                <a:avLst/>
              </a:prstGeom>
              <a:noFill/>
              <a:ln w="9525">
                <a:solidFill>
                  <a:srgbClr val="000000"/>
                </a:solidFill>
                <a:round/>
                <a:headEnd/>
                <a:tailEnd type="triangle" w="med" len="med"/>
              </a:ln>
            </p:spPr>
          </p:cxnSp>
          <p:sp>
            <p:nvSpPr>
              <p:cNvPr id="50185" name="Text Box 3"/>
              <p:cNvSpPr txBox="1">
                <a:spLocks noChangeArrowheads="1"/>
              </p:cNvSpPr>
              <p:nvPr/>
            </p:nvSpPr>
            <p:spPr bwMode="auto">
              <a:xfrm>
                <a:off x="783122" y="3794917"/>
                <a:ext cx="1016249" cy="147767"/>
              </a:xfrm>
              <a:prstGeom prst="rect">
                <a:avLst/>
              </a:prstGeom>
              <a:solidFill>
                <a:srgbClr val="FFFFFF"/>
              </a:solidFill>
              <a:ln w="9525">
                <a:solidFill>
                  <a:srgbClr val="FFFFFF"/>
                </a:solidFill>
                <a:miter lim="800000"/>
                <a:headEnd/>
                <a:tailEnd/>
              </a:ln>
            </p:spPr>
            <p:txBody>
              <a:bodyPr lIns="0" tIns="0" rIns="0" bIns="0"/>
              <a:lstStyle/>
              <a:p>
                <a:pPr eaLnBrk="0" hangingPunct="0"/>
                <a:endParaRPr lang="en-US">
                  <a:solidFill>
                    <a:schemeClr val="bg2"/>
                  </a:solidFill>
                </a:endParaRPr>
              </a:p>
            </p:txBody>
          </p:sp>
          <p:cxnSp>
            <p:nvCxnSpPr>
              <p:cNvPr id="50186" name="AutoShape 4"/>
              <p:cNvCxnSpPr>
                <a:cxnSpLocks noChangeShapeType="1"/>
              </p:cNvCxnSpPr>
              <p:nvPr/>
            </p:nvCxnSpPr>
            <p:spPr bwMode="auto">
              <a:xfrm flipV="1">
                <a:off x="1703485" y="3337871"/>
                <a:ext cx="212914" cy="63230"/>
              </a:xfrm>
              <a:prstGeom prst="straightConnector1">
                <a:avLst/>
              </a:prstGeom>
              <a:noFill/>
              <a:ln w="9525">
                <a:solidFill>
                  <a:srgbClr val="000000"/>
                </a:solidFill>
                <a:round/>
                <a:headEnd/>
                <a:tailEnd type="triangle" w="med" len="med"/>
              </a:ln>
            </p:spPr>
          </p:cxnSp>
        </p:grpSp>
        <p:sp>
          <p:nvSpPr>
            <p:cNvPr id="50181" name="TextBox 8"/>
            <p:cNvSpPr txBox="1">
              <a:spLocks noChangeArrowheads="1"/>
            </p:cNvSpPr>
            <p:nvPr/>
          </p:nvSpPr>
          <p:spPr bwMode="auto">
            <a:xfrm>
              <a:off x="3381445" y="1931205"/>
              <a:ext cx="2020681" cy="338554"/>
            </a:xfrm>
            <a:prstGeom prst="rect">
              <a:avLst/>
            </a:prstGeom>
            <a:noFill/>
            <a:ln w="9525">
              <a:noFill/>
              <a:miter lim="800000"/>
              <a:headEnd/>
              <a:tailEnd/>
            </a:ln>
          </p:spPr>
          <p:txBody>
            <a:bodyPr wrap="none">
              <a:spAutoFit/>
            </a:bodyPr>
            <a:lstStyle/>
            <a:p>
              <a:r>
                <a:rPr lang="en-US" sz="1600">
                  <a:solidFill>
                    <a:srgbClr val="FF0000"/>
                  </a:solidFill>
                </a:rPr>
                <a:t>Increased robustness</a:t>
              </a:r>
            </a:p>
          </p:txBody>
        </p:sp>
        <p:sp>
          <p:nvSpPr>
            <p:cNvPr id="50182" name="TextBox 9"/>
            <p:cNvSpPr txBox="1">
              <a:spLocks noChangeArrowheads="1"/>
            </p:cNvSpPr>
            <p:nvPr/>
          </p:nvSpPr>
          <p:spPr bwMode="auto">
            <a:xfrm>
              <a:off x="939490" y="3083355"/>
              <a:ext cx="2065565" cy="338554"/>
            </a:xfrm>
            <a:prstGeom prst="rect">
              <a:avLst/>
            </a:prstGeom>
            <a:noFill/>
            <a:ln w="9525">
              <a:noFill/>
              <a:miter lim="800000"/>
              <a:headEnd/>
              <a:tailEnd/>
            </a:ln>
          </p:spPr>
          <p:txBody>
            <a:bodyPr wrap="none">
              <a:spAutoFit/>
            </a:bodyPr>
            <a:lstStyle/>
            <a:p>
              <a:r>
                <a:rPr lang="en-US" sz="1600">
                  <a:solidFill>
                    <a:schemeClr val="bg1"/>
                  </a:solidFill>
                </a:rPr>
                <a:t>Decreased robustness</a:t>
              </a:r>
            </a:p>
          </p:txBody>
        </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Title 1"/>
          <p:cNvSpPr>
            <a:spLocks noGrp="1"/>
          </p:cNvSpPr>
          <p:nvPr>
            <p:ph type="title"/>
          </p:nvPr>
        </p:nvSpPr>
        <p:spPr>
          <a:xfrm>
            <a:off x="466725" y="241300"/>
            <a:ext cx="8343900" cy="1143000"/>
          </a:xfrm>
        </p:spPr>
        <p:txBody>
          <a:bodyPr/>
          <a:lstStyle/>
          <a:p>
            <a:pPr eaLnBrk="1" hangingPunct="1"/>
            <a:r>
              <a:rPr lang="en-US" smtClean="0"/>
              <a:t>Outline</a:t>
            </a:r>
          </a:p>
        </p:txBody>
      </p:sp>
      <p:graphicFrame>
        <p:nvGraphicFramePr>
          <p:cNvPr id="5" name="Group 35"/>
          <p:cNvGraphicFramePr>
            <a:graphicFrameLocks noGrp="1"/>
          </p:cNvGraphicFramePr>
          <p:nvPr/>
        </p:nvGraphicFramePr>
        <p:xfrm>
          <a:off x="1268413" y="1508125"/>
          <a:ext cx="6183313" cy="2505456"/>
        </p:xfrm>
        <a:graphic>
          <a:graphicData uri="http://schemas.openxmlformats.org/drawingml/2006/table">
            <a:tbl>
              <a:tblPr/>
              <a:tblGrid>
                <a:gridCol w="6183313"/>
              </a:tblGrid>
              <a:tr h="9223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400" b="0" i="0" u="none" strike="noStrike" cap="none" normalizeH="0" baseline="0" dirty="0" smtClean="0">
                          <a:ln>
                            <a:noFill/>
                          </a:ln>
                          <a:solidFill>
                            <a:schemeClr val="bg2"/>
                          </a:solidFill>
                          <a:effectLst/>
                          <a:latin typeface="Times New Roman" charset="0"/>
                          <a:ea typeface="ＭＳ Ｐゴシック" charset="-128"/>
                        </a:rPr>
                        <a:t>Introduction on cellular aging</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400" b="0" i="0" u="none" strike="noStrike" cap="none" normalizeH="0" baseline="0" dirty="0" smtClean="0">
                          <a:ln>
                            <a:noFill/>
                          </a:ln>
                          <a:solidFill>
                            <a:schemeClr val="bg2"/>
                          </a:solidFill>
                          <a:effectLst/>
                          <a:latin typeface="Times New Roman" charset="0"/>
                          <a:ea typeface="ＭＳ Ｐゴシック" charset="-128"/>
                        </a:rPr>
                        <a:t>A reliability model of cellular aging based on stochastic gene networks</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defRPr/>
                      </a:pPr>
                      <a:r>
                        <a:rPr kumimoji="0" lang="en-US" sz="2400" b="0" i="0" u="none" strike="noStrike" cap="none" normalizeH="0" baseline="0" dirty="0" smtClean="0">
                          <a:ln>
                            <a:noFill/>
                          </a:ln>
                          <a:solidFill>
                            <a:schemeClr val="bg2"/>
                          </a:solidFill>
                          <a:effectLst/>
                          <a:latin typeface="Times New Roman" charset="0"/>
                          <a:ea typeface="ＭＳ Ｐゴシック" charset="-128"/>
                        </a:rPr>
                        <a:t>Experimental tests of the reliability model</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400" b="0" i="0" u="none" strike="noStrike" cap="none" normalizeH="0" baseline="0" dirty="0" smtClean="0">
                          <a:ln>
                            <a:noFill/>
                          </a:ln>
                          <a:solidFill>
                            <a:schemeClr val="bg2"/>
                          </a:solidFill>
                          <a:effectLst/>
                          <a:latin typeface="Times New Roman" charset="0"/>
                          <a:ea typeface="ＭＳ Ｐゴシック" charset="-128"/>
                        </a:rPr>
                        <a:t>A nonproliferation model of cellular aging based on G1/S check point. </a:t>
                      </a:r>
                    </a:p>
                  </a:txBody>
                  <a:tcP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sz="2000" smtClean="0"/>
              <a:t>Testing the model</a:t>
            </a:r>
            <a:r>
              <a:rPr lang="en-US" smtClean="0"/>
              <a:t>:</a:t>
            </a:r>
            <a:br>
              <a:rPr lang="en-US" smtClean="0"/>
            </a:br>
            <a:r>
              <a:rPr lang="en-US" smtClean="0"/>
              <a:t>                 Diploid cells age faster than haploid cells</a:t>
            </a:r>
          </a:p>
        </p:txBody>
      </p:sp>
      <p:graphicFrame>
        <p:nvGraphicFramePr>
          <p:cNvPr id="4" name="Table 3"/>
          <p:cNvGraphicFramePr>
            <a:graphicFrameLocks noGrp="1"/>
          </p:cNvGraphicFramePr>
          <p:nvPr/>
        </p:nvGraphicFramePr>
        <p:xfrm>
          <a:off x="693738" y="1431925"/>
          <a:ext cx="7527925" cy="3082927"/>
        </p:xfrm>
        <a:graphic>
          <a:graphicData uri="http://schemas.openxmlformats.org/drawingml/2006/table">
            <a:tbl>
              <a:tblPr/>
              <a:tblGrid>
                <a:gridCol w="4684712"/>
                <a:gridCol w="806450"/>
                <a:gridCol w="2036763"/>
              </a:tblGrid>
              <a:tr h="490538">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2"/>
                          </a:solidFill>
                          <a:effectLst/>
                          <a:latin typeface="Times New Roman" charset="0"/>
                          <a:ea typeface="宋体" charset="-122"/>
                        </a:rPr>
                        <a:t>Table </a:t>
                      </a:r>
                      <a:endParaRPr kumimoji="0" lang="en-US" sz="1400" b="0" i="0" u="none" strike="noStrike" cap="none" normalizeH="0" baseline="0" dirty="0" smtClean="0">
                        <a:ln>
                          <a:noFill/>
                        </a:ln>
                        <a:solidFill>
                          <a:schemeClr val="bg2"/>
                        </a:solidFill>
                        <a:effectLst/>
                        <a:latin typeface="Times New Roman" charset="0"/>
                        <a:ea typeface="宋体"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       Aging rate is faster in diploid BY4743 than in haploid strains based on nest model tests. </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r>
              <a:tr h="295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Models</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    lnL</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H0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-952.7</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H1</a:t>
                      </a:r>
                      <a:r>
                        <a:rPr kumimoji="0" lang="en-US" sz="1400" b="0" i="0" u="none" strike="noStrike" cap="none" normalizeH="0" baseline="-25000" dirty="0" smtClean="0">
                          <a:ln>
                            <a:noFill/>
                          </a:ln>
                          <a:solidFill>
                            <a:schemeClr val="bg2"/>
                          </a:solidFill>
                          <a:effectLst/>
                          <a:latin typeface="Times New Roman" charset="0"/>
                          <a:ea typeface="宋体" charset="-122"/>
                        </a:rPr>
                        <a:t>g2</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-946.1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H1</a:t>
                      </a:r>
                      <a:r>
                        <a:rPr kumimoji="0" lang="en-US" sz="1400" b="0" i="0" u="none" strike="noStrike" cap="none" normalizeH="0" baseline="-25000" dirty="0" smtClean="0">
                          <a:ln>
                            <a:noFill/>
                          </a:ln>
                          <a:solidFill>
                            <a:schemeClr val="bg2"/>
                          </a:solidFill>
                          <a:effectLst/>
                          <a:latin typeface="Times New Roman" charset="0"/>
                          <a:ea typeface="宋体" charset="-122"/>
                        </a:rPr>
                        <a:t>i2</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  </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-939.4</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H2</a:t>
                      </a:r>
                      <a:r>
                        <a:rPr kumimoji="0" lang="en-US" sz="1400" b="0" i="0" u="none" strike="noStrike" cap="none" normalizeH="0" baseline="-25000" dirty="0" smtClean="0">
                          <a:ln>
                            <a:noFill/>
                          </a:ln>
                          <a:solidFill>
                            <a:schemeClr val="bg2"/>
                          </a:solidFill>
                          <a:effectLst/>
                          <a:latin typeface="Times New Roman" charset="0"/>
                          <a:ea typeface="宋体" charset="-122"/>
                        </a:rPr>
                        <a:t>ig2</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 </a:t>
                      </a:r>
                      <a:r>
                        <a:rPr kumimoji="0" lang="zh-CN"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-937.2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82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H3</a:t>
                      </a:r>
                      <a:r>
                        <a:rPr kumimoji="0" lang="en-US" sz="1400" b="0" i="0" u="none" strike="noStrike" cap="none" normalizeH="0" baseline="-25000" dirty="0" smtClean="0">
                          <a:ln>
                            <a:noFill/>
                          </a:ln>
                          <a:solidFill>
                            <a:schemeClr val="bg2"/>
                          </a:solidFill>
                          <a:effectLst/>
                          <a:latin typeface="Times New Roman" charset="0"/>
                          <a:ea typeface="宋体" charset="-122"/>
                        </a:rPr>
                        <a:t>i3ig2</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zh-CN"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-929.3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Best parsimonious model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p-value=3.6x10</a:t>
                      </a:r>
                      <a:r>
                        <a:rPr kumimoji="0" lang="en-US" sz="1400" b="0" i="0" u="none" strike="noStrike" cap="none" normalizeH="0" baseline="30000" smtClean="0">
                          <a:ln>
                            <a:noFill/>
                          </a:ln>
                          <a:solidFill>
                            <a:schemeClr val="bg2"/>
                          </a:solidFill>
                          <a:effectLst/>
                          <a:latin typeface="Times New Roman" charset="0"/>
                          <a:ea typeface="宋体" charset="-122"/>
                        </a:rPr>
                        <a:t>-10  </a:t>
                      </a:r>
                      <a:r>
                        <a:rPr kumimoji="0" lang="en-US" sz="1400" b="0" i="0" u="none" strike="noStrike" cap="none" normalizeH="0" baseline="0" smtClean="0">
                          <a:ln>
                            <a:noFill/>
                          </a:ln>
                          <a:solidFill>
                            <a:schemeClr val="bg2"/>
                          </a:solidFill>
                          <a:effectLst/>
                          <a:latin typeface="Times New Roman" charset="0"/>
                          <a:ea typeface="宋体" charset="-122"/>
                        </a:rPr>
                        <a:t>(chi-square, df=3)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bg2"/>
                          </a:solidFill>
                          <a:effectLst/>
                          <a:latin typeface="Times New Roman" charset="0"/>
                          <a:ea typeface="宋体" charset="-122"/>
                        </a:rPr>
                        <a:t>G</a:t>
                      </a:r>
                      <a:r>
                        <a:rPr kumimoji="0" lang="en-US" sz="1400" b="0" i="0" u="none" strike="noStrike" cap="none" normalizeH="0" baseline="-25000" smtClean="0">
                          <a:ln>
                            <a:noFill/>
                          </a:ln>
                          <a:solidFill>
                            <a:schemeClr val="bg2"/>
                          </a:solidFill>
                          <a:effectLst/>
                          <a:latin typeface="Times New Roman" charset="0"/>
                          <a:ea typeface="宋体" charset="-122"/>
                        </a:rPr>
                        <a:t>BY4741</a:t>
                      </a:r>
                      <a:r>
                        <a:rPr kumimoji="0" lang="en-US" sz="1400" b="0" i="0" u="none" strike="noStrike" cap="none" normalizeH="0" baseline="0" smtClean="0">
                          <a:ln>
                            <a:noFill/>
                          </a:ln>
                          <a:solidFill>
                            <a:schemeClr val="bg2"/>
                          </a:solidFill>
                          <a:effectLst/>
                          <a:latin typeface="Times New Roman" charset="0"/>
                          <a:ea typeface="宋体" charset="-122"/>
                        </a:rPr>
                        <a:t>= </a:t>
                      </a:r>
                      <a:r>
                        <a:rPr kumimoji="0" lang="en-US" sz="1400" b="0" i="1" u="none" strike="noStrike" cap="none" normalizeH="0" baseline="0" smtClean="0">
                          <a:ln>
                            <a:noFill/>
                          </a:ln>
                          <a:solidFill>
                            <a:schemeClr val="bg2"/>
                          </a:solidFill>
                          <a:effectLst/>
                          <a:latin typeface="Times New Roman" charset="0"/>
                          <a:ea typeface="宋体" charset="-122"/>
                        </a:rPr>
                        <a:t>G</a:t>
                      </a:r>
                      <a:r>
                        <a:rPr kumimoji="0" lang="en-US" sz="1400" b="0" i="0" u="none" strike="noStrike" cap="none" normalizeH="0" baseline="-25000" smtClean="0">
                          <a:ln>
                            <a:noFill/>
                          </a:ln>
                          <a:solidFill>
                            <a:schemeClr val="bg2"/>
                          </a:solidFill>
                          <a:effectLst/>
                          <a:latin typeface="Times New Roman" charset="0"/>
                          <a:ea typeface="宋体" charset="-122"/>
                        </a:rPr>
                        <a:t>BY4742</a:t>
                      </a:r>
                      <a:r>
                        <a:rPr kumimoji="0" lang="en-US" sz="1400" b="0" i="0" u="none" strike="noStrike" cap="none" normalizeH="0" baseline="0" smtClean="0">
                          <a:ln>
                            <a:noFill/>
                          </a:ln>
                          <a:solidFill>
                            <a:schemeClr val="bg2"/>
                          </a:solidFill>
                          <a:effectLst/>
                          <a:latin typeface="Times New Roman" charset="0"/>
                          <a:ea typeface="宋体" charset="-122"/>
                        </a:rPr>
                        <a:t> = 0.0653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bg2"/>
                          </a:solidFill>
                          <a:effectLst/>
                          <a:latin typeface="Times New Roman" charset="0"/>
                          <a:ea typeface="宋体" charset="-122"/>
                        </a:rPr>
                        <a:t>G</a:t>
                      </a:r>
                      <a:r>
                        <a:rPr kumimoji="0" lang="en-US" sz="1400" b="0" i="0" u="none" strike="noStrike" cap="none" normalizeH="0" baseline="-25000" smtClean="0">
                          <a:ln>
                            <a:noFill/>
                          </a:ln>
                          <a:solidFill>
                            <a:schemeClr val="bg2"/>
                          </a:solidFill>
                          <a:effectLst/>
                          <a:latin typeface="Times New Roman" charset="0"/>
                          <a:ea typeface="宋体" charset="-122"/>
                        </a:rPr>
                        <a:t>BY4743 </a:t>
                      </a:r>
                      <a:r>
                        <a:rPr kumimoji="0" lang="en-US" sz="1400" b="0" i="0" u="none" strike="noStrike" cap="none" normalizeH="0" baseline="0" smtClean="0">
                          <a:ln>
                            <a:noFill/>
                          </a:ln>
                          <a:solidFill>
                            <a:schemeClr val="bg2"/>
                          </a:solidFill>
                          <a:effectLst/>
                          <a:latin typeface="Times New Roman" charset="0"/>
                          <a:ea typeface="宋体" charset="-122"/>
                        </a:rPr>
                        <a:t>= 0.0786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H6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-929.3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Title 1"/>
          <p:cNvSpPr>
            <a:spLocks noGrp="1"/>
          </p:cNvSpPr>
          <p:nvPr>
            <p:ph type="title"/>
          </p:nvPr>
        </p:nvSpPr>
        <p:spPr>
          <a:xfrm>
            <a:off x="423863" y="241300"/>
            <a:ext cx="7772400" cy="1143000"/>
          </a:xfrm>
        </p:spPr>
        <p:txBody>
          <a:bodyPr/>
          <a:lstStyle/>
          <a:p>
            <a:r>
              <a:rPr lang="en-US" smtClean="0"/>
              <a:t>Testing the model: </a:t>
            </a:r>
            <a:br>
              <a:rPr lang="en-US" smtClean="0"/>
            </a:br>
            <a:r>
              <a:rPr lang="en-US" smtClean="0"/>
              <a:t>         The effect of radicicol on chronological aging</a:t>
            </a:r>
          </a:p>
        </p:txBody>
      </p:sp>
      <p:pic>
        <p:nvPicPr>
          <p:cNvPr id="52227" name="Picture 2"/>
          <p:cNvPicPr>
            <a:picLocks noChangeAspect="1" noChangeArrowheads="1"/>
          </p:cNvPicPr>
          <p:nvPr/>
        </p:nvPicPr>
        <p:blipFill>
          <a:blip r:embed="rId2" cstate="print"/>
          <a:srcRect t="5241"/>
          <a:stretch>
            <a:fillRect/>
          </a:stretch>
        </p:blipFill>
        <p:spPr bwMode="auto">
          <a:xfrm>
            <a:off x="309045" y="1585560"/>
            <a:ext cx="4454525" cy="4165600"/>
          </a:xfrm>
          <a:prstGeom prst="rect">
            <a:avLst/>
          </a:prstGeom>
          <a:noFill/>
          <a:ln w="9525">
            <a:noFill/>
            <a:miter lim="800000"/>
            <a:headEnd/>
            <a:tailEnd/>
          </a:ln>
        </p:spPr>
      </p:pic>
      <p:sp>
        <p:nvSpPr>
          <p:cNvPr id="52228" name="TextBox 6"/>
          <p:cNvSpPr txBox="1">
            <a:spLocks noChangeArrowheads="1"/>
          </p:cNvSpPr>
          <p:nvPr/>
        </p:nvSpPr>
        <p:spPr bwMode="auto">
          <a:xfrm>
            <a:off x="2229295" y="1777586"/>
            <a:ext cx="2189897" cy="369332"/>
          </a:xfrm>
          <a:prstGeom prst="rect">
            <a:avLst/>
          </a:prstGeom>
          <a:noFill/>
          <a:ln w="9525">
            <a:noFill/>
            <a:miter lim="800000"/>
            <a:headEnd/>
            <a:tailEnd/>
          </a:ln>
        </p:spPr>
        <p:txBody>
          <a:bodyPr wrap="square">
            <a:spAutoFit/>
          </a:bodyPr>
          <a:lstStyle/>
          <a:p>
            <a:r>
              <a:rPr lang="en-US" sz="1800" b="0" i="1" dirty="0">
                <a:solidFill>
                  <a:schemeClr val="bg2"/>
                </a:solidFill>
                <a:latin typeface="Arial" charset="0"/>
                <a:cs typeface="Arial" charset="0"/>
              </a:rPr>
              <a:t>P-value = 0.027</a:t>
            </a:r>
          </a:p>
        </p:txBody>
      </p:sp>
      <p:grpSp>
        <p:nvGrpSpPr>
          <p:cNvPr id="5" name="Group 11"/>
          <p:cNvGrpSpPr>
            <a:grpSpLocks/>
          </p:cNvGrpSpPr>
          <p:nvPr/>
        </p:nvGrpSpPr>
        <p:grpSpPr bwMode="auto">
          <a:xfrm>
            <a:off x="5263291" y="2123230"/>
            <a:ext cx="2977720" cy="2150680"/>
            <a:chOff x="261938" y="1484313"/>
            <a:chExt cx="5627687" cy="3740150"/>
          </a:xfrm>
        </p:grpSpPr>
        <p:grpSp>
          <p:nvGrpSpPr>
            <p:cNvPr id="6" name="Group 9"/>
            <p:cNvGrpSpPr>
              <a:grpSpLocks/>
            </p:cNvGrpSpPr>
            <p:nvPr/>
          </p:nvGrpSpPr>
          <p:grpSpPr bwMode="auto">
            <a:xfrm>
              <a:off x="261938" y="1484313"/>
              <a:ext cx="5627687" cy="3740150"/>
              <a:chOff x="427511" y="3051959"/>
              <a:chExt cx="2676525" cy="1619250"/>
            </a:xfrm>
          </p:grpSpPr>
          <p:pic>
            <p:nvPicPr>
              <p:cNvPr id="9" name="Picture 7" descr="Gchange"/>
              <p:cNvPicPr>
                <a:picLocks noChangeAspect="1" noChangeArrowheads="1"/>
              </p:cNvPicPr>
              <p:nvPr/>
            </p:nvPicPr>
            <p:blipFill>
              <a:blip r:embed="rId3" cstate="print"/>
              <a:srcRect/>
              <a:stretch>
                <a:fillRect/>
              </a:stretch>
            </p:blipFill>
            <p:spPr bwMode="auto">
              <a:xfrm>
                <a:off x="427511" y="3051959"/>
                <a:ext cx="2676525" cy="1619250"/>
              </a:xfrm>
              <a:prstGeom prst="rect">
                <a:avLst/>
              </a:prstGeom>
              <a:noFill/>
              <a:ln w="9525">
                <a:noFill/>
                <a:miter lim="800000"/>
                <a:headEnd/>
                <a:tailEnd/>
              </a:ln>
            </p:spPr>
          </p:pic>
          <p:cxnSp>
            <p:nvCxnSpPr>
              <p:cNvPr id="10" name="AutoShape 2"/>
              <p:cNvCxnSpPr>
                <a:cxnSpLocks noChangeShapeType="1"/>
              </p:cNvCxnSpPr>
              <p:nvPr/>
            </p:nvCxnSpPr>
            <p:spPr bwMode="auto">
              <a:xfrm flipH="1">
                <a:off x="1240661" y="3586669"/>
                <a:ext cx="183469" cy="142956"/>
              </a:xfrm>
              <a:prstGeom prst="straightConnector1">
                <a:avLst/>
              </a:prstGeom>
              <a:noFill/>
              <a:ln w="9525">
                <a:solidFill>
                  <a:srgbClr val="000000"/>
                </a:solidFill>
                <a:round/>
                <a:headEnd/>
                <a:tailEnd type="triangle" w="med" len="med"/>
              </a:ln>
            </p:spPr>
          </p:cxnSp>
          <p:sp>
            <p:nvSpPr>
              <p:cNvPr id="11" name="Text Box 3"/>
              <p:cNvSpPr txBox="1">
                <a:spLocks noChangeArrowheads="1"/>
              </p:cNvSpPr>
              <p:nvPr/>
            </p:nvSpPr>
            <p:spPr bwMode="auto">
              <a:xfrm>
                <a:off x="783122" y="3794917"/>
                <a:ext cx="1016249" cy="147767"/>
              </a:xfrm>
              <a:prstGeom prst="rect">
                <a:avLst/>
              </a:prstGeom>
              <a:solidFill>
                <a:srgbClr val="FFFFFF"/>
              </a:solidFill>
              <a:ln w="9525">
                <a:solidFill>
                  <a:srgbClr val="FFFFFF"/>
                </a:solidFill>
                <a:miter lim="800000"/>
                <a:headEnd/>
                <a:tailEnd/>
              </a:ln>
            </p:spPr>
            <p:txBody>
              <a:bodyPr lIns="0" tIns="0" rIns="0" bIns="0"/>
              <a:lstStyle/>
              <a:p>
                <a:pPr eaLnBrk="0" hangingPunct="0"/>
                <a:endParaRPr lang="en-US" sz="900">
                  <a:solidFill>
                    <a:schemeClr val="bg2"/>
                  </a:solidFill>
                </a:endParaRPr>
              </a:p>
            </p:txBody>
          </p:sp>
          <p:cxnSp>
            <p:nvCxnSpPr>
              <p:cNvPr id="12" name="AutoShape 4"/>
              <p:cNvCxnSpPr>
                <a:cxnSpLocks noChangeShapeType="1"/>
              </p:cNvCxnSpPr>
              <p:nvPr/>
            </p:nvCxnSpPr>
            <p:spPr bwMode="auto">
              <a:xfrm flipV="1">
                <a:off x="1703485" y="3337871"/>
                <a:ext cx="212914" cy="63230"/>
              </a:xfrm>
              <a:prstGeom prst="straightConnector1">
                <a:avLst/>
              </a:prstGeom>
              <a:noFill/>
              <a:ln w="9525">
                <a:solidFill>
                  <a:srgbClr val="000000"/>
                </a:solidFill>
                <a:round/>
                <a:headEnd/>
                <a:tailEnd type="triangle" w="med" len="med"/>
              </a:ln>
            </p:spPr>
          </p:cxnSp>
        </p:grpSp>
        <p:sp>
          <p:nvSpPr>
            <p:cNvPr id="7" name="TextBox 8"/>
            <p:cNvSpPr txBox="1">
              <a:spLocks noChangeArrowheads="1"/>
            </p:cNvSpPr>
            <p:nvPr/>
          </p:nvSpPr>
          <p:spPr bwMode="auto">
            <a:xfrm>
              <a:off x="3238733" y="1931205"/>
              <a:ext cx="2306106" cy="401429"/>
            </a:xfrm>
            <a:prstGeom prst="rect">
              <a:avLst/>
            </a:prstGeom>
            <a:noFill/>
            <a:ln w="9525">
              <a:noFill/>
              <a:miter lim="800000"/>
              <a:headEnd/>
              <a:tailEnd/>
            </a:ln>
          </p:spPr>
          <p:txBody>
            <a:bodyPr wrap="none">
              <a:spAutoFit/>
            </a:bodyPr>
            <a:lstStyle/>
            <a:p>
              <a:r>
                <a:rPr lang="en-US" sz="900">
                  <a:solidFill>
                    <a:srgbClr val="FF0000"/>
                  </a:solidFill>
                </a:rPr>
                <a:t>Increased robustness</a:t>
              </a:r>
            </a:p>
          </p:txBody>
        </p:sp>
        <p:sp>
          <p:nvSpPr>
            <p:cNvPr id="8" name="TextBox 9"/>
            <p:cNvSpPr txBox="1">
              <a:spLocks noChangeArrowheads="1"/>
            </p:cNvSpPr>
            <p:nvPr/>
          </p:nvSpPr>
          <p:spPr bwMode="auto">
            <a:xfrm>
              <a:off x="794984" y="3083355"/>
              <a:ext cx="2354579" cy="401429"/>
            </a:xfrm>
            <a:prstGeom prst="rect">
              <a:avLst/>
            </a:prstGeom>
            <a:noFill/>
            <a:ln w="9525">
              <a:noFill/>
              <a:miter lim="800000"/>
              <a:headEnd/>
              <a:tailEnd/>
            </a:ln>
          </p:spPr>
          <p:txBody>
            <a:bodyPr wrap="none">
              <a:spAutoFit/>
            </a:bodyPr>
            <a:lstStyle/>
            <a:p>
              <a:r>
                <a:rPr lang="en-US" sz="900">
                  <a:solidFill>
                    <a:schemeClr val="bg1"/>
                  </a:solidFill>
                </a:rPr>
                <a:t>Decreased robustness</a:t>
              </a:r>
            </a:p>
          </p:txBody>
        </p:sp>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Title 1"/>
          <p:cNvSpPr>
            <a:spLocks noGrp="1"/>
          </p:cNvSpPr>
          <p:nvPr>
            <p:ph type="title"/>
          </p:nvPr>
        </p:nvSpPr>
        <p:spPr>
          <a:xfrm>
            <a:off x="423863" y="241300"/>
            <a:ext cx="7772400" cy="1143000"/>
          </a:xfrm>
        </p:spPr>
        <p:txBody>
          <a:bodyPr/>
          <a:lstStyle/>
          <a:p>
            <a:r>
              <a:rPr lang="en-US" dirty="0" smtClean="0"/>
              <a:t>Effect of </a:t>
            </a:r>
            <a:r>
              <a:rPr lang="en-US" dirty="0" err="1" smtClean="0"/>
              <a:t>radicicol</a:t>
            </a:r>
            <a:r>
              <a:rPr lang="en-US" dirty="0" smtClean="0"/>
              <a:t> on chronological aging (cont’d)</a:t>
            </a:r>
          </a:p>
        </p:txBody>
      </p:sp>
      <p:pic>
        <p:nvPicPr>
          <p:cNvPr id="160770" name="Picture 2"/>
          <p:cNvPicPr>
            <a:picLocks noChangeAspect="1" noChangeArrowheads="1"/>
          </p:cNvPicPr>
          <p:nvPr/>
        </p:nvPicPr>
        <p:blipFill>
          <a:blip r:embed="rId2" cstate="print"/>
          <a:srcRect/>
          <a:stretch>
            <a:fillRect/>
          </a:stretch>
        </p:blipFill>
        <p:spPr bwMode="auto">
          <a:xfrm>
            <a:off x="731500" y="1585560"/>
            <a:ext cx="3983570" cy="3973685"/>
          </a:xfrm>
          <a:prstGeom prst="rect">
            <a:avLst/>
          </a:prstGeom>
          <a:noFill/>
          <a:ln w="9525" cap="flat" cmpd="sng" algn="ctr">
            <a:noFill/>
            <a:prstDash val="solid"/>
            <a:miter lim="800000"/>
            <a:headEnd/>
            <a:tailEnd/>
          </a:ln>
        </p:spPr>
      </p:pic>
      <p:sp>
        <p:nvSpPr>
          <p:cNvPr id="6" name="Rectangle 5"/>
          <p:cNvSpPr/>
          <p:nvPr/>
        </p:nvSpPr>
        <p:spPr bwMode="auto">
          <a:xfrm>
            <a:off x="9144000" y="2776115"/>
            <a:ext cx="914400" cy="9144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accent2"/>
              </a:solidFill>
              <a:effectLst/>
              <a:latin typeface="Times New Roman" pitchFamily="18" charset="0"/>
            </a:endParaRPr>
          </a:p>
        </p:txBody>
      </p:sp>
      <p:grpSp>
        <p:nvGrpSpPr>
          <p:cNvPr id="8" name="Group 11"/>
          <p:cNvGrpSpPr>
            <a:grpSpLocks/>
          </p:cNvGrpSpPr>
          <p:nvPr/>
        </p:nvGrpSpPr>
        <p:grpSpPr bwMode="auto">
          <a:xfrm>
            <a:off x="5263291" y="2123230"/>
            <a:ext cx="2977720" cy="2150680"/>
            <a:chOff x="261938" y="1484313"/>
            <a:chExt cx="5627687" cy="3740150"/>
          </a:xfrm>
        </p:grpSpPr>
        <p:grpSp>
          <p:nvGrpSpPr>
            <p:cNvPr id="9" name="Group 9"/>
            <p:cNvGrpSpPr>
              <a:grpSpLocks/>
            </p:cNvGrpSpPr>
            <p:nvPr/>
          </p:nvGrpSpPr>
          <p:grpSpPr bwMode="auto">
            <a:xfrm>
              <a:off x="261938" y="1484313"/>
              <a:ext cx="5627687" cy="3740150"/>
              <a:chOff x="427511" y="3051959"/>
              <a:chExt cx="2676525" cy="1619250"/>
            </a:xfrm>
          </p:grpSpPr>
          <p:pic>
            <p:nvPicPr>
              <p:cNvPr id="12" name="Picture 7" descr="Gchange"/>
              <p:cNvPicPr>
                <a:picLocks noChangeAspect="1" noChangeArrowheads="1"/>
              </p:cNvPicPr>
              <p:nvPr/>
            </p:nvPicPr>
            <p:blipFill>
              <a:blip r:embed="rId3" cstate="print"/>
              <a:srcRect/>
              <a:stretch>
                <a:fillRect/>
              </a:stretch>
            </p:blipFill>
            <p:spPr bwMode="auto">
              <a:xfrm>
                <a:off x="427511" y="3051959"/>
                <a:ext cx="2676525" cy="1619250"/>
              </a:xfrm>
              <a:prstGeom prst="rect">
                <a:avLst/>
              </a:prstGeom>
              <a:noFill/>
              <a:ln w="9525">
                <a:noFill/>
                <a:miter lim="800000"/>
                <a:headEnd/>
                <a:tailEnd/>
              </a:ln>
            </p:spPr>
          </p:pic>
          <p:cxnSp>
            <p:nvCxnSpPr>
              <p:cNvPr id="13" name="AutoShape 2"/>
              <p:cNvCxnSpPr>
                <a:cxnSpLocks noChangeShapeType="1"/>
              </p:cNvCxnSpPr>
              <p:nvPr/>
            </p:nvCxnSpPr>
            <p:spPr bwMode="auto">
              <a:xfrm flipH="1">
                <a:off x="1240661" y="3586669"/>
                <a:ext cx="183469" cy="142956"/>
              </a:xfrm>
              <a:prstGeom prst="straightConnector1">
                <a:avLst/>
              </a:prstGeom>
              <a:noFill/>
              <a:ln w="9525">
                <a:solidFill>
                  <a:srgbClr val="000000"/>
                </a:solidFill>
                <a:round/>
                <a:headEnd/>
                <a:tailEnd type="triangle" w="med" len="med"/>
              </a:ln>
            </p:spPr>
          </p:cxnSp>
          <p:sp>
            <p:nvSpPr>
              <p:cNvPr id="14" name="Text Box 3"/>
              <p:cNvSpPr txBox="1">
                <a:spLocks noChangeArrowheads="1"/>
              </p:cNvSpPr>
              <p:nvPr/>
            </p:nvSpPr>
            <p:spPr bwMode="auto">
              <a:xfrm>
                <a:off x="783122" y="3794917"/>
                <a:ext cx="1016249" cy="147767"/>
              </a:xfrm>
              <a:prstGeom prst="rect">
                <a:avLst/>
              </a:prstGeom>
              <a:solidFill>
                <a:srgbClr val="FFFFFF"/>
              </a:solidFill>
              <a:ln w="9525">
                <a:solidFill>
                  <a:srgbClr val="FFFFFF"/>
                </a:solidFill>
                <a:miter lim="800000"/>
                <a:headEnd/>
                <a:tailEnd/>
              </a:ln>
            </p:spPr>
            <p:txBody>
              <a:bodyPr lIns="0" tIns="0" rIns="0" bIns="0"/>
              <a:lstStyle/>
              <a:p>
                <a:pPr eaLnBrk="0" hangingPunct="0"/>
                <a:endParaRPr lang="en-US" sz="900">
                  <a:solidFill>
                    <a:schemeClr val="bg2"/>
                  </a:solidFill>
                </a:endParaRPr>
              </a:p>
            </p:txBody>
          </p:sp>
          <p:cxnSp>
            <p:nvCxnSpPr>
              <p:cNvPr id="15" name="AutoShape 4"/>
              <p:cNvCxnSpPr>
                <a:cxnSpLocks noChangeShapeType="1"/>
              </p:cNvCxnSpPr>
              <p:nvPr/>
            </p:nvCxnSpPr>
            <p:spPr bwMode="auto">
              <a:xfrm flipV="1">
                <a:off x="1703485" y="3337871"/>
                <a:ext cx="212914" cy="63230"/>
              </a:xfrm>
              <a:prstGeom prst="straightConnector1">
                <a:avLst/>
              </a:prstGeom>
              <a:noFill/>
              <a:ln w="9525">
                <a:solidFill>
                  <a:srgbClr val="000000"/>
                </a:solidFill>
                <a:round/>
                <a:headEnd/>
                <a:tailEnd type="triangle" w="med" len="med"/>
              </a:ln>
            </p:spPr>
          </p:cxnSp>
        </p:grpSp>
        <p:sp>
          <p:nvSpPr>
            <p:cNvPr id="10" name="TextBox 8"/>
            <p:cNvSpPr txBox="1">
              <a:spLocks noChangeArrowheads="1"/>
            </p:cNvSpPr>
            <p:nvPr/>
          </p:nvSpPr>
          <p:spPr bwMode="auto">
            <a:xfrm>
              <a:off x="3238733" y="1931205"/>
              <a:ext cx="2306106" cy="401429"/>
            </a:xfrm>
            <a:prstGeom prst="rect">
              <a:avLst/>
            </a:prstGeom>
            <a:noFill/>
            <a:ln w="9525">
              <a:noFill/>
              <a:miter lim="800000"/>
              <a:headEnd/>
              <a:tailEnd/>
            </a:ln>
          </p:spPr>
          <p:txBody>
            <a:bodyPr wrap="none">
              <a:spAutoFit/>
            </a:bodyPr>
            <a:lstStyle/>
            <a:p>
              <a:r>
                <a:rPr lang="en-US" sz="900">
                  <a:solidFill>
                    <a:srgbClr val="FF0000"/>
                  </a:solidFill>
                </a:rPr>
                <a:t>Increased robustness</a:t>
              </a:r>
            </a:p>
          </p:txBody>
        </p:sp>
        <p:sp>
          <p:nvSpPr>
            <p:cNvPr id="11" name="TextBox 9"/>
            <p:cNvSpPr txBox="1">
              <a:spLocks noChangeArrowheads="1"/>
            </p:cNvSpPr>
            <p:nvPr/>
          </p:nvSpPr>
          <p:spPr bwMode="auto">
            <a:xfrm>
              <a:off x="794984" y="3083355"/>
              <a:ext cx="2354579" cy="401429"/>
            </a:xfrm>
            <a:prstGeom prst="rect">
              <a:avLst/>
            </a:prstGeom>
            <a:noFill/>
            <a:ln w="9525">
              <a:noFill/>
              <a:miter lim="800000"/>
              <a:headEnd/>
              <a:tailEnd/>
            </a:ln>
          </p:spPr>
          <p:txBody>
            <a:bodyPr wrap="none">
              <a:spAutoFit/>
            </a:bodyPr>
            <a:lstStyle/>
            <a:p>
              <a:r>
                <a:rPr lang="en-US" sz="900">
                  <a:solidFill>
                    <a:schemeClr val="bg1"/>
                  </a:solidFill>
                </a:rPr>
                <a:t>Decreased robustness</a:t>
              </a:r>
            </a:p>
          </p:txBody>
        </p:sp>
      </p:gr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32235" y="126170"/>
            <a:ext cx="8253015" cy="1152235"/>
          </a:xfrm>
        </p:spPr>
        <p:txBody>
          <a:bodyPr/>
          <a:lstStyle/>
          <a:p>
            <a:r>
              <a:rPr lang="en-US" sz="2400" b="1" dirty="0" smtClean="0"/>
              <a:t>Search for loci associated with lifespan in sequenced strains. </a:t>
            </a:r>
            <a:endParaRPr lang="en-US" sz="2400" b="1" dirty="0"/>
          </a:p>
        </p:txBody>
      </p:sp>
      <p:pic>
        <p:nvPicPr>
          <p:cNvPr id="252930" name="Picture 2"/>
          <p:cNvPicPr>
            <a:picLocks noChangeAspect="1" noChangeArrowheads="1"/>
          </p:cNvPicPr>
          <p:nvPr/>
        </p:nvPicPr>
        <p:blipFill>
          <a:blip r:embed="rId2" cstate="print"/>
          <a:srcRect/>
          <a:stretch>
            <a:fillRect/>
          </a:stretch>
        </p:blipFill>
        <p:spPr bwMode="auto">
          <a:xfrm>
            <a:off x="577880" y="1009485"/>
            <a:ext cx="4839030" cy="5057968"/>
          </a:xfrm>
          <a:prstGeom prst="rect">
            <a:avLst/>
          </a:prstGeom>
          <a:noFill/>
          <a:ln w="9525">
            <a:noFill/>
            <a:miter lim="800000"/>
            <a:headEnd/>
            <a:tailEnd/>
          </a:ln>
        </p:spPr>
      </p:pic>
      <p:sp>
        <p:nvSpPr>
          <p:cNvPr id="5" name="Rectangle 93"/>
          <p:cNvSpPr>
            <a:spLocks noChangeArrowheads="1"/>
          </p:cNvSpPr>
          <p:nvPr/>
        </p:nvSpPr>
        <p:spPr bwMode="auto">
          <a:xfrm>
            <a:off x="5877699" y="5003605"/>
            <a:ext cx="2514022" cy="400110"/>
          </a:xfrm>
          <a:prstGeom prst="rect">
            <a:avLst/>
          </a:prstGeom>
          <a:noFill/>
          <a:ln w="9525">
            <a:noFill/>
            <a:miter lim="800000"/>
            <a:headEnd/>
            <a:tailEnd/>
          </a:ln>
        </p:spPr>
        <p:txBody>
          <a:bodyPr wrap="none">
            <a:spAutoFit/>
          </a:bodyPr>
          <a:lstStyle/>
          <a:p>
            <a:r>
              <a:rPr lang="en-US" sz="2000" i="1" dirty="0" err="1" smtClean="0">
                <a:solidFill>
                  <a:schemeClr val="bg2"/>
                </a:solidFill>
              </a:rPr>
              <a:t>Liti</a:t>
            </a:r>
            <a:r>
              <a:rPr lang="en-US" sz="2000" i="1" dirty="0" smtClean="0">
                <a:solidFill>
                  <a:schemeClr val="bg2"/>
                </a:solidFill>
              </a:rPr>
              <a:t> et al 2009 Nature</a:t>
            </a:r>
            <a:endParaRPr lang="en-US" sz="2000" i="1" dirty="0">
              <a:solidFill>
                <a:schemeClr val="bg2"/>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28" name="Picture 4" descr="three"/>
          <p:cNvPicPr>
            <a:picLocks noChangeAspect="1" noChangeArrowheads="1"/>
          </p:cNvPicPr>
          <p:nvPr/>
        </p:nvPicPr>
        <p:blipFill>
          <a:blip r:embed="rId4" cstate="print"/>
          <a:srcRect/>
          <a:stretch>
            <a:fillRect/>
          </a:stretch>
        </p:blipFill>
        <p:spPr bwMode="auto">
          <a:xfrm>
            <a:off x="193830" y="815182"/>
            <a:ext cx="5632450" cy="5611812"/>
          </a:xfrm>
          <a:prstGeom prst="rect">
            <a:avLst/>
          </a:prstGeom>
          <a:noFill/>
          <a:ln w="9525">
            <a:noFill/>
            <a:miter lim="800000"/>
            <a:headEnd/>
            <a:tailEnd/>
          </a:ln>
        </p:spPr>
      </p:pic>
      <p:sp>
        <p:nvSpPr>
          <p:cNvPr id="1027" name="Rectangle 2"/>
          <p:cNvSpPr>
            <a:spLocks noGrp="1" noChangeArrowheads="1"/>
          </p:cNvSpPr>
          <p:nvPr>
            <p:ph type="title"/>
          </p:nvPr>
        </p:nvSpPr>
        <p:spPr>
          <a:xfrm>
            <a:off x="309045" y="87765"/>
            <a:ext cx="8358187" cy="1047890"/>
          </a:xfrm>
        </p:spPr>
        <p:txBody>
          <a:bodyPr/>
          <a:lstStyle/>
          <a:p>
            <a:r>
              <a:rPr lang="en-US" sz="3600" b="1" dirty="0" smtClean="0"/>
              <a:t>Yeast life span follows Gompertz model</a:t>
            </a:r>
          </a:p>
        </p:txBody>
      </p:sp>
      <p:grpSp>
        <p:nvGrpSpPr>
          <p:cNvPr id="1029" name="Group 5"/>
          <p:cNvGrpSpPr>
            <a:grpSpLocks/>
          </p:cNvGrpSpPr>
          <p:nvPr/>
        </p:nvGrpSpPr>
        <p:grpSpPr bwMode="auto">
          <a:xfrm>
            <a:off x="6272213" y="2314575"/>
            <a:ext cx="2671762" cy="1000125"/>
            <a:chOff x="3951" y="1458"/>
            <a:chExt cx="1683" cy="630"/>
          </a:xfrm>
        </p:grpSpPr>
        <p:sp>
          <p:nvSpPr>
            <p:cNvPr id="1031" name="Rectangle 6"/>
            <p:cNvSpPr>
              <a:spLocks noChangeArrowheads="1"/>
            </p:cNvSpPr>
            <p:nvPr/>
          </p:nvSpPr>
          <p:spPr bwMode="auto">
            <a:xfrm>
              <a:off x="3951" y="1458"/>
              <a:ext cx="1683" cy="630"/>
            </a:xfrm>
            <a:prstGeom prst="rect">
              <a:avLst/>
            </a:prstGeom>
            <a:solidFill>
              <a:schemeClr val="tx1"/>
            </a:solidFill>
            <a:ln w="38100">
              <a:noFill/>
              <a:miter lim="800000"/>
              <a:headEnd/>
              <a:tailEnd/>
            </a:ln>
          </p:spPr>
          <p:txBody>
            <a:bodyPr wrap="none" anchor="ctr">
              <a:spAutoFit/>
            </a:bodyPr>
            <a:lstStyle/>
            <a:p>
              <a:endParaRPr lang="en-US"/>
            </a:p>
          </p:txBody>
        </p:sp>
        <p:graphicFrame>
          <p:nvGraphicFramePr>
            <p:cNvPr id="1026" name="Object 2"/>
            <p:cNvGraphicFramePr>
              <a:graphicFrameLocks noChangeAspect="1"/>
            </p:cNvGraphicFramePr>
            <p:nvPr/>
          </p:nvGraphicFramePr>
          <p:xfrm>
            <a:off x="3954" y="1553"/>
            <a:ext cx="1663" cy="533"/>
          </p:xfrm>
          <a:graphic>
            <a:graphicData uri="http://schemas.openxmlformats.org/presentationml/2006/ole">
              <p:oleObj spid="_x0000_s1047" name="Equation" r:id="rId5" imgW="990360" imgH="317160" progId="Equation.3">
                <p:embed/>
              </p:oleObj>
            </a:graphicData>
          </a:graphic>
        </p:graphicFrame>
      </p:grpSp>
      <p:sp>
        <p:nvSpPr>
          <p:cNvPr id="1030" name="Text Box 8"/>
          <p:cNvSpPr txBox="1">
            <a:spLocks noChangeArrowheads="1"/>
          </p:cNvSpPr>
          <p:nvPr/>
        </p:nvSpPr>
        <p:spPr bwMode="auto">
          <a:xfrm>
            <a:off x="6627813" y="6156325"/>
            <a:ext cx="2516187" cy="701675"/>
          </a:xfrm>
          <a:prstGeom prst="rect">
            <a:avLst/>
          </a:prstGeom>
          <a:noFill/>
          <a:ln w="38100">
            <a:noFill/>
            <a:miter lim="800000"/>
            <a:headEnd/>
            <a:tailEnd/>
          </a:ln>
        </p:spPr>
        <p:txBody>
          <a:bodyPr lIns="0" rIns="0">
            <a:spAutoFit/>
          </a:bodyPr>
          <a:lstStyle/>
          <a:p>
            <a:r>
              <a:rPr lang="en-US" sz="2000" b="0" i="1">
                <a:solidFill>
                  <a:schemeClr val="tx1"/>
                </a:solidFill>
              </a:rPr>
              <a:t>Qin and Lu, 06 </a:t>
            </a:r>
          </a:p>
          <a:p>
            <a:r>
              <a:rPr lang="en-US" sz="2000" b="0" i="1">
                <a:solidFill>
                  <a:schemeClr val="tx1"/>
                </a:solidFill>
              </a:rPr>
              <a:t>Exp Gerontology</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results of GWAS on CLS</a:t>
            </a:r>
            <a:endParaRPr lang="en-US" dirty="0"/>
          </a:p>
        </p:txBody>
      </p:sp>
      <p:grpSp>
        <p:nvGrpSpPr>
          <p:cNvPr id="21" name="Group 20"/>
          <p:cNvGrpSpPr/>
          <p:nvPr/>
        </p:nvGrpSpPr>
        <p:grpSpPr>
          <a:xfrm>
            <a:off x="347450" y="1355130"/>
            <a:ext cx="8372290" cy="4547850"/>
            <a:chOff x="347450" y="1355130"/>
            <a:chExt cx="8372290" cy="4547850"/>
          </a:xfrm>
        </p:grpSpPr>
        <p:sp>
          <p:nvSpPr>
            <p:cNvPr id="4" name="TextBox 3"/>
            <p:cNvSpPr txBox="1"/>
            <p:nvPr/>
          </p:nvSpPr>
          <p:spPr>
            <a:xfrm>
              <a:off x="597082" y="1415880"/>
              <a:ext cx="3686880" cy="707886"/>
            </a:xfrm>
            <a:prstGeom prst="rect">
              <a:avLst/>
            </a:prstGeom>
            <a:noFill/>
          </p:spPr>
          <p:txBody>
            <a:bodyPr wrap="square" rtlCol="0">
              <a:spAutoFit/>
            </a:bodyPr>
            <a:lstStyle/>
            <a:p>
              <a:r>
                <a:rPr lang="en-US" sz="2000" dirty="0" smtClean="0">
                  <a:solidFill>
                    <a:schemeClr val="bg2"/>
                  </a:solidFill>
                </a:rPr>
                <a:t>Sequenced Sanger Strains </a:t>
              </a:r>
            </a:p>
            <a:p>
              <a:r>
                <a:rPr lang="en-US" sz="2000" dirty="0" smtClean="0">
                  <a:solidFill>
                    <a:schemeClr val="bg2"/>
                  </a:solidFill>
                </a:rPr>
                <a:t>(200K SNPs) </a:t>
              </a:r>
              <a:endParaRPr lang="en-US" sz="2000" dirty="0">
                <a:solidFill>
                  <a:schemeClr val="bg2"/>
                </a:solidFill>
              </a:endParaRPr>
            </a:p>
          </p:txBody>
        </p:sp>
        <p:sp>
          <p:nvSpPr>
            <p:cNvPr id="5" name="TextBox 4"/>
            <p:cNvSpPr txBox="1"/>
            <p:nvPr/>
          </p:nvSpPr>
          <p:spPr>
            <a:xfrm>
              <a:off x="597082" y="2496816"/>
              <a:ext cx="3686880" cy="400110"/>
            </a:xfrm>
            <a:prstGeom prst="rect">
              <a:avLst/>
            </a:prstGeom>
            <a:noFill/>
          </p:spPr>
          <p:txBody>
            <a:bodyPr wrap="square" rtlCol="0">
              <a:spAutoFit/>
            </a:bodyPr>
            <a:lstStyle/>
            <a:p>
              <a:r>
                <a:rPr lang="en-US" sz="2000" dirty="0" smtClean="0">
                  <a:solidFill>
                    <a:schemeClr val="bg2"/>
                  </a:solidFill>
                </a:rPr>
                <a:t>CLS by PI and Flow Cytometry </a:t>
              </a:r>
              <a:endParaRPr lang="en-US" sz="2000" dirty="0">
                <a:solidFill>
                  <a:schemeClr val="bg2"/>
                </a:solidFill>
              </a:endParaRPr>
            </a:p>
          </p:txBody>
        </p:sp>
        <p:sp>
          <p:nvSpPr>
            <p:cNvPr id="6" name="TextBox 5"/>
            <p:cNvSpPr txBox="1"/>
            <p:nvPr/>
          </p:nvSpPr>
          <p:spPr>
            <a:xfrm>
              <a:off x="597082" y="3332056"/>
              <a:ext cx="3686880" cy="707886"/>
            </a:xfrm>
            <a:prstGeom prst="rect">
              <a:avLst/>
            </a:prstGeom>
            <a:noFill/>
          </p:spPr>
          <p:txBody>
            <a:bodyPr wrap="square" rtlCol="0">
              <a:spAutoFit/>
            </a:bodyPr>
            <a:lstStyle/>
            <a:p>
              <a:r>
                <a:rPr lang="en-US" sz="2000" dirty="0" smtClean="0">
                  <a:solidFill>
                    <a:schemeClr val="bg2"/>
                  </a:solidFill>
                </a:rPr>
                <a:t>Partition strains to short, average, long-lived groups </a:t>
              </a:r>
              <a:endParaRPr lang="en-US" sz="2000" dirty="0">
                <a:solidFill>
                  <a:schemeClr val="bg2"/>
                </a:solidFill>
              </a:endParaRPr>
            </a:p>
          </p:txBody>
        </p:sp>
        <p:sp>
          <p:nvSpPr>
            <p:cNvPr id="7" name="TextBox 6"/>
            <p:cNvSpPr txBox="1"/>
            <p:nvPr/>
          </p:nvSpPr>
          <p:spPr>
            <a:xfrm>
              <a:off x="347450" y="5502870"/>
              <a:ext cx="4186145" cy="400110"/>
            </a:xfrm>
            <a:prstGeom prst="rect">
              <a:avLst/>
            </a:prstGeom>
            <a:noFill/>
          </p:spPr>
          <p:txBody>
            <a:bodyPr wrap="square" rtlCol="0">
              <a:spAutoFit/>
            </a:bodyPr>
            <a:lstStyle/>
            <a:p>
              <a:r>
                <a:rPr lang="en-US" sz="2000" dirty="0" smtClean="0">
                  <a:solidFill>
                    <a:schemeClr val="bg2"/>
                  </a:solidFill>
                </a:rPr>
                <a:t>37K SNPs with q&lt;=0.1</a:t>
              </a:r>
            </a:p>
          </p:txBody>
        </p:sp>
        <p:cxnSp>
          <p:nvCxnSpPr>
            <p:cNvPr id="13" name="Straight Arrow Connector 12"/>
            <p:cNvCxnSpPr/>
            <p:nvPr/>
          </p:nvCxnSpPr>
          <p:spPr bwMode="auto">
            <a:xfrm rot="5400000">
              <a:off x="2249162" y="2309894"/>
              <a:ext cx="382720" cy="794"/>
            </a:xfrm>
            <a:prstGeom prst="straightConnector1">
              <a:avLst/>
            </a:prstGeom>
            <a:noFill/>
            <a:ln w="9525" cap="flat" cmpd="sng" algn="ctr">
              <a:solidFill>
                <a:schemeClr val="bg2"/>
              </a:solidFill>
              <a:prstDash val="solid"/>
              <a:round/>
              <a:headEnd type="none" w="med" len="med"/>
              <a:tailEnd type="arrow"/>
            </a:ln>
            <a:effectLst/>
          </p:spPr>
        </p:cxnSp>
        <p:cxnSp>
          <p:nvCxnSpPr>
            <p:cNvPr id="14" name="Straight Arrow Connector 13"/>
            <p:cNvCxnSpPr/>
            <p:nvPr/>
          </p:nvCxnSpPr>
          <p:spPr bwMode="auto">
            <a:xfrm rot="5400000">
              <a:off x="2218122" y="3113697"/>
              <a:ext cx="444800" cy="1588"/>
            </a:xfrm>
            <a:prstGeom prst="straightConnector1">
              <a:avLst/>
            </a:prstGeom>
            <a:noFill/>
            <a:ln w="9525" cap="flat" cmpd="sng" algn="ctr">
              <a:solidFill>
                <a:schemeClr val="bg2"/>
              </a:solidFill>
              <a:prstDash val="solid"/>
              <a:round/>
              <a:headEnd type="none" w="med" len="med"/>
              <a:tailEnd type="arrow"/>
            </a:ln>
            <a:effectLst/>
          </p:spPr>
        </p:cxnSp>
        <p:cxnSp>
          <p:nvCxnSpPr>
            <p:cNvPr id="17" name="Straight Arrow Connector 16"/>
            <p:cNvCxnSpPr/>
            <p:nvPr/>
          </p:nvCxnSpPr>
          <p:spPr bwMode="auto">
            <a:xfrm rot="16200000" flipH="1">
              <a:off x="2275730" y="5342915"/>
              <a:ext cx="329585" cy="1"/>
            </a:xfrm>
            <a:prstGeom prst="straightConnector1">
              <a:avLst/>
            </a:prstGeom>
            <a:noFill/>
            <a:ln w="9525" cap="flat" cmpd="sng" algn="ctr">
              <a:solidFill>
                <a:schemeClr val="bg2"/>
              </a:solidFill>
              <a:prstDash val="solid"/>
              <a:round/>
              <a:headEnd type="none" w="med" len="med"/>
              <a:tailEnd type="arrow"/>
            </a:ln>
            <a:effectLst/>
          </p:spPr>
        </p:cxnSp>
        <p:sp>
          <p:nvSpPr>
            <p:cNvPr id="20" name="TextBox 19"/>
            <p:cNvSpPr txBox="1"/>
            <p:nvPr/>
          </p:nvSpPr>
          <p:spPr>
            <a:xfrm>
              <a:off x="4941648" y="1355130"/>
              <a:ext cx="3686880" cy="400110"/>
            </a:xfrm>
            <a:prstGeom prst="rect">
              <a:avLst/>
            </a:prstGeom>
            <a:noFill/>
          </p:spPr>
          <p:txBody>
            <a:bodyPr wrap="square" rtlCol="0">
              <a:spAutoFit/>
            </a:bodyPr>
            <a:lstStyle/>
            <a:p>
              <a:r>
                <a:rPr lang="en-US" sz="2000" dirty="0" smtClean="0">
                  <a:solidFill>
                    <a:schemeClr val="bg2"/>
                  </a:solidFill>
                </a:rPr>
                <a:t>Focus on chr01 &amp; 02</a:t>
              </a:r>
              <a:endParaRPr lang="en-US" sz="2000" dirty="0">
                <a:solidFill>
                  <a:schemeClr val="bg2"/>
                </a:solidFill>
              </a:endParaRPr>
            </a:p>
          </p:txBody>
        </p:sp>
        <p:sp>
          <p:nvSpPr>
            <p:cNvPr id="22" name="TextBox 21"/>
            <p:cNvSpPr txBox="1"/>
            <p:nvPr/>
          </p:nvSpPr>
          <p:spPr>
            <a:xfrm>
              <a:off x="4941648" y="2252205"/>
              <a:ext cx="3686880" cy="707886"/>
            </a:xfrm>
            <a:prstGeom prst="rect">
              <a:avLst/>
            </a:prstGeom>
            <a:noFill/>
          </p:spPr>
          <p:txBody>
            <a:bodyPr wrap="square" rtlCol="0">
              <a:spAutoFit/>
            </a:bodyPr>
            <a:lstStyle/>
            <a:p>
              <a:r>
                <a:rPr lang="en-US" sz="2000" dirty="0" smtClean="0">
                  <a:solidFill>
                    <a:schemeClr val="bg2"/>
                  </a:solidFill>
                </a:rPr>
                <a:t>Look for SNP clusters </a:t>
              </a:r>
            </a:p>
            <a:p>
              <a:r>
                <a:rPr lang="en-US" sz="2000" dirty="0" smtClean="0">
                  <a:solidFill>
                    <a:schemeClr val="bg2"/>
                  </a:solidFill>
                </a:rPr>
                <a:t>in 1Kb distance</a:t>
              </a:r>
              <a:endParaRPr lang="en-US" sz="2000" dirty="0">
                <a:solidFill>
                  <a:schemeClr val="bg2"/>
                </a:solidFill>
              </a:endParaRPr>
            </a:p>
          </p:txBody>
        </p:sp>
        <p:cxnSp>
          <p:nvCxnSpPr>
            <p:cNvPr id="24" name="Straight Arrow Connector 23"/>
            <p:cNvCxnSpPr/>
            <p:nvPr/>
          </p:nvCxnSpPr>
          <p:spPr bwMode="auto">
            <a:xfrm rot="16200000" flipH="1">
              <a:off x="6612534" y="2001295"/>
              <a:ext cx="345109" cy="4855"/>
            </a:xfrm>
            <a:prstGeom prst="straightConnector1">
              <a:avLst/>
            </a:prstGeom>
            <a:noFill/>
            <a:ln w="9525" cap="flat" cmpd="sng" algn="ctr">
              <a:solidFill>
                <a:schemeClr val="bg2"/>
              </a:solidFill>
              <a:prstDash val="solid"/>
              <a:round/>
              <a:headEnd type="none" w="med" len="med"/>
              <a:tailEnd type="arrow"/>
            </a:ln>
            <a:effectLst/>
          </p:spPr>
        </p:cxnSp>
        <p:cxnSp>
          <p:nvCxnSpPr>
            <p:cNvPr id="25" name="Straight Arrow Connector 24"/>
            <p:cNvCxnSpPr/>
            <p:nvPr/>
          </p:nvCxnSpPr>
          <p:spPr bwMode="auto">
            <a:xfrm rot="5400000">
              <a:off x="6628197" y="3192514"/>
              <a:ext cx="313783" cy="794"/>
            </a:xfrm>
            <a:prstGeom prst="straightConnector1">
              <a:avLst/>
            </a:prstGeom>
            <a:noFill/>
            <a:ln w="9525" cap="flat" cmpd="sng" algn="ctr">
              <a:solidFill>
                <a:schemeClr val="bg2"/>
              </a:solidFill>
              <a:prstDash val="solid"/>
              <a:round/>
              <a:headEnd type="none" w="med" len="med"/>
              <a:tailEnd type="arrow"/>
            </a:ln>
            <a:effectLst/>
          </p:spPr>
        </p:cxnSp>
        <p:sp>
          <p:nvSpPr>
            <p:cNvPr id="28" name="TextBox 27"/>
            <p:cNvSpPr txBox="1"/>
            <p:nvPr/>
          </p:nvSpPr>
          <p:spPr>
            <a:xfrm>
              <a:off x="4941648" y="3425730"/>
              <a:ext cx="3686880" cy="400110"/>
            </a:xfrm>
            <a:prstGeom prst="rect">
              <a:avLst/>
            </a:prstGeom>
            <a:noFill/>
          </p:spPr>
          <p:txBody>
            <a:bodyPr wrap="square" rtlCol="0">
              <a:spAutoFit/>
            </a:bodyPr>
            <a:lstStyle/>
            <a:p>
              <a:r>
                <a:rPr lang="en-US" sz="2000" dirty="0" smtClean="0">
                  <a:solidFill>
                    <a:schemeClr val="bg2"/>
                  </a:solidFill>
                </a:rPr>
                <a:t>68 clusters </a:t>
              </a:r>
            </a:p>
          </p:txBody>
        </p:sp>
        <p:sp>
          <p:nvSpPr>
            <p:cNvPr id="18" name="TextBox 17"/>
            <p:cNvSpPr txBox="1"/>
            <p:nvPr/>
          </p:nvSpPr>
          <p:spPr>
            <a:xfrm>
              <a:off x="597082" y="4475072"/>
              <a:ext cx="3686880" cy="707886"/>
            </a:xfrm>
            <a:prstGeom prst="rect">
              <a:avLst/>
            </a:prstGeom>
            <a:noFill/>
          </p:spPr>
          <p:txBody>
            <a:bodyPr wrap="square" rtlCol="0">
              <a:spAutoFit/>
            </a:bodyPr>
            <a:lstStyle/>
            <a:p>
              <a:r>
                <a:rPr lang="en-US" sz="2000" dirty="0" smtClean="0">
                  <a:solidFill>
                    <a:schemeClr val="bg2"/>
                  </a:solidFill>
                </a:rPr>
                <a:t>Fisher’s exact test</a:t>
              </a:r>
            </a:p>
            <a:p>
              <a:r>
                <a:rPr lang="en-US" sz="2000" dirty="0" smtClean="0">
                  <a:solidFill>
                    <a:schemeClr val="bg2"/>
                  </a:solidFill>
                </a:rPr>
                <a:t>(pop structure is ignored)</a:t>
              </a:r>
            </a:p>
          </p:txBody>
        </p:sp>
        <p:cxnSp>
          <p:nvCxnSpPr>
            <p:cNvPr id="23" name="Straight Arrow Connector 22"/>
            <p:cNvCxnSpPr/>
            <p:nvPr/>
          </p:nvCxnSpPr>
          <p:spPr bwMode="auto">
            <a:xfrm rot="5400000">
              <a:off x="2218122" y="4256713"/>
              <a:ext cx="444800" cy="1588"/>
            </a:xfrm>
            <a:prstGeom prst="straightConnector1">
              <a:avLst/>
            </a:prstGeom>
            <a:noFill/>
            <a:ln w="9525" cap="flat" cmpd="sng" algn="ctr">
              <a:solidFill>
                <a:schemeClr val="bg2"/>
              </a:solidFill>
              <a:prstDash val="solid"/>
              <a:round/>
              <a:headEnd type="none" w="med" len="med"/>
              <a:tailEnd type="arrow"/>
            </a:ln>
            <a:effectLst/>
          </p:spPr>
        </p:cxnSp>
        <p:cxnSp>
          <p:nvCxnSpPr>
            <p:cNvPr id="26" name="Straight Arrow Connector 25"/>
            <p:cNvCxnSpPr/>
            <p:nvPr/>
          </p:nvCxnSpPr>
          <p:spPr bwMode="auto">
            <a:xfrm rot="5400000">
              <a:off x="6628197" y="4058263"/>
              <a:ext cx="313783" cy="794"/>
            </a:xfrm>
            <a:prstGeom prst="straightConnector1">
              <a:avLst/>
            </a:prstGeom>
            <a:noFill/>
            <a:ln w="9525" cap="flat" cmpd="sng" algn="ctr">
              <a:solidFill>
                <a:schemeClr val="bg2"/>
              </a:solidFill>
              <a:prstDash val="solid"/>
              <a:round/>
              <a:headEnd type="none" w="med" len="med"/>
              <a:tailEnd type="arrow"/>
            </a:ln>
            <a:effectLst/>
          </p:spPr>
        </p:cxnSp>
        <p:sp>
          <p:nvSpPr>
            <p:cNvPr id="27" name="TextBox 26"/>
            <p:cNvSpPr txBox="1"/>
            <p:nvPr/>
          </p:nvSpPr>
          <p:spPr>
            <a:xfrm>
              <a:off x="4941648" y="4291479"/>
              <a:ext cx="3686880" cy="707886"/>
            </a:xfrm>
            <a:prstGeom prst="rect">
              <a:avLst/>
            </a:prstGeom>
            <a:noFill/>
          </p:spPr>
          <p:txBody>
            <a:bodyPr wrap="square" rtlCol="0">
              <a:spAutoFit/>
            </a:bodyPr>
            <a:lstStyle/>
            <a:p>
              <a:r>
                <a:rPr lang="en-US" sz="2000" dirty="0" smtClean="0">
                  <a:solidFill>
                    <a:schemeClr val="bg2"/>
                  </a:solidFill>
                </a:rPr>
                <a:t>Visually check several relatively large clusters</a:t>
              </a:r>
              <a:endParaRPr lang="en-US" sz="2000" dirty="0">
                <a:solidFill>
                  <a:schemeClr val="bg2"/>
                </a:solidFill>
              </a:endParaRPr>
            </a:p>
          </p:txBody>
        </p:sp>
        <p:sp>
          <p:nvSpPr>
            <p:cNvPr id="30" name="TextBox 29"/>
            <p:cNvSpPr txBox="1"/>
            <p:nvPr/>
          </p:nvSpPr>
          <p:spPr>
            <a:xfrm>
              <a:off x="5032860" y="5426060"/>
              <a:ext cx="3686880" cy="400110"/>
            </a:xfrm>
            <a:prstGeom prst="rect">
              <a:avLst/>
            </a:prstGeom>
            <a:noFill/>
          </p:spPr>
          <p:txBody>
            <a:bodyPr wrap="square" rtlCol="0">
              <a:spAutoFit/>
            </a:bodyPr>
            <a:lstStyle/>
            <a:p>
              <a:r>
                <a:rPr lang="en-US" sz="2000" dirty="0" err="1" smtClean="0">
                  <a:solidFill>
                    <a:schemeClr val="bg2"/>
                  </a:solidFill>
                </a:rPr>
                <a:t>ncDNA</a:t>
              </a:r>
              <a:r>
                <a:rPr lang="en-US" sz="2000" dirty="0" smtClean="0">
                  <a:solidFill>
                    <a:schemeClr val="bg2"/>
                  </a:solidFill>
                </a:rPr>
                <a:t>, FLO9, PRM9, MAL31</a:t>
              </a:r>
              <a:endParaRPr lang="en-US" sz="2000" dirty="0">
                <a:solidFill>
                  <a:schemeClr val="bg2"/>
                </a:solidFill>
              </a:endParaRPr>
            </a:p>
          </p:txBody>
        </p:sp>
        <p:cxnSp>
          <p:nvCxnSpPr>
            <p:cNvPr id="31" name="Straight Arrow Connector 30"/>
            <p:cNvCxnSpPr/>
            <p:nvPr/>
          </p:nvCxnSpPr>
          <p:spPr bwMode="auto">
            <a:xfrm rot="5400000">
              <a:off x="6628197" y="5115151"/>
              <a:ext cx="313783" cy="794"/>
            </a:xfrm>
            <a:prstGeom prst="straightConnector1">
              <a:avLst/>
            </a:prstGeom>
            <a:noFill/>
            <a:ln w="9525" cap="flat" cmpd="sng" algn="ctr">
              <a:solidFill>
                <a:schemeClr val="bg2"/>
              </a:solidFill>
              <a:prstDash val="solid"/>
              <a:round/>
              <a:headEnd type="none" w="med" len="med"/>
              <a:tailEnd type="arrow"/>
            </a:ln>
            <a:effectLst/>
          </p:spPr>
        </p:cxnSp>
      </p:gr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FLO9 and its 5’UTR is a major cluster</a:t>
            </a:r>
            <a:endParaRPr lang="en-US" dirty="0"/>
          </a:p>
        </p:txBody>
      </p:sp>
      <p:sp>
        <p:nvSpPr>
          <p:cNvPr id="3" name="Content Placeholder 2"/>
          <p:cNvSpPr>
            <a:spLocks noGrp="1"/>
          </p:cNvSpPr>
          <p:nvPr>
            <p:ph idx="1"/>
          </p:nvPr>
        </p:nvSpPr>
        <p:spPr/>
        <p:txBody>
          <a:bodyPr/>
          <a:lstStyle/>
          <a:p>
            <a:endParaRPr lang="en-US"/>
          </a:p>
        </p:txBody>
      </p:sp>
      <p:pic>
        <p:nvPicPr>
          <p:cNvPr id="243714" name="Picture 2"/>
          <p:cNvPicPr>
            <a:picLocks noChangeAspect="1" noChangeArrowheads="1"/>
          </p:cNvPicPr>
          <p:nvPr/>
        </p:nvPicPr>
        <p:blipFill>
          <a:blip r:embed="rId2" cstate="print"/>
          <a:srcRect t="18496" r="13746" b="31328"/>
          <a:stretch>
            <a:fillRect/>
          </a:stretch>
        </p:blipFill>
        <p:spPr bwMode="auto">
          <a:xfrm>
            <a:off x="385855" y="1585560"/>
            <a:ext cx="8133499" cy="29571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PRM9 and 3’UTR</a:t>
            </a:r>
            <a:endParaRPr lang="en-US" dirty="0"/>
          </a:p>
        </p:txBody>
      </p:sp>
      <p:grpSp>
        <p:nvGrpSpPr>
          <p:cNvPr id="6" name="Group 5"/>
          <p:cNvGrpSpPr/>
          <p:nvPr/>
        </p:nvGrpSpPr>
        <p:grpSpPr>
          <a:xfrm>
            <a:off x="385855" y="1393535"/>
            <a:ext cx="3226020" cy="4915840"/>
            <a:chOff x="1499600" y="1623965"/>
            <a:chExt cx="1881845" cy="4147740"/>
          </a:xfrm>
        </p:grpSpPr>
        <p:pic>
          <p:nvPicPr>
            <p:cNvPr id="244738" name="Picture 2"/>
            <p:cNvPicPr>
              <a:picLocks noChangeAspect="1" noChangeArrowheads="1"/>
            </p:cNvPicPr>
            <p:nvPr/>
          </p:nvPicPr>
          <p:blipFill>
            <a:blip r:embed="rId2" cstate="print"/>
            <a:srcRect l="12324" t="9884" r="67546" b="19127"/>
            <a:stretch>
              <a:fillRect/>
            </a:stretch>
          </p:blipFill>
          <p:spPr bwMode="auto">
            <a:xfrm>
              <a:off x="1499600" y="1623965"/>
              <a:ext cx="1881845" cy="4147740"/>
            </a:xfrm>
            <a:prstGeom prst="rect">
              <a:avLst/>
            </a:prstGeom>
            <a:noFill/>
            <a:ln w="9525">
              <a:noFill/>
              <a:miter lim="800000"/>
              <a:headEnd/>
              <a:tailEnd/>
            </a:ln>
          </p:spPr>
        </p:pic>
        <p:sp>
          <p:nvSpPr>
            <p:cNvPr id="5" name="Rectangle 4"/>
            <p:cNvSpPr/>
            <p:nvPr/>
          </p:nvSpPr>
          <p:spPr bwMode="auto">
            <a:xfrm>
              <a:off x="2306106" y="3544215"/>
              <a:ext cx="268834" cy="215068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accent2"/>
                </a:solidFill>
                <a:effectLst/>
                <a:latin typeface="Times New Roman" pitchFamily="18" charset="0"/>
              </a:endParaRPr>
            </a:p>
          </p:txBody>
        </p:sp>
      </p:grpSp>
      <p:pic>
        <p:nvPicPr>
          <p:cNvPr id="244739" name="Picture 3"/>
          <p:cNvPicPr>
            <a:picLocks noChangeAspect="1" noChangeArrowheads="1"/>
          </p:cNvPicPr>
          <p:nvPr/>
        </p:nvPicPr>
        <p:blipFill>
          <a:blip r:embed="rId3" cstate="print"/>
          <a:srcRect l="14929" t="13568" r="44267" b="5344"/>
          <a:stretch>
            <a:fillRect/>
          </a:stretch>
        </p:blipFill>
        <p:spPr bwMode="auto">
          <a:xfrm>
            <a:off x="4039621" y="1316725"/>
            <a:ext cx="3988829" cy="49542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MAL31</a:t>
            </a:r>
            <a:endParaRPr lang="en-US" dirty="0"/>
          </a:p>
        </p:txBody>
      </p:sp>
      <p:pic>
        <p:nvPicPr>
          <p:cNvPr id="266242" name="Picture 2"/>
          <p:cNvPicPr>
            <a:picLocks noChangeAspect="1" noChangeArrowheads="1"/>
          </p:cNvPicPr>
          <p:nvPr/>
        </p:nvPicPr>
        <p:blipFill>
          <a:blip r:embed="rId2" cstate="print"/>
          <a:srcRect l="36400" t="60928" r="36160" b="9951"/>
          <a:stretch>
            <a:fillRect/>
          </a:stretch>
        </p:blipFill>
        <p:spPr bwMode="auto">
          <a:xfrm>
            <a:off x="347450" y="1047890"/>
            <a:ext cx="3763690" cy="2496325"/>
          </a:xfrm>
          <a:prstGeom prst="rect">
            <a:avLst/>
          </a:prstGeom>
          <a:noFill/>
          <a:ln w="9525">
            <a:noFill/>
            <a:miter lim="800000"/>
            <a:headEnd/>
            <a:tailEnd/>
          </a:ln>
        </p:spPr>
      </p:pic>
      <p:sp>
        <p:nvSpPr>
          <p:cNvPr id="5" name="Rectangle 4"/>
          <p:cNvSpPr/>
          <p:nvPr/>
        </p:nvSpPr>
        <p:spPr bwMode="auto">
          <a:xfrm>
            <a:off x="1384385" y="2161635"/>
            <a:ext cx="1805036" cy="122896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accent2"/>
              </a:solidFill>
              <a:effectLst/>
              <a:latin typeface="Times New Roman" pitchFamily="18" charset="0"/>
            </a:endParaRPr>
          </a:p>
        </p:txBody>
      </p:sp>
      <p:pic>
        <p:nvPicPr>
          <p:cNvPr id="266243" name="Picture 3"/>
          <p:cNvPicPr>
            <a:picLocks noChangeAspect="1" noChangeArrowheads="1"/>
          </p:cNvPicPr>
          <p:nvPr/>
        </p:nvPicPr>
        <p:blipFill>
          <a:blip r:embed="rId3" cstate="print"/>
          <a:srcRect l="1120" t="13120" r="62760" b="18208"/>
          <a:stretch>
            <a:fillRect/>
          </a:stretch>
        </p:blipFill>
        <p:spPr bwMode="auto">
          <a:xfrm>
            <a:off x="616285" y="3429000"/>
            <a:ext cx="2496325" cy="2966277"/>
          </a:xfrm>
          <a:prstGeom prst="rect">
            <a:avLst/>
          </a:prstGeom>
          <a:noFill/>
          <a:ln w="9525">
            <a:noFill/>
            <a:miter lim="800000"/>
            <a:headEnd/>
            <a:tailEnd/>
          </a:ln>
        </p:spPr>
      </p:pic>
      <p:pic>
        <p:nvPicPr>
          <p:cNvPr id="3" name="Picture 2"/>
          <p:cNvPicPr>
            <a:picLocks noChangeAspect="1" noChangeArrowheads="1"/>
          </p:cNvPicPr>
          <p:nvPr/>
        </p:nvPicPr>
        <p:blipFill>
          <a:blip r:embed="rId4" cstate="print"/>
          <a:srcRect t="8192" r="21040" b="6688"/>
          <a:stretch>
            <a:fillRect/>
          </a:stretch>
        </p:blipFill>
        <p:spPr bwMode="auto">
          <a:xfrm>
            <a:off x="4264759" y="1585560"/>
            <a:ext cx="4674091" cy="3149210"/>
          </a:xfrm>
          <a:prstGeom prst="rect">
            <a:avLst/>
          </a:prstGeom>
          <a:noFill/>
          <a:ln w="9525">
            <a:noFill/>
            <a:miter lim="800000"/>
            <a:headEnd/>
            <a:tailEnd/>
          </a:ln>
        </p:spPr>
      </p:pic>
      <p:sp>
        <p:nvSpPr>
          <p:cNvPr id="7" name="TextBox 6"/>
          <p:cNvSpPr txBox="1"/>
          <p:nvPr/>
        </p:nvSpPr>
        <p:spPr>
          <a:xfrm>
            <a:off x="4084601" y="4965200"/>
            <a:ext cx="4671472" cy="830997"/>
          </a:xfrm>
          <a:prstGeom prst="rect">
            <a:avLst/>
          </a:prstGeom>
          <a:noFill/>
        </p:spPr>
        <p:txBody>
          <a:bodyPr wrap="none" rtlCol="0">
            <a:spAutoFit/>
          </a:bodyPr>
          <a:lstStyle/>
          <a:p>
            <a:r>
              <a:rPr lang="en-US" sz="2400" b="0" kern="0" dirty="0" smtClean="0">
                <a:solidFill>
                  <a:srgbClr val="0000FF"/>
                </a:solidFill>
                <a:latin typeface="Times New Roman"/>
                <a:cs typeface="+mj-cs"/>
              </a:rPr>
              <a:t>Long lived strains have </a:t>
            </a:r>
          </a:p>
          <a:p>
            <a:r>
              <a:rPr lang="en-US" sz="2400" b="0" kern="0" dirty="0" smtClean="0">
                <a:solidFill>
                  <a:srgbClr val="0000FF"/>
                </a:solidFill>
                <a:latin typeface="Times New Roman"/>
                <a:cs typeface="+mj-cs"/>
              </a:rPr>
              <a:t>many </a:t>
            </a:r>
            <a:r>
              <a:rPr lang="en-US" sz="2400" b="0" kern="0" dirty="0" err="1" smtClean="0">
                <a:solidFill>
                  <a:srgbClr val="0000FF"/>
                </a:solidFill>
                <a:latin typeface="Times New Roman"/>
                <a:cs typeface="+mj-cs"/>
              </a:rPr>
              <a:t>nonsynonymous</a:t>
            </a:r>
            <a:r>
              <a:rPr lang="en-US" sz="2400" b="0" kern="0" dirty="0" smtClean="0">
                <a:solidFill>
                  <a:srgbClr val="0000FF"/>
                </a:solidFill>
                <a:latin typeface="Times New Roman"/>
                <a:cs typeface="+mj-cs"/>
              </a:rPr>
              <a:t> substitutions.</a:t>
            </a:r>
            <a:endParaRPr lang="en-US" sz="2400"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Title 1"/>
          <p:cNvSpPr>
            <a:spLocks noGrp="1"/>
          </p:cNvSpPr>
          <p:nvPr>
            <p:ph type="title"/>
          </p:nvPr>
        </p:nvSpPr>
        <p:spPr>
          <a:xfrm>
            <a:off x="466725" y="241300"/>
            <a:ext cx="8343900" cy="1143000"/>
          </a:xfrm>
        </p:spPr>
        <p:txBody>
          <a:bodyPr/>
          <a:lstStyle/>
          <a:p>
            <a:pPr eaLnBrk="1" hangingPunct="1"/>
            <a:r>
              <a:rPr lang="en-US" smtClean="0"/>
              <a:t>Outline</a:t>
            </a:r>
          </a:p>
        </p:txBody>
      </p:sp>
      <p:graphicFrame>
        <p:nvGraphicFramePr>
          <p:cNvPr id="5" name="Group 35"/>
          <p:cNvGraphicFramePr>
            <a:graphicFrameLocks noGrp="1"/>
          </p:cNvGraphicFramePr>
          <p:nvPr/>
        </p:nvGraphicFramePr>
        <p:xfrm>
          <a:off x="1268413" y="1508125"/>
          <a:ext cx="6183313" cy="2505456"/>
        </p:xfrm>
        <a:graphic>
          <a:graphicData uri="http://schemas.openxmlformats.org/drawingml/2006/table">
            <a:tbl>
              <a:tblPr/>
              <a:tblGrid>
                <a:gridCol w="6183313"/>
              </a:tblGrid>
              <a:tr h="9223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400" b="0" i="0" u="none" strike="noStrike" cap="none" normalizeH="0" baseline="0" dirty="0" smtClean="0">
                          <a:ln>
                            <a:noFill/>
                          </a:ln>
                          <a:solidFill>
                            <a:schemeClr val="bg2"/>
                          </a:solidFill>
                          <a:effectLst/>
                          <a:latin typeface="Times New Roman" charset="0"/>
                          <a:ea typeface="ＭＳ Ｐゴシック" charset="-128"/>
                        </a:rPr>
                        <a:t>Introduction on cellular aging</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400" b="0" i="0" u="none" strike="noStrike" cap="none" normalizeH="0" baseline="0" dirty="0" smtClean="0">
                          <a:ln>
                            <a:noFill/>
                          </a:ln>
                          <a:solidFill>
                            <a:schemeClr val="bg2"/>
                          </a:solidFill>
                          <a:effectLst/>
                          <a:latin typeface="Times New Roman" charset="0"/>
                          <a:ea typeface="ＭＳ Ｐゴシック" charset="-128"/>
                        </a:rPr>
                        <a:t>A reliability model of cellular aging based on stochastic gene networks</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defRPr/>
                      </a:pPr>
                      <a:r>
                        <a:rPr kumimoji="0" lang="en-US" sz="2400" b="0" i="0" u="none" strike="noStrike" cap="none" normalizeH="0" baseline="0" dirty="0" smtClean="0">
                          <a:ln>
                            <a:noFill/>
                          </a:ln>
                          <a:solidFill>
                            <a:schemeClr val="bg2"/>
                          </a:solidFill>
                          <a:effectLst/>
                          <a:latin typeface="Times New Roman" charset="0"/>
                          <a:ea typeface="ＭＳ Ｐゴシック" charset="-128"/>
                        </a:rPr>
                        <a:t>Experimental tests of the reliability model</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400" b="0" i="0" u="none" strike="noStrike" cap="none" normalizeH="0" baseline="0" dirty="0" smtClean="0">
                          <a:ln>
                            <a:noFill/>
                          </a:ln>
                          <a:solidFill>
                            <a:schemeClr val="bg2"/>
                          </a:solidFill>
                          <a:effectLst/>
                          <a:latin typeface="Times New Roman" charset="0"/>
                          <a:ea typeface="ＭＳ Ｐゴシック" charset="-128"/>
                        </a:rPr>
                        <a:t>A nonproliferation model of cellular aging based on G1/S check point. </a:t>
                      </a:r>
                    </a:p>
                  </a:txBody>
                  <a:tcP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730" name="Title 1"/>
          <p:cNvSpPr>
            <a:spLocks noGrp="1"/>
          </p:cNvSpPr>
          <p:nvPr>
            <p:ph type="title"/>
          </p:nvPr>
        </p:nvSpPr>
        <p:spPr>
          <a:xfrm>
            <a:off x="102225" y="20105"/>
            <a:ext cx="2933575" cy="1066190"/>
          </a:xfrm>
        </p:spPr>
        <p:txBody>
          <a:bodyPr/>
          <a:lstStyle/>
          <a:p>
            <a:r>
              <a:rPr lang="en-US" sz="2400" b="1" dirty="0" smtClean="0"/>
              <a:t>Acknowledgement</a:t>
            </a:r>
          </a:p>
        </p:txBody>
      </p:sp>
      <p:sp>
        <p:nvSpPr>
          <p:cNvPr id="73731" name="Content Placeholder 2"/>
          <p:cNvSpPr>
            <a:spLocks noGrp="1"/>
          </p:cNvSpPr>
          <p:nvPr>
            <p:ph idx="1"/>
          </p:nvPr>
        </p:nvSpPr>
        <p:spPr>
          <a:xfrm>
            <a:off x="424261" y="1163105"/>
            <a:ext cx="4339764" cy="5146270"/>
          </a:xfrm>
        </p:spPr>
        <p:txBody>
          <a:bodyPr/>
          <a:lstStyle/>
          <a:p>
            <a:pPr>
              <a:spcBef>
                <a:spcPts val="0"/>
              </a:spcBef>
              <a:buFont typeface="Arial" pitchFamily="34" charset="0"/>
              <a:buChar char="•"/>
            </a:pPr>
            <a:r>
              <a:rPr lang="en-US" sz="1800" dirty="0" err="1" smtClean="0">
                <a:latin typeface="Arial" pitchFamily="34" charset="0"/>
                <a:cs typeface="Arial" pitchFamily="34" charset="0"/>
              </a:rPr>
              <a:t>Shyla</a:t>
            </a:r>
            <a:r>
              <a:rPr lang="en-US" sz="1800" dirty="0" smtClean="0">
                <a:latin typeface="Arial" pitchFamily="34" charset="0"/>
                <a:cs typeface="Arial" pitchFamily="34" charset="0"/>
              </a:rPr>
              <a:t> Hardwick</a:t>
            </a:r>
          </a:p>
          <a:p>
            <a:pPr>
              <a:spcBef>
                <a:spcPts val="0"/>
              </a:spcBef>
              <a:buFont typeface="Arial" pitchFamily="34" charset="0"/>
              <a:buChar char="•"/>
            </a:pPr>
            <a:r>
              <a:rPr lang="en-US" sz="1800" dirty="0" err="1" smtClean="0">
                <a:latin typeface="Arial" pitchFamily="34" charset="0"/>
                <a:cs typeface="Arial" pitchFamily="34" charset="0"/>
              </a:rPr>
              <a:t>Janella</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Wynter</a:t>
            </a:r>
            <a:endParaRPr lang="en-US" sz="1800" dirty="0" smtClean="0">
              <a:latin typeface="Arial" pitchFamily="34" charset="0"/>
              <a:cs typeface="Arial" pitchFamily="34" charset="0"/>
            </a:endParaRPr>
          </a:p>
          <a:p>
            <a:pPr>
              <a:spcBef>
                <a:spcPts val="0"/>
              </a:spcBef>
              <a:buFont typeface="Arial" pitchFamily="34" charset="0"/>
              <a:buChar char="•"/>
            </a:pPr>
            <a:r>
              <a:rPr lang="en-US" sz="1800" dirty="0" smtClean="0">
                <a:latin typeface="Arial" pitchFamily="34" charset="0"/>
                <a:cs typeface="Arial" pitchFamily="34" charset="0"/>
              </a:rPr>
              <a:t>Erin Jackson</a:t>
            </a:r>
          </a:p>
          <a:p>
            <a:pPr>
              <a:spcBef>
                <a:spcPts val="0"/>
              </a:spcBef>
              <a:buFont typeface="Arial" pitchFamily="34" charset="0"/>
              <a:buChar char="•"/>
            </a:pPr>
            <a:endParaRPr lang="en-US" sz="1800" dirty="0" smtClean="0">
              <a:latin typeface="Arial" pitchFamily="34" charset="0"/>
              <a:cs typeface="Arial" pitchFamily="34" charset="0"/>
            </a:endParaRPr>
          </a:p>
          <a:p>
            <a:pPr lvl="0">
              <a:spcBef>
                <a:spcPts val="0"/>
              </a:spcBef>
              <a:buFont typeface="Arial" pitchFamily="34" charset="0"/>
              <a:buChar char="•"/>
              <a:defRPr/>
            </a:pPr>
            <a:r>
              <a:rPr lang="en-US" sz="1800" dirty="0" smtClean="0">
                <a:latin typeface="Arial" pitchFamily="34" charset="0"/>
                <a:cs typeface="Arial" pitchFamily="34" charset="0"/>
              </a:rPr>
              <a:t>David </a:t>
            </a:r>
            <a:r>
              <a:rPr lang="en-US" sz="1800" dirty="0" err="1" smtClean="0">
                <a:latin typeface="Arial" pitchFamily="34" charset="0"/>
                <a:cs typeface="Arial" pitchFamily="34" charset="0"/>
              </a:rPr>
              <a:t>Botesin</a:t>
            </a:r>
            <a:endParaRPr lang="en-US" sz="1800" dirty="0" smtClean="0">
              <a:latin typeface="Arial" pitchFamily="34" charset="0"/>
              <a:cs typeface="Arial" pitchFamily="34" charset="0"/>
            </a:endParaRPr>
          </a:p>
          <a:p>
            <a:pPr lvl="0">
              <a:spcBef>
                <a:spcPts val="0"/>
              </a:spcBef>
              <a:buFont typeface="Arial" pitchFamily="34" charset="0"/>
              <a:buChar char="•"/>
              <a:defRPr/>
            </a:pPr>
            <a:r>
              <a:rPr lang="en-US" sz="1800" dirty="0" smtClean="0">
                <a:latin typeface="Arial" pitchFamily="34" charset="0"/>
                <a:cs typeface="Arial" pitchFamily="34" charset="0"/>
              </a:rPr>
              <a:t>Alison </a:t>
            </a:r>
            <a:r>
              <a:rPr lang="en-US" sz="1800" dirty="0" err="1" smtClean="0">
                <a:latin typeface="Arial" pitchFamily="34" charset="0"/>
                <a:cs typeface="Arial" pitchFamily="34" charset="0"/>
              </a:rPr>
              <a:t>Gammie</a:t>
            </a:r>
            <a:endParaRPr lang="en-US" sz="1800" dirty="0" smtClean="0">
              <a:latin typeface="Arial" pitchFamily="34" charset="0"/>
              <a:cs typeface="Arial" pitchFamily="34" charset="0"/>
            </a:endParaRPr>
          </a:p>
          <a:p>
            <a:pPr lvl="0">
              <a:spcBef>
                <a:spcPts val="0"/>
              </a:spcBef>
              <a:buFont typeface="Arial" pitchFamily="34" charset="0"/>
              <a:buChar char="•"/>
              <a:defRPr/>
            </a:pPr>
            <a:r>
              <a:rPr lang="en-US" sz="1800" dirty="0" smtClean="0">
                <a:latin typeface="Arial" pitchFamily="34" charset="0"/>
                <a:cs typeface="Arial" pitchFamily="34" charset="0"/>
              </a:rPr>
              <a:t>Sandy Silverman</a:t>
            </a:r>
          </a:p>
          <a:p>
            <a:pPr lvl="0">
              <a:spcBef>
                <a:spcPts val="0"/>
              </a:spcBef>
              <a:buFont typeface="Arial" pitchFamily="34" charset="0"/>
              <a:buChar char="•"/>
              <a:defRPr/>
            </a:pPr>
            <a:r>
              <a:rPr lang="en-US" sz="1800" dirty="0" smtClean="0">
                <a:latin typeface="Arial" pitchFamily="34" charset="0"/>
                <a:cs typeface="Arial" pitchFamily="34" charset="0"/>
              </a:rPr>
              <a:t>Tina </a:t>
            </a:r>
            <a:r>
              <a:rPr lang="en-US" sz="1800" dirty="0" err="1" smtClean="0">
                <a:latin typeface="Arial" pitchFamily="34" charset="0"/>
                <a:cs typeface="Arial" pitchFamily="34" charset="0"/>
              </a:rPr>
              <a:t>DeCoste</a:t>
            </a:r>
            <a:endParaRPr lang="en-US" sz="1800" dirty="0" smtClean="0">
              <a:latin typeface="Arial" pitchFamily="34" charset="0"/>
              <a:cs typeface="Arial" pitchFamily="34" charset="0"/>
            </a:endParaRPr>
          </a:p>
          <a:p>
            <a:pPr>
              <a:spcBef>
                <a:spcPts val="0"/>
              </a:spcBef>
              <a:buFont typeface="Arial" pitchFamily="34" charset="0"/>
              <a:buChar char="•"/>
            </a:pPr>
            <a:endParaRPr lang="en-US" sz="1800" dirty="0" smtClean="0">
              <a:latin typeface="Arial" pitchFamily="34" charset="0"/>
              <a:cs typeface="Arial" pitchFamily="34" charset="0"/>
            </a:endParaRPr>
          </a:p>
          <a:p>
            <a:pPr>
              <a:spcBef>
                <a:spcPts val="0"/>
              </a:spcBef>
              <a:buFont typeface="Arial" pitchFamily="34" charset="0"/>
              <a:buChar char="•"/>
            </a:pPr>
            <a:r>
              <a:rPr lang="en-US" sz="1800" dirty="0" smtClean="0">
                <a:latin typeface="Arial" pitchFamily="34" charset="0"/>
                <a:cs typeface="Arial" pitchFamily="34" charset="0"/>
              </a:rPr>
              <a:t>Maxine </a:t>
            </a:r>
            <a:r>
              <a:rPr lang="en-US" sz="1800" dirty="0" err="1" smtClean="0">
                <a:latin typeface="Arial" pitchFamily="34" charset="0"/>
                <a:cs typeface="Arial" pitchFamily="34" charset="0"/>
              </a:rPr>
              <a:t>Linial</a:t>
            </a:r>
            <a:endParaRPr lang="en-US" sz="1800" dirty="0" smtClean="0">
              <a:latin typeface="Arial" pitchFamily="34" charset="0"/>
              <a:cs typeface="Arial" pitchFamily="34" charset="0"/>
            </a:endParaRPr>
          </a:p>
          <a:p>
            <a:pPr>
              <a:spcBef>
                <a:spcPts val="0"/>
              </a:spcBef>
              <a:buFont typeface="Arial" pitchFamily="34" charset="0"/>
              <a:buChar char="•"/>
            </a:pPr>
            <a:r>
              <a:rPr lang="en-US" sz="1800" dirty="0" smtClean="0">
                <a:latin typeface="Arial" pitchFamily="34" charset="0"/>
                <a:cs typeface="Arial" pitchFamily="34" charset="0"/>
              </a:rPr>
              <a:t>Katie </a:t>
            </a:r>
            <a:r>
              <a:rPr lang="en-US" sz="1800" dirty="0" err="1" smtClean="0">
                <a:latin typeface="Arial" pitchFamily="34" charset="0"/>
                <a:cs typeface="Arial" pitchFamily="34" charset="0"/>
              </a:rPr>
              <a:t>Peichel</a:t>
            </a:r>
            <a:endParaRPr lang="en-US" sz="1800" dirty="0" smtClean="0">
              <a:latin typeface="Arial" pitchFamily="34" charset="0"/>
              <a:cs typeface="Arial" pitchFamily="34" charset="0"/>
            </a:endParaRPr>
          </a:p>
          <a:p>
            <a:pPr>
              <a:spcBef>
                <a:spcPts val="0"/>
              </a:spcBef>
              <a:buFont typeface="Arial" pitchFamily="34" charset="0"/>
              <a:buChar char="•"/>
            </a:pPr>
            <a:r>
              <a:rPr lang="en-US" sz="1800" dirty="0" smtClean="0">
                <a:latin typeface="Arial" pitchFamily="34" charset="0"/>
                <a:cs typeface="Arial" pitchFamily="34" charset="0"/>
              </a:rPr>
              <a:t>Suzannah Rutherford</a:t>
            </a:r>
          </a:p>
          <a:p>
            <a:pPr>
              <a:spcBef>
                <a:spcPts val="0"/>
              </a:spcBef>
              <a:buFont typeface="Arial" pitchFamily="34" charset="0"/>
              <a:buChar char="•"/>
            </a:pPr>
            <a:r>
              <a:rPr lang="en-US" sz="1800" dirty="0" smtClean="0">
                <a:latin typeface="Arial" pitchFamily="34" charset="0"/>
                <a:cs typeface="Arial" pitchFamily="34" charset="0"/>
              </a:rPr>
              <a:t>Antonio </a:t>
            </a:r>
            <a:r>
              <a:rPr lang="en-US" sz="1800" dirty="0" err="1" smtClean="0">
                <a:latin typeface="Arial" pitchFamily="34" charset="0"/>
                <a:cs typeface="Arial" pitchFamily="34" charset="0"/>
              </a:rPr>
              <a:t>Bedalov</a:t>
            </a:r>
            <a:endParaRPr lang="en-US" sz="1800" dirty="0" smtClean="0">
              <a:latin typeface="Arial" pitchFamily="34" charset="0"/>
              <a:cs typeface="Arial" pitchFamily="34" charset="0"/>
            </a:endParaRPr>
          </a:p>
          <a:p>
            <a:pPr>
              <a:spcBef>
                <a:spcPts val="0"/>
              </a:spcBef>
              <a:buFont typeface="Arial" pitchFamily="34" charset="0"/>
              <a:buChar char="•"/>
            </a:pPr>
            <a:r>
              <a:rPr lang="en-US" sz="1800" dirty="0" smtClean="0">
                <a:latin typeface="Arial" pitchFamily="34" charset="0"/>
                <a:cs typeface="Arial" pitchFamily="34" charset="0"/>
              </a:rPr>
              <a:t>Dan Gottschling</a:t>
            </a:r>
          </a:p>
          <a:p>
            <a:pPr>
              <a:spcBef>
                <a:spcPts val="0"/>
              </a:spcBef>
              <a:buFont typeface="Arial" pitchFamily="34" charset="0"/>
              <a:buChar char="•"/>
            </a:pPr>
            <a:endParaRPr lang="en-US" sz="1800" dirty="0" smtClean="0">
              <a:latin typeface="Arial" pitchFamily="34" charset="0"/>
              <a:cs typeface="Arial" pitchFamily="34" charset="0"/>
            </a:endParaRPr>
          </a:p>
          <a:p>
            <a:pPr>
              <a:spcBef>
                <a:spcPts val="0"/>
              </a:spcBef>
              <a:buFont typeface="Arial" pitchFamily="34" charset="0"/>
              <a:buChar char="•"/>
            </a:pPr>
            <a:r>
              <a:rPr lang="en-US" sz="1800" dirty="0" smtClean="0">
                <a:latin typeface="Arial" pitchFamily="34" charset="0"/>
                <a:cs typeface="Arial" pitchFamily="34" charset="0"/>
              </a:rPr>
              <a:t>Justin Fay</a:t>
            </a:r>
          </a:p>
          <a:p>
            <a:pPr>
              <a:spcBef>
                <a:spcPts val="0"/>
              </a:spcBef>
              <a:buFont typeface="Arial" pitchFamily="34" charset="0"/>
              <a:buChar char="•"/>
            </a:pPr>
            <a:endParaRPr lang="en-US" sz="1800" dirty="0" smtClean="0">
              <a:latin typeface="Arial" pitchFamily="34" charset="0"/>
              <a:cs typeface="Arial" pitchFamily="34" charset="0"/>
            </a:endParaRPr>
          </a:p>
        </p:txBody>
      </p:sp>
      <p:pic>
        <p:nvPicPr>
          <p:cNvPr id="73733" name="Picture 4"/>
          <p:cNvPicPr>
            <a:picLocks noChangeAspect="1" noChangeArrowheads="1"/>
          </p:cNvPicPr>
          <p:nvPr/>
        </p:nvPicPr>
        <p:blipFill>
          <a:blip r:embed="rId3" cstate="print"/>
          <a:srcRect/>
          <a:stretch>
            <a:fillRect/>
          </a:stretch>
        </p:blipFill>
        <p:spPr bwMode="auto">
          <a:xfrm>
            <a:off x="6799490" y="2161635"/>
            <a:ext cx="1839858" cy="556297"/>
          </a:xfrm>
          <a:prstGeom prst="rect">
            <a:avLst/>
          </a:prstGeom>
          <a:noFill/>
          <a:ln w="9525">
            <a:noFill/>
            <a:miter lim="800000"/>
            <a:headEnd/>
            <a:tailEnd/>
          </a:ln>
        </p:spPr>
      </p:pic>
      <p:pic>
        <p:nvPicPr>
          <p:cNvPr id="73734" name="Picture 6"/>
          <p:cNvPicPr>
            <a:picLocks noChangeAspect="1" noChangeArrowheads="1"/>
          </p:cNvPicPr>
          <p:nvPr/>
        </p:nvPicPr>
        <p:blipFill>
          <a:blip r:embed="rId4" cstate="print"/>
          <a:srcRect/>
          <a:stretch>
            <a:fillRect/>
          </a:stretch>
        </p:blipFill>
        <p:spPr bwMode="auto">
          <a:xfrm>
            <a:off x="6645870" y="817460"/>
            <a:ext cx="960125" cy="961518"/>
          </a:xfrm>
          <a:prstGeom prst="rect">
            <a:avLst/>
          </a:prstGeom>
          <a:noFill/>
          <a:ln w="9525">
            <a:noFill/>
            <a:miter lim="800000"/>
            <a:headEnd/>
            <a:tailEnd/>
          </a:ln>
        </p:spPr>
      </p:pic>
      <p:pic>
        <p:nvPicPr>
          <p:cNvPr id="73736" name="Picture 9" descr="yale logo"/>
          <p:cNvPicPr>
            <a:picLocks noChangeAspect="1" noChangeArrowheads="1"/>
          </p:cNvPicPr>
          <p:nvPr/>
        </p:nvPicPr>
        <p:blipFill>
          <a:blip r:embed="rId5" cstate="print"/>
          <a:srcRect/>
          <a:stretch>
            <a:fillRect/>
          </a:stretch>
        </p:blipFill>
        <p:spPr bwMode="auto">
          <a:xfrm>
            <a:off x="7682805" y="4197100"/>
            <a:ext cx="768100" cy="916989"/>
          </a:xfrm>
          <a:prstGeom prst="rect">
            <a:avLst/>
          </a:prstGeom>
          <a:noFill/>
          <a:ln w="9525">
            <a:noFill/>
            <a:miter lim="800000"/>
            <a:headEnd/>
            <a:tailEnd/>
          </a:ln>
        </p:spPr>
      </p:pic>
      <p:pic>
        <p:nvPicPr>
          <p:cNvPr id="245763" name="Picture 3"/>
          <p:cNvPicPr>
            <a:picLocks noChangeAspect="1" noChangeArrowheads="1"/>
          </p:cNvPicPr>
          <p:nvPr/>
        </p:nvPicPr>
        <p:blipFill>
          <a:blip r:embed="rId6" cstate="print"/>
          <a:srcRect/>
          <a:stretch>
            <a:fillRect/>
          </a:stretch>
        </p:blipFill>
        <p:spPr bwMode="auto">
          <a:xfrm>
            <a:off x="2574940" y="3621025"/>
            <a:ext cx="1717741" cy="649225"/>
          </a:xfrm>
          <a:prstGeom prst="rect">
            <a:avLst/>
          </a:prstGeom>
          <a:noFill/>
          <a:ln w="9525">
            <a:noFill/>
            <a:miter lim="800000"/>
            <a:headEnd/>
            <a:tailEnd/>
          </a:ln>
        </p:spPr>
      </p:pic>
      <p:sp>
        <p:nvSpPr>
          <p:cNvPr id="11" name="Content Placeholder 2"/>
          <p:cNvSpPr txBox="1">
            <a:spLocks/>
          </p:cNvSpPr>
          <p:nvPr/>
        </p:nvSpPr>
        <p:spPr bwMode="auto">
          <a:xfrm>
            <a:off x="4764025" y="971080"/>
            <a:ext cx="3456450" cy="5530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David Goldfarb</a:t>
            </a:r>
          </a:p>
          <a:p>
            <a:pPr marL="342900" indent="-342900" algn="l" eaLnBrk="0" hangingPunct="0">
              <a:spcBef>
                <a:spcPts val="0"/>
              </a:spcBef>
              <a:buFont typeface="Arial" pitchFamily="34" charset="0"/>
              <a:buChar char="•"/>
            </a:pPr>
            <a:r>
              <a:rPr lang="en-US" sz="1800" b="0" kern="0" dirty="0" err="1" smtClean="0">
                <a:solidFill>
                  <a:schemeClr val="bg2"/>
                </a:solidFill>
                <a:latin typeface="Arial" pitchFamily="34" charset="0"/>
                <a:cs typeface="Arial" pitchFamily="34" charset="0"/>
              </a:rPr>
              <a:t>Meng</a:t>
            </a:r>
            <a:r>
              <a:rPr lang="en-US" sz="1800" b="0" kern="0" dirty="0" smtClean="0">
                <a:solidFill>
                  <a:schemeClr val="bg2"/>
                </a:solidFill>
                <a:latin typeface="Arial" pitchFamily="34" charset="0"/>
                <a:cs typeface="Arial" pitchFamily="34" charset="0"/>
              </a:rPr>
              <a:t> Lu</a:t>
            </a:r>
          </a:p>
          <a:p>
            <a:pPr marL="342900" indent="-342900" algn="l" eaLnBrk="0" hangingPunct="0">
              <a:spcBef>
                <a:spcPts val="0"/>
              </a:spcBef>
              <a:buFont typeface="Arial" pitchFamily="34" charset="0"/>
              <a:buChar char="•"/>
            </a:pPr>
            <a:endParaRPr lang="en-US" sz="1800" b="0" kern="0" dirty="0" smtClean="0">
              <a:solidFill>
                <a:schemeClr val="bg2"/>
              </a:solidFill>
              <a:latin typeface="Arial" pitchFamily="34" charset="0"/>
              <a:cs typeface="Arial" pitchFamily="34" charset="0"/>
            </a:endParaRPr>
          </a:p>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François </a:t>
            </a:r>
            <a:r>
              <a:rPr lang="en-US" sz="1800" b="0" kern="0" dirty="0" err="1" smtClean="0">
                <a:solidFill>
                  <a:schemeClr val="bg2"/>
                </a:solidFill>
                <a:latin typeface="Arial" pitchFamily="34" charset="0"/>
                <a:cs typeface="Arial" pitchFamily="34" charset="0"/>
              </a:rPr>
              <a:t>Taddei</a:t>
            </a:r>
            <a:endParaRPr lang="en-US" sz="1800" b="0" kern="0" dirty="0" smtClean="0">
              <a:solidFill>
                <a:schemeClr val="bg2"/>
              </a:solidFill>
              <a:latin typeface="Arial" pitchFamily="34" charset="0"/>
              <a:cs typeface="Arial" pitchFamily="34" charset="0"/>
            </a:endParaRPr>
          </a:p>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Ariel Lindner</a:t>
            </a:r>
          </a:p>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Tamara Milosevic</a:t>
            </a:r>
          </a:p>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Ming Ni</a:t>
            </a:r>
          </a:p>
          <a:p>
            <a:pPr marL="342900" indent="-342900" algn="l" eaLnBrk="0" hangingPunct="0">
              <a:spcBef>
                <a:spcPts val="0"/>
              </a:spcBef>
              <a:buFont typeface="Arial" pitchFamily="34" charset="0"/>
              <a:buChar char="•"/>
            </a:pPr>
            <a:endParaRPr lang="en-US" sz="1800" b="0" kern="0" dirty="0" smtClean="0">
              <a:solidFill>
                <a:schemeClr val="bg2"/>
              </a:solidFill>
              <a:latin typeface="Arial" pitchFamily="34" charset="0"/>
              <a:cs typeface="Arial" pitchFamily="34" charset="0"/>
            </a:endParaRPr>
          </a:p>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Matt </a:t>
            </a:r>
            <a:r>
              <a:rPr lang="en-US" sz="1800" b="0" kern="0" dirty="0" err="1" smtClean="0">
                <a:solidFill>
                  <a:schemeClr val="bg2"/>
                </a:solidFill>
                <a:latin typeface="Arial" pitchFamily="34" charset="0"/>
                <a:cs typeface="Arial" pitchFamily="34" charset="0"/>
              </a:rPr>
              <a:t>Kaberlein</a:t>
            </a:r>
            <a:endParaRPr lang="en-US" sz="1800" b="0" kern="0" dirty="0" smtClean="0">
              <a:solidFill>
                <a:schemeClr val="bg2"/>
              </a:solidFill>
              <a:latin typeface="Arial" pitchFamily="34" charset="0"/>
              <a:cs typeface="Arial" pitchFamily="34" charset="0"/>
            </a:endParaRPr>
          </a:p>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Brian Kennedy </a:t>
            </a:r>
          </a:p>
          <a:p>
            <a:pPr marL="342900" indent="-342900" algn="l" eaLnBrk="0" hangingPunct="0">
              <a:spcBef>
                <a:spcPts val="0"/>
              </a:spcBef>
              <a:buFont typeface="Arial" pitchFamily="34" charset="0"/>
              <a:buChar char="•"/>
            </a:pPr>
            <a:endParaRPr lang="en-US" sz="1800" b="0" kern="0" dirty="0" smtClean="0">
              <a:solidFill>
                <a:schemeClr val="bg2"/>
              </a:solidFill>
              <a:latin typeface="Arial" pitchFamily="34" charset="0"/>
              <a:cs typeface="Arial" pitchFamily="34" charset="0"/>
            </a:endParaRPr>
          </a:p>
          <a:p>
            <a:pPr marL="342900" marR="0" lvl="0" indent="-342900" algn="l" defTabSz="914400" rtl="0" eaLnBrk="0" fontAlgn="base" latinLnBrk="0" hangingPunct="0">
              <a:spcBef>
                <a:spcPts val="0"/>
              </a:spcBef>
              <a:spcAft>
                <a:spcPct val="0"/>
              </a:spcAft>
              <a:buClrTx/>
              <a:buSzTx/>
              <a:buFont typeface="Arial" pitchFamily="34" charset="0"/>
              <a:buChar char="•"/>
              <a:tabLst/>
              <a:defRPr/>
            </a:pPr>
            <a:r>
              <a:rPr kumimoji="0" lang="en-US" sz="1800" b="0" i="0" u="none" strike="noStrike" kern="0" cap="none" spc="0" normalizeH="0" baseline="0" noProof="0" dirty="0" smtClean="0">
                <a:ln>
                  <a:noFill/>
                </a:ln>
                <a:solidFill>
                  <a:schemeClr val="bg2"/>
                </a:solidFill>
                <a:effectLst/>
                <a:uLnTx/>
                <a:uFillTx/>
                <a:latin typeface="Arial" pitchFamily="34" charset="0"/>
                <a:cs typeface="Arial" pitchFamily="34" charset="0"/>
              </a:rPr>
              <a:t>John Tyson</a:t>
            </a:r>
          </a:p>
          <a:p>
            <a:pPr marL="342900" marR="0" lvl="0" indent="-342900" algn="l" defTabSz="914400" rtl="0" eaLnBrk="0" fontAlgn="base" latinLnBrk="0" hangingPunct="0">
              <a:spcBef>
                <a:spcPts val="0"/>
              </a:spcBef>
              <a:spcAft>
                <a:spcPct val="0"/>
              </a:spcAft>
              <a:buClrTx/>
              <a:buSzTx/>
              <a:buFont typeface="Arial" pitchFamily="34" charset="0"/>
              <a:buChar char="•"/>
              <a:tabLst/>
              <a:defRPr/>
            </a:pPr>
            <a:r>
              <a:rPr lang="en-US" sz="1800" b="0" kern="0" dirty="0" smtClean="0">
                <a:solidFill>
                  <a:schemeClr val="bg2"/>
                </a:solidFill>
                <a:latin typeface="Arial" pitchFamily="34" charset="0"/>
                <a:cs typeface="Arial" pitchFamily="34" charset="0"/>
              </a:rPr>
              <a:t>Chun Chen</a:t>
            </a:r>
          </a:p>
          <a:p>
            <a:pPr marL="342900" marR="0" lvl="0" indent="-342900" algn="l" defTabSz="914400" rtl="0" eaLnBrk="0" fontAlgn="base" latinLnBrk="0" hangingPunct="0">
              <a:spcBef>
                <a:spcPts val="0"/>
              </a:spcBef>
              <a:spcAft>
                <a:spcPct val="0"/>
              </a:spcAft>
              <a:buClrTx/>
              <a:buSzTx/>
              <a:buFont typeface="Arial" pitchFamily="34" charset="0"/>
              <a:buChar char="•"/>
              <a:tabLst/>
              <a:defRPr/>
            </a:pPr>
            <a:endParaRPr kumimoji="0" lang="en-US" sz="1800" b="0" i="0" u="none" strike="noStrike" kern="0" cap="none" spc="0" normalizeH="0" baseline="0" noProof="0" dirty="0" smtClean="0">
              <a:ln>
                <a:noFill/>
              </a:ln>
              <a:solidFill>
                <a:schemeClr val="bg2"/>
              </a:solidFill>
              <a:effectLst/>
              <a:uLnTx/>
              <a:uFillTx/>
              <a:latin typeface="Arial" pitchFamily="34" charset="0"/>
              <a:cs typeface="Arial" pitchFamily="34" charset="0"/>
            </a:endParaRPr>
          </a:p>
          <a:p>
            <a:pPr marL="342900" indent="-342900" algn="l" eaLnBrk="0" hangingPunct="0">
              <a:spcBef>
                <a:spcPts val="0"/>
              </a:spcBef>
              <a:buFont typeface="Arial" pitchFamily="34" charset="0"/>
              <a:buChar char="•"/>
            </a:pPr>
            <a:r>
              <a:rPr lang="en-US" sz="1800" b="0" dirty="0" smtClean="0">
                <a:solidFill>
                  <a:schemeClr val="bg2"/>
                </a:solidFill>
                <a:latin typeface="Arial" pitchFamily="34" charset="0"/>
                <a:cs typeface="Arial" pitchFamily="34" charset="0"/>
              </a:rPr>
              <a:t>Jeffrey Townsend</a:t>
            </a:r>
          </a:p>
          <a:p>
            <a:pPr marL="342900" indent="-342900" algn="l" eaLnBrk="0" hangingPunct="0">
              <a:spcBef>
                <a:spcPts val="0"/>
              </a:spcBef>
              <a:buFont typeface="Arial" pitchFamily="34" charset="0"/>
              <a:buChar char="•"/>
            </a:pPr>
            <a:endParaRPr lang="en-US" sz="1800" b="0" dirty="0" smtClean="0">
              <a:solidFill>
                <a:schemeClr val="bg2"/>
              </a:solidFill>
              <a:latin typeface="Arial" pitchFamily="34" charset="0"/>
              <a:cs typeface="Arial" pitchFamily="34" charset="0"/>
            </a:endParaRPr>
          </a:p>
          <a:p>
            <a:pPr marL="342900" indent="-342900" algn="l" eaLnBrk="0" hangingPunct="0">
              <a:spcBef>
                <a:spcPts val="0"/>
              </a:spcBef>
              <a:buFont typeface="Arial" pitchFamily="34" charset="0"/>
              <a:buChar char="•"/>
            </a:pPr>
            <a:r>
              <a:rPr lang="en-US" sz="1800" b="0" dirty="0" smtClean="0">
                <a:solidFill>
                  <a:schemeClr val="bg2"/>
                </a:solidFill>
                <a:latin typeface="Arial" pitchFamily="34" charset="0"/>
                <a:cs typeface="Arial" pitchFamily="34" charset="0"/>
              </a:rPr>
              <a:t>CSHL CCB course</a:t>
            </a:r>
          </a:p>
          <a:p>
            <a:pPr marL="342900" marR="0" lvl="0" indent="-342900" algn="l" defTabSz="914400" rtl="0" eaLnBrk="0" fontAlgn="base" latinLnBrk="0" hangingPunct="0">
              <a:spcBef>
                <a:spcPts val="0"/>
              </a:spcBef>
              <a:spcAft>
                <a:spcPct val="0"/>
              </a:spcAft>
              <a:buClrTx/>
              <a:buSzTx/>
              <a:buFont typeface="Arial" pitchFamily="34" charset="0"/>
              <a:buChar char="•"/>
              <a:tabLst/>
              <a:defRPr/>
            </a:pPr>
            <a:endParaRPr kumimoji="0" lang="en-US" sz="1800" b="0" i="0" u="none" strike="noStrike" kern="0" cap="none" spc="0" normalizeH="0" baseline="0" noProof="0" dirty="0" smtClean="0">
              <a:ln>
                <a:noFill/>
              </a:ln>
              <a:solidFill>
                <a:schemeClr val="bg2"/>
              </a:solidFill>
              <a:effectLst/>
              <a:uLnTx/>
              <a:uFillTx/>
              <a:latin typeface="Arial" pitchFamily="34" charset="0"/>
              <a:cs typeface="Arial" pitchFamily="34" charset="0"/>
            </a:endParaRPr>
          </a:p>
          <a:p>
            <a:pPr marL="342900" marR="0" lvl="0" indent="-342900" algn="l" defTabSz="914400" rtl="0" eaLnBrk="0" fontAlgn="base" latinLnBrk="0" hangingPunct="0">
              <a:spcBef>
                <a:spcPts val="0"/>
              </a:spcBef>
              <a:spcAft>
                <a:spcPct val="0"/>
              </a:spcAft>
              <a:buClrTx/>
              <a:buSzTx/>
              <a:buFont typeface="Arial" pitchFamily="34" charset="0"/>
              <a:buChar char="•"/>
              <a:tabLst/>
              <a:defRPr/>
            </a:pPr>
            <a:endParaRPr kumimoji="0" lang="en-US" sz="1800" b="0" i="0" u="none" strike="noStrike" kern="0" cap="none" spc="0" normalizeH="0" baseline="0" noProof="0" dirty="0" smtClean="0">
              <a:ln>
                <a:noFill/>
              </a:ln>
              <a:solidFill>
                <a:schemeClr val="bg2"/>
              </a:solidFill>
              <a:effectLst/>
              <a:uLnTx/>
              <a:uFillTx/>
              <a:latin typeface="Arial" pitchFamily="34" charset="0"/>
              <a:cs typeface="Arial" pitchFamily="34" charset="0"/>
            </a:endParaRPr>
          </a:p>
        </p:txBody>
      </p:sp>
      <p:pic>
        <p:nvPicPr>
          <p:cNvPr id="245765" name="Picture 5"/>
          <p:cNvPicPr>
            <a:picLocks noChangeAspect="1" noChangeArrowheads="1"/>
          </p:cNvPicPr>
          <p:nvPr/>
        </p:nvPicPr>
        <p:blipFill>
          <a:blip r:embed="rId7" cstate="print"/>
          <a:srcRect/>
          <a:stretch>
            <a:fillRect/>
          </a:stretch>
        </p:blipFill>
        <p:spPr bwMode="auto">
          <a:xfrm>
            <a:off x="2574940" y="1086295"/>
            <a:ext cx="1087541" cy="1087541"/>
          </a:xfrm>
          <a:prstGeom prst="rect">
            <a:avLst/>
          </a:prstGeom>
          <a:noFill/>
          <a:ln w="9525">
            <a:noFill/>
            <a:miter lim="800000"/>
            <a:headEnd/>
            <a:tailEnd/>
          </a:ln>
        </p:spPr>
      </p:pic>
      <p:pic>
        <p:nvPicPr>
          <p:cNvPr id="245766" name="Picture 6"/>
          <p:cNvPicPr>
            <a:picLocks noChangeAspect="1" noChangeArrowheads="1"/>
          </p:cNvPicPr>
          <p:nvPr/>
        </p:nvPicPr>
        <p:blipFill>
          <a:blip r:embed="rId8" cstate="print"/>
          <a:srcRect/>
          <a:stretch>
            <a:fillRect/>
          </a:stretch>
        </p:blipFill>
        <p:spPr bwMode="auto">
          <a:xfrm>
            <a:off x="6799490" y="3160165"/>
            <a:ext cx="831766" cy="576075"/>
          </a:xfrm>
          <a:prstGeom prst="rect">
            <a:avLst/>
          </a:prstGeom>
          <a:noFill/>
          <a:ln w="9525">
            <a:noFill/>
            <a:miter lim="800000"/>
            <a:headEnd/>
            <a:tailEnd/>
          </a:ln>
        </p:spPr>
      </p:pic>
      <p:pic>
        <p:nvPicPr>
          <p:cNvPr id="245767" name="Picture 7"/>
          <p:cNvPicPr>
            <a:picLocks noChangeAspect="1" noChangeArrowheads="1"/>
          </p:cNvPicPr>
          <p:nvPr/>
        </p:nvPicPr>
        <p:blipFill>
          <a:blip r:embed="rId9" cstate="print"/>
          <a:srcRect/>
          <a:stretch>
            <a:fillRect/>
          </a:stretch>
        </p:blipFill>
        <p:spPr bwMode="auto">
          <a:xfrm>
            <a:off x="6645870" y="4120290"/>
            <a:ext cx="981099" cy="469353"/>
          </a:xfrm>
          <a:prstGeom prst="rect">
            <a:avLst/>
          </a:prstGeom>
          <a:noFill/>
          <a:ln w="9525">
            <a:noFill/>
            <a:miter lim="800000"/>
            <a:headEnd/>
            <a:tailEnd/>
          </a:ln>
        </p:spPr>
      </p:pic>
      <p:pic>
        <p:nvPicPr>
          <p:cNvPr id="245768" name="Picture 8"/>
          <p:cNvPicPr>
            <a:picLocks noChangeAspect="1" noChangeArrowheads="1"/>
          </p:cNvPicPr>
          <p:nvPr/>
        </p:nvPicPr>
        <p:blipFill>
          <a:blip r:embed="rId10" cstate="print"/>
          <a:srcRect/>
          <a:stretch>
            <a:fillRect/>
          </a:stretch>
        </p:blipFill>
        <p:spPr bwMode="auto">
          <a:xfrm>
            <a:off x="2728560" y="2276850"/>
            <a:ext cx="1651415" cy="561481"/>
          </a:xfrm>
          <a:prstGeom prst="rect">
            <a:avLst/>
          </a:prstGeom>
          <a:noFill/>
          <a:ln w="9525">
            <a:noFill/>
            <a:miter lim="800000"/>
            <a:headEnd/>
            <a:tailEnd/>
          </a:ln>
        </p:spPr>
      </p:pic>
      <p:pic>
        <p:nvPicPr>
          <p:cNvPr id="169985" name="Picture 1"/>
          <p:cNvPicPr>
            <a:picLocks noChangeAspect="1" noChangeArrowheads="1"/>
          </p:cNvPicPr>
          <p:nvPr/>
        </p:nvPicPr>
        <p:blipFill>
          <a:blip r:embed="rId11" cstate="print"/>
          <a:srcRect/>
          <a:stretch>
            <a:fillRect/>
          </a:stretch>
        </p:blipFill>
        <p:spPr bwMode="auto">
          <a:xfrm>
            <a:off x="7315200" y="5122452"/>
            <a:ext cx="729695" cy="745558"/>
          </a:xfrm>
          <a:prstGeom prst="rect">
            <a:avLst/>
          </a:prstGeom>
          <a:noFill/>
          <a:ln w="9525">
            <a:noFill/>
            <a:miter lim="800000"/>
            <a:headEnd/>
            <a:tailEnd/>
          </a:ln>
        </p:spPr>
      </p:pic>
      <p:pic>
        <p:nvPicPr>
          <p:cNvPr id="49153" name="Picture 1"/>
          <p:cNvPicPr>
            <a:picLocks noChangeAspect="1" noChangeArrowheads="1"/>
          </p:cNvPicPr>
          <p:nvPr/>
        </p:nvPicPr>
        <p:blipFill>
          <a:blip r:embed="rId12" cstate="print"/>
          <a:srcRect/>
          <a:stretch>
            <a:fillRect/>
          </a:stretch>
        </p:blipFill>
        <p:spPr bwMode="auto">
          <a:xfrm>
            <a:off x="2190890" y="5234035"/>
            <a:ext cx="1728787" cy="538162"/>
          </a:xfrm>
          <a:prstGeom prst="rect">
            <a:avLst/>
          </a:prstGeom>
          <a:noFill/>
          <a:ln w="9525">
            <a:noFill/>
            <a:miter lim="800000"/>
            <a:headEnd/>
            <a:tailEnd/>
          </a:ln>
        </p:spPr>
      </p:pic>
      <p:pic>
        <p:nvPicPr>
          <p:cNvPr id="266242" name="Picture 2"/>
          <p:cNvPicPr>
            <a:picLocks noChangeAspect="1" noChangeArrowheads="1"/>
          </p:cNvPicPr>
          <p:nvPr/>
        </p:nvPicPr>
        <p:blipFill>
          <a:blip r:embed="rId13" cstate="print"/>
          <a:srcRect/>
          <a:stretch>
            <a:fillRect/>
          </a:stretch>
        </p:blipFill>
        <p:spPr bwMode="auto">
          <a:xfrm>
            <a:off x="2766965" y="502539"/>
            <a:ext cx="1497795" cy="299559"/>
          </a:xfrm>
          <a:prstGeom prst="rect">
            <a:avLst/>
          </a:prstGeom>
          <a:noFill/>
          <a:ln w="9525">
            <a:noFill/>
            <a:miter lim="800000"/>
            <a:headEnd/>
            <a:tailEnd/>
          </a:ln>
        </p:spPr>
      </p:pic>
      <p:pic>
        <p:nvPicPr>
          <p:cNvPr id="16" name="Picture 2"/>
          <p:cNvPicPr>
            <a:picLocks noChangeAspect="1" noChangeArrowheads="1"/>
          </p:cNvPicPr>
          <p:nvPr/>
        </p:nvPicPr>
        <p:blipFill>
          <a:blip r:embed="rId14" cstate="print"/>
          <a:srcRect/>
          <a:stretch>
            <a:fillRect/>
          </a:stretch>
        </p:blipFill>
        <p:spPr bwMode="auto">
          <a:xfrm>
            <a:off x="4303165" y="318195"/>
            <a:ext cx="652885" cy="652885"/>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Whole genome duplication in yeasts</a:t>
            </a:r>
            <a:endParaRPr lang="en-US" dirty="0"/>
          </a:p>
        </p:txBody>
      </p:sp>
      <p:pic>
        <p:nvPicPr>
          <p:cNvPr id="266242" name="Picture 2"/>
          <p:cNvPicPr>
            <a:picLocks noChangeAspect="1" noChangeArrowheads="1"/>
          </p:cNvPicPr>
          <p:nvPr/>
        </p:nvPicPr>
        <p:blipFill>
          <a:blip r:embed="rId2" cstate="print"/>
          <a:srcRect/>
          <a:stretch>
            <a:fillRect/>
          </a:stretch>
        </p:blipFill>
        <p:spPr bwMode="auto">
          <a:xfrm>
            <a:off x="2382915" y="1148895"/>
            <a:ext cx="3802095" cy="530392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smtClean="0"/>
              <a:t>Some implications of cellular aging as an emergent property of networks.</a:t>
            </a:r>
          </a:p>
        </p:txBody>
      </p:sp>
      <p:sp>
        <p:nvSpPr>
          <p:cNvPr id="48131" name="Content Placeholder 2"/>
          <p:cNvSpPr>
            <a:spLocks noGrp="1"/>
          </p:cNvSpPr>
          <p:nvPr>
            <p:ph idx="1"/>
          </p:nvPr>
        </p:nvSpPr>
        <p:spPr>
          <a:xfrm>
            <a:off x="1997075" y="1598613"/>
            <a:ext cx="6648450" cy="4505325"/>
          </a:xfrm>
        </p:spPr>
        <p:txBody>
          <a:bodyPr/>
          <a:lstStyle/>
          <a:p>
            <a:r>
              <a:rPr lang="en-US" sz="2000" dirty="0" smtClean="0"/>
              <a:t>Trade off between </a:t>
            </a:r>
            <a:r>
              <a:rPr lang="en-US" sz="2000" i="1" dirty="0" smtClean="0"/>
              <a:t>R0</a:t>
            </a:r>
            <a:r>
              <a:rPr lang="en-US" sz="2000" dirty="0" smtClean="0"/>
              <a:t> and </a:t>
            </a:r>
            <a:r>
              <a:rPr lang="en-US" sz="2000" i="1" dirty="0" smtClean="0"/>
              <a:t>G </a:t>
            </a:r>
            <a:r>
              <a:rPr lang="en-US" sz="2000" dirty="0" smtClean="0"/>
              <a:t>(negative correlation between ln</a:t>
            </a:r>
            <a:r>
              <a:rPr lang="en-US" sz="2000" i="1" dirty="0" smtClean="0"/>
              <a:t>R0</a:t>
            </a:r>
            <a:r>
              <a:rPr lang="en-US" sz="2000" dirty="0" smtClean="0"/>
              <a:t> and </a:t>
            </a:r>
            <a:r>
              <a:rPr lang="en-US" sz="2000" i="1" dirty="0" smtClean="0"/>
              <a:t>G</a:t>
            </a:r>
            <a:r>
              <a:rPr lang="en-US" sz="2000" dirty="0" smtClean="0"/>
              <a:t>). </a:t>
            </a:r>
          </a:p>
          <a:p>
            <a:r>
              <a:rPr lang="en-US" sz="2000" dirty="0" smtClean="0"/>
              <a:t>There is no real “aging” genes.</a:t>
            </a:r>
          </a:p>
          <a:p>
            <a:pPr lvl="1"/>
            <a:r>
              <a:rPr lang="en-US" sz="1600" dirty="0" smtClean="0"/>
              <a:t>Ageing is influenced but not controlled by genes,  Kirkwood &amp;Finch 2002, Nature.  </a:t>
            </a:r>
          </a:p>
          <a:p>
            <a:r>
              <a:rPr lang="en-US" sz="2000" dirty="0" smtClean="0"/>
              <a:t>We should pay more attention to gene interactions and their temporal dynamics. </a:t>
            </a:r>
          </a:p>
          <a:p>
            <a:r>
              <a:rPr lang="en-US" sz="2000" dirty="0" smtClean="0"/>
              <a:t>Can a gene’s effect on the </a:t>
            </a:r>
            <a:r>
              <a:rPr lang="en-US" sz="2000" dirty="0" err="1" smtClean="0"/>
              <a:t>Gompertzian</a:t>
            </a:r>
            <a:r>
              <a:rPr lang="en-US" sz="2000" dirty="0" smtClean="0"/>
              <a:t> parameters be predicted by its network-related features?   </a:t>
            </a:r>
          </a:p>
          <a:p>
            <a:pPr lvl="1"/>
            <a:r>
              <a:rPr lang="en-US" sz="1600" dirty="0" smtClean="0"/>
              <a:t>Number of links of essential modules → rate of aging ?</a:t>
            </a:r>
          </a:p>
          <a:p>
            <a:pPr lvl="1"/>
            <a:r>
              <a:rPr lang="en-US" sz="1600" dirty="0" smtClean="0"/>
              <a:t>Genes with overall effect on network → initial mortality rate. </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flies, yeast cells, stem cells, viruses, radioactive isotopes.</a:t>
            </a:r>
            <a:endParaRPr lang="en-US" dirty="0"/>
          </a:p>
        </p:txBody>
      </p:sp>
      <p:pic>
        <p:nvPicPr>
          <p:cNvPr id="4" name="Picture 6"/>
          <p:cNvPicPr>
            <a:picLocks noChangeAspect="1" noChangeArrowheads="1"/>
          </p:cNvPicPr>
          <p:nvPr/>
        </p:nvPicPr>
        <p:blipFill>
          <a:blip r:embed="rId2" cstate="print"/>
          <a:srcRect r="11905" b="5019"/>
          <a:stretch>
            <a:fillRect/>
          </a:stretch>
        </p:blipFill>
        <p:spPr bwMode="auto">
          <a:xfrm>
            <a:off x="6376988" y="2546350"/>
            <a:ext cx="938212" cy="1166738"/>
          </a:xfrm>
          <a:prstGeom prst="rect">
            <a:avLst/>
          </a:prstGeom>
          <a:noFill/>
          <a:ln w="9525">
            <a:noFill/>
            <a:miter lim="800000"/>
            <a:headEnd/>
            <a:tailEnd/>
          </a:ln>
        </p:spPr>
      </p:pic>
      <p:pic>
        <p:nvPicPr>
          <p:cNvPr id="5" name="Picture 4"/>
          <p:cNvPicPr>
            <a:picLocks noChangeAspect="1"/>
          </p:cNvPicPr>
          <p:nvPr/>
        </p:nvPicPr>
        <p:blipFill>
          <a:blip r:embed="rId3" cstate="print"/>
          <a:stretch>
            <a:fillRect/>
          </a:stretch>
        </p:blipFill>
        <p:spPr>
          <a:xfrm>
            <a:off x="3200400" y="1930400"/>
            <a:ext cx="819150" cy="907603"/>
          </a:xfrm>
          <a:prstGeom prst="rect">
            <a:avLst/>
          </a:prstGeom>
        </p:spPr>
      </p:pic>
      <p:pic>
        <p:nvPicPr>
          <p:cNvPr id="6" name="Picture 5"/>
          <p:cNvPicPr>
            <a:picLocks noChangeAspect="1"/>
          </p:cNvPicPr>
          <p:nvPr/>
        </p:nvPicPr>
        <p:blipFill>
          <a:blip r:embed="rId4" cstate="print"/>
          <a:srcRect l="22988" r="21932"/>
          <a:stretch>
            <a:fillRect/>
          </a:stretch>
        </p:blipFill>
        <p:spPr>
          <a:xfrm>
            <a:off x="4994455" y="1931205"/>
            <a:ext cx="729695" cy="851647"/>
          </a:xfrm>
          <a:prstGeom prst="rect">
            <a:avLst/>
          </a:prstGeom>
        </p:spPr>
      </p:pic>
      <p:pic>
        <p:nvPicPr>
          <p:cNvPr id="7" name="Picture 6"/>
          <p:cNvPicPr>
            <a:picLocks noChangeAspect="1"/>
          </p:cNvPicPr>
          <p:nvPr/>
        </p:nvPicPr>
        <p:blipFill>
          <a:blip r:embed="rId5" cstate="print"/>
          <a:srcRect l="18123" r="9097" b="42013"/>
          <a:stretch>
            <a:fillRect/>
          </a:stretch>
        </p:blipFill>
        <p:spPr>
          <a:xfrm>
            <a:off x="4149544" y="1931205"/>
            <a:ext cx="883315" cy="887774"/>
          </a:xfrm>
          <a:prstGeom prst="rect">
            <a:avLst/>
          </a:prstGeom>
        </p:spPr>
      </p:pic>
      <p:pic>
        <p:nvPicPr>
          <p:cNvPr id="8" name="Picture 7"/>
          <p:cNvPicPr>
            <a:picLocks noChangeAspect="1"/>
          </p:cNvPicPr>
          <p:nvPr/>
        </p:nvPicPr>
        <p:blipFill>
          <a:blip r:embed="rId6" cstate="print"/>
          <a:stretch>
            <a:fillRect/>
          </a:stretch>
        </p:blipFill>
        <p:spPr>
          <a:xfrm>
            <a:off x="2057400" y="4724400"/>
            <a:ext cx="1041400" cy="1041400"/>
          </a:xfrm>
          <a:prstGeom prst="rect">
            <a:avLst/>
          </a:prstGeom>
        </p:spPr>
      </p:pic>
      <p:pic>
        <p:nvPicPr>
          <p:cNvPr id="9" name="Picture 8"/>
          <p:cNvPicPr>
            <a:picLocks noChangeAspect="1"/>
          </p:cNvPicPr>
          <p:nvPr/>
        </p:nvPicPr>
        <p:blipFill>
          <a:blip r:embed="rId7" cstate="print"/>
          <a:stretch>
            <a:fillRect/>
          </a:stretch>
        </p:blipFill>
        <p:spPr>
          <a:xfrm>
            <a:off x="5257800" y="4038600"/>
            <a:ext cx="1682750" cy="1330237"/>
          </a:xfrm>
          <a:prstGeom prst="rect">
            <a:avLst/>
          </a:prstGeom>
        </p:spPr>
      </p:pic>
      <p:pic>
        <p:nvPicPr>
          <p:cNvPr id="13" name="Picture 12"/>
          <p:cNvPicPr>
            <a:picLocks noChangeAspect="1"/>
          </p:cNvPicPr>
          <p:nvPr/>
        </p:nvPicPr>
        <p:blipFill>
          <a:blip r:embed="rId8" cstate="print"/>
          <a:stretch>
            <a:fillRect/>
          </a:stretch>
        </p:blipFill>
        <p:spPr>
          <a:xfrm>
            <a:off x="5334000" y="5428805"/>
            <a:ext cx="1803400" cy="1429195"/>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5" name="Title 1"/>
          <p:cNvSpPr>
            <a:spLocks noGrp="1"/>
          </p:cNvSpPr>
          <p:nvPr>
            <p:ph type="title"/>
          </p:nvPr>
        </p:nvSpPr>
        <p:spPr/>
        <p:txBody>
          <a:bodyPr/>
          <a:lstStyle/>
          <a:p>
            <a:pPr eaLnBrk="1" hangingPunct="1"/>
            <a:r>
              <a:rPr lang="en-US" dirty="0" smtClean="0"/>
              <a:t>A quantitative definition of (cellular) aging.</a:t>
            </a:r>
          </a:p>
        </p:txBody>
      </p:sp>
      <p:graphicFrame>
        <p:nvGraphicFramePr>
          <p:cNvPr id="3074" name="Object 2"/>
          <p:cNvGraphicFramePr>
            <a:graphicFrameLocks noChangeAspect="1"/>
          </p:cNvGraphicFramePr>
          <p:nvPr/>
        </p:nvGraphicFramePr>
        <p:xfrm>
          <a:off x="2352675" y="2357438"/>
          <a:ext cx="3159125" cy="820737"/>
        </p:xfrm>
        <a:graphic>
          <a:graphicData uri="http://schemas.openxmlformats.org/presentationml/2006/ole">
            <p:oleObj spid="_x0000_s3095" name="Equation" r:id="rId3" imgW="1371600" imgH="355600" progId="Equation.3">
              <p:embed/>
            </p:oleObj>
          </a:graphicData>
        </a:graphic>
      </p:graphicFrame>
      <p:sp>
        <p:nvSpPr>
          <p:cNvPr id="3076" name="Rectangle 3"/>
          <p:cNvSpPr>
            <a:spLocks noChangeArrowheads="1"/>
          </p:cNvSpPr>
          <p:nvPr/>
        </p:nvSpPr>
        <p:spPr bwMode="auto">
          <a:xfrm>
            <a:off x="5846763" y="2546350"/>
            <a:ext cx="2657475" cy="522288"/>
          </a:xfrm>
          <a:prstGeom prst="rect">
            <a:avLst/>
          </a:prstGeom>
          <a:noFill/>
          <a:ln w="9525">
            <a:noFill/>
            <a:miter lim="800000"/>
            <a:headEnd/>
            <a:tailEnd/>
          </a:ln>
        </p:spPr>
        <p:txBody>
          <a:bodyPr wrap="none">
            <a:spAutoFit/>
          </a:bodyPr>
          <a:lstStyle/>
          <a:p>
            <a:r>
              <a:rPr lang="en-US" b="0" i="1">
                <a:solidFill>
                  <a:schemeClr val="bg2"/>
                </a:solidFill>
              </a:rPr>
              <a:t>Gompertz model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3" name="Rectangle 3"/>
          <p:cNvSpPr>
            <a:spLocks noGrp="1" noChangeArrowheads="1"/>
          </p:cNvSpPr>
          <p:nvPr>
            <p:ph type="title"/>
          </p:nvPr>
        </p:nvSpPr>
        <p:spPr>
          <a:xfrm>
            <a:off x="379413" y="201613"/>
            <a:ext cx="9144000" cy="790575"/>
          </a:xfrm>
          <a:noFill/>
        </p:spPr>
        <p:txBody>
          <a:bodyPr lIns="0" tIns="0" rIns="0" bIns="0"/>
          <a:lstStyle/>
          <a:p>
            <a:r>
              <a:rPr lang="en-US" b="1" dirty="0" err="1" smtClean="0"/>
              <a:t>Gompertz</a:t>
            </a:r>
            <a:r>
              <a:rPr lang="en-US" b="1" dirty="0" smtClean="0"/>
              <a:t> definition of biological aging </a:t>
            </a:r>
          </a:p>
        </p:txBody>
      </p:sp>
      <p:sp>
        <p:nvSpPr>
          <p:cNvPr id="2054" name="Rectangle 4"/>
          <p:cNvSpPr>
            <a:spLocks noGrp="1" noChangeArrowheads="1"/>
          </p:cNvSpPr>
          <p:nvPr>
            <p:ph type="body" idx="1"/>
          </p:nvPr>
        </p:nvSpPr>
        <p:spPr>
          <a:xfrm>
            <a:off x="0" y="3017838"/>
            <a:ext cx="9144000" cy="2967037"/>
          </a:xfrm>
        </p:spPr>
        <p:txBody>
          <a:bodyPr/>
          <a:lstStyle/>
          <a:p>
            <a:pPr lvl="1">
              <a:buFontTx/>
              <a:buNone/>
            </a:pPr>
            <a:r>
              <a:rPr lang="en-US" sz="2400" dirty="0" smtClean="0"/>
              <a:t>Aging is modeled as exponential increase of mortality rate over time. </a:t>
            </a:r>
          </a:p>
          <a:p>
            <a:pPr lvl="1">
              <a:buFontTx/>
              <a:buNone/>
            </a:pPr>
            <a:endParaRPr lang="en-US" sz="2400" dirty="0" smtClean="0"/>
          </a:p>
          <a:p>
            <a:pPr lvl="1">
              <a:buFontTx/>
              <a:buNone/>
            </a:pPr>
            <a:r>
              <a:rPr lang="en-US" dirty="0" smtClean="0"/>
              <a:t>R</a:t>
            </a:r>
            <a:r>
              <a:rPr lang="en-US" sz="2400" baseline="-25000" dirty="0" smtClean="0"/>
              <a:t>0</a:t>
            </a:r>
            <a:r>
              <a:rPr lang="en-US" sz="2400" dirty="0" smtClean="0"/>
              <a:t> : initial mortality rate, innate susceptibility to dying, lifespan potential at birth. </a:t>
            </a:r>
          </a:p>
          <a:p>
            <a:pPr lvl="1">
              <a:buFontTx/>
              <a:buNone/>
            </a:pPr>
            <a:endParaRPr lang="en-US" sz="2400" dirty="0" smtClean="0"/>
          </a:p>
          <a:p>
            <a:pPr lvl="1">
              <a:buFontTx/>
              <a:buNone/>
            </a:pPr>
            <a:r>
              <a:rPr lang="en-US" sz="2400" dirty="0" smtClean="0">
                <a:solidFill>
                  <a:schemeClr val="bg1"/>
                </a:solidFill>
              </a:rPr>
              <a:t>G: an coefficient for mortality rate acceleration (rate of aging)</a:t>
            </a:r>
          </a:p>
        </p:txBody>
      </p:sp>
      <p:sp>
        <p:nvSpPr>
          <p:cNvPr id="2055" name="Rectangle 5"/>
          <p:cNvSpPr>
            <a:spLocks noChangeArrowheads="1"/>
          </p:cNvSpPr>
          <p:nvPr/>
        </p:nvSpPr>
        <p:spPr bwMode="auto">
          <a:xfrm>
            <a:off x="0" y="3209925"/>
            <a:ext cx="9144000" cy="0"/>
          </a:xfrm>
          <a:prstGeom prst="rect">
            <a:avLst/>
          </a:prstGeom>
          <a:noFill/>
          <a:ln w="38100">
            <a:noFill/>
            <a:miter lim="800000"/>
            <a:headEnd/>
            <a:tailEnd/>
          </a:ln>
        </p:spPr>
        <p:txBody>
          <a:bodyPr wrap="none" anchor="ctr">
            <a:spAutoFit/>
          </a:bodyPr>
          <a:lstStyle/>
          <a:p>
            <a:endParaRPr lang="en-US"/>
          </a:p>
        </p:txBody>
      </p:sp>
      <p:grpSp>
        <p:nvGrpSpPr>
          <p:cNvPr id="2056" name="Group 7"/>
          <p:cNvGrpSpPr>
            <a:grpSpLocks/>
          </p:cNvGrpSpPr>
          <p:nvPr/>
        </p:nvGrpSpPr>
        <p:grpSpPr bwMode="auto">
          <a:xfrm>
            <a:off x="3381375" y="857250"/>
            <a:ext cx="3100388" cy="1817688"/>
            <a:chOff x="2917825" y="857250"/>
            <a:chExt cx="3100388" cy="1817688"/>
          </a:xfrm>
        </p:grpSpPr>
        <p:graphicFrame>
          <p:nvGraphicFramePr>
            <p:cNvPr id="2050" name="Object 2"/>
            <p:cNvGraphicFramePr>
              <a:graphicFrameLocks noChangeAspect="1"/>
            </p:cNvGraphicFramePr>
            <p:nvPr/>
          </p:nvGraphicFramePr>
          <p:xfrm>
            <a:off x="2917825" y="857250"/>
            <a:ext cx="3100388" cy="820738"/>
          </p:xfrm>
          <a:graphic>
            <a:graphicData uri="http://schemas.openxmlformats.org/presentationml/2006/ole">
              <p:oleObj spid="_x0000_s2087" name="Equation" r:id="rId4" imgW="1346200" imgH="355600" progId="Equation.3">
                <p:embed/>
              </p:oleObj>
            </a:graphicData>
          </a:graphic>
        </p:graphicFrame>
        <p:graphicFrame>
          <p:nvGraphicFramePr>
            <p:cNvPr id="2051" name="Object 3"/>
            <p:cNvGraphicFramePr>
              <a:graphicFrameLocks noChangeAspect="1"/>
            </p:cNvGraphicFramePr>
            <p:nvPr/>
          </p:nvGraphicFramePr>
          <p:xfrm>
            <a:off x="2984500" y="1884363"/>
            <a:ext cx="2760663" cy="790575"/>
          </p:xfrm>
          <a:graphic>
            <a:graphicData uri="http://schemas.openxmlformats.org/presentationml/2006/ole">
              <p:oleObj spid="_x0000_s2088" name="Equation" r:id="rId5" imgW="939800" imgH="266700" progId="Equation.3">
                <p:embed/>
              </p:oleObj>
            </a:graphicData>
          </a:graphic>
        </p:graphicFrame>
      </p:grpSp>
      <p:sp>
        <p:nvSpPr>
          <p:cNvPr id="9" name="Rectangle 4"/>
          <p:cNvSpPr txBox="1">
            <a:spLocks noChangeArrowheads="1"/>
          </p:cNvSpPr>
          <p:nvPr/>
        </p:nvSpPr>
        <p:spPr bwMode="auto">
          <a:xfrm>
            <a:off x="762000" y="1066800"/>
            <a:ext cx="24384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742950" marR="0" lvl="1" indent="-285750" algn="l" defTabSz="914400" rtl="0" eaLnBrk="0" fontAlgn="base" latinLnBrk="0" hangingPunct="0">
              <a:lnSpc>
                <a:spcPct val="100000"/>
              </a:lnSpc>
              <a:spcBef>
                <a:spcPct val="20000"/>
              </a:spcBef>
              <a:spcAft>
                <a:spcPct val="0"/>
              </a:spcAft>
              <a:buClrTx/>
              <a:buSzTx/>
              <a:buFontTx/>
              <a:buNone/>
              <a:tabLst/>
              <a:defRPr/>
            </a:pPr>
            <a:r>
              <a:rPr lang="en-US" sz="2400" b="0" kern="0" dirty="0" smtClean="0">
                <a:solidFill>
                  <a:schemeClr val="bg2"/>
                </a:solidFill>
                <a:latin typeface="+mn-lt"/>
              </a:rPr>
              <a:t>M</a:t>
            </a:r>
            <a:r>
              <a:rPr kumimoji="0" lang="en-US" sz="2400" b="0" i="0" u="none" strike="noStrike" kern="0" cap="none" spc="0" normalizeH="0" baseline="0" noProof="0" dirty="0" err="1" smtClean="0">
                <a:ln>
                  <a:noFill/>
                </a:ln>
                <a:solidFill>
                  <a:schemeClr val="bg2"/>
                </a:solidFill>
                <a:effectLst/>
                <a:uLnTx/>
                <a:uFillTx/>
                <a:latin typeface="+mn-lt"/>
                <a:ea typeface="ＭＳ Ｐゴシック" charset="-128"/>
              </a:rPr>
              <a:t>ortality</a:t>
            </a:r>
            <a:r>
              <a:rPr kumimoji="0" lang="en-US" sz="2400" b="0" i="0" u="none" strike="noStrike" kern="0" cap="none" spc="0" normalizeH="0" baseline="0" noProof="0" dirty="0" smtClean="0">
                <a:ln>
                  <a:noFill/>
                </a:ln>
                <a:solidFill>
                  <a:schemeClr val="bg2"/>
                </a:solidFill>
                <a:effectLst/>
                <a:uLnTx/>
                <a:uFillTx/>
                <a:latin typeface="+mn-lt"/>
                <a:ea typeface="ＭＳ Ｐゴシック" charset="-128"/>
              </a:rPr>
              <a:t> rate</a:t>
            </a:r>
          </a:p>
        </p:txBody>
      </p:sp>
      <p:sp>
        <p:nvSpPr>
          <p:cNvPr id="10" name="Rectangle 4"/>
          <p:cNvSpPr txBox="1">
            <a:spLocks noChangeArrowheads="1"/>
          </p:cNvSpPr>
          <p:nvPr/>
        </p:nvSpPr>
        <p:spPr bwMode="auto">
          <a:xfrm>
            <a:off x="838200" y="2286000"/>
            <a:ext cx="24384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742950" marR="0" lvl="1" indent="-285750" algn="l" defTabSz="914400" rtl="0" eaLnBrk="0" fontAlgn="base" latinLnBrk="0" hangingPunct="0">
              <a:lnSpc>
                <a:spcPct val="100000"/>
              </a:lnSpc>
              <a:spcBef>
                <a:spcPct val="20000"/>
              </a:spcBef>
              <a:spcAft>
                <a:spcPct val="0"/>
              </a:spcAft>
              <a:buClrTx/>
              <a:buSzTx/>
              <a:buFontTx/>
              <a:buNone/>
              <a:tabLst/>
              <a:defRPr/>
            </a:pPr>
            <a:r>
              <a:rPr lang="en-US" sz="2400" b="0" kern="0" dirty="0" smtClean="0">
                <a:solidFill>
                  <a:schemeClr val="bg2"/>
                </a:solidFill>
                <a:latin typeface="+mn-lt"/>
              </a:rPr>
              <a:t>V</a:t>
            </a:r>
            <a:r>
              <a:rPr kumimoji="0" lang="en-US" sz="2400" b="0" i="0" u="none" strike="noStrike" kern="0" cap="none" spc="0" normalizeH="0" baseline="0" noProof="0" dirty="0" err="1" smtClean="0">
                <a:ln>
                  <a:noFill/>
                </a:ln>
                <a:solidFill>
                  <a:schemeClr val="bg2"/>
                </a:solidFill>
                <a:effectLst/>
                <a:uLnTx/>
                <a:uFillTx/>
                <a:latin typeface="+mn-lt"/>
                <a:ea typeface="ＭＳ Ｐゴシック" charset="-128"/>
              </a:rPr>
              <a:t>iability</a:t>
            </a:r>
            <a:endParaRPr kumimoji="0" lang="en-US" sz="2400" b="0" i="0" u="none" strike="noStrike" kern="0" cap="none" spc="0" normalizeH="0" baseline="0" noProof="0" dirty="0" smtClean="0">
              <a:ln>
                <a:noFill/>
              </a:ln>
              <a:solidFill>
                <a:schemeClr val="bg2"/>
              </a:solidFill>
              <a:effectLst/>
              <a:uLnTx/>
              <a:uFillTx/>
              <a:latin typeface="+mn-lt"/>
              <a:ea typeface="ＭＳ Ｐゴシック" charset="-128"/>
            </a:endParaRPr>
          </a:p>
          <a:p>
            <a:pPr marL="742950" marR="0" lvl="1" indent="-28575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0" cap="none" spc="0" normalizeH="0" baseline="0" noProof="0" dirty="0" smtClean="0">
              <a:ln>
                <a:noFill/>
              </a:ln>
              <a:solidFill>
                <a:schemeClr val="bg2"/>
              </a:solidFill>
              <a:effectLst/>
              <a:uLnTx/>
              <a:uFillTx/>
              <a:latin typeface="+mn-lt"/>
              <a:ea typeface="ＭＳ Ｐゴシック" charset="-128"/>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b="1" dirty="0" smtClean="0"/>
              <a:t>Another paradox in yeast aging: Universality. </a:t>
            </a:r>
          </a:p>
        </p:txBody>
      </p:sp>
      <p:sp>
        <p:nvSpPr>
          <p:cNvPr id="38915" name="Content Placeholder 2"/>
          <p:cNvSpPr>
            <a:spLocks noGrp="1"/>
          </p:cNvSpPr>
          <p:nvPr>
            <p:ph idx="1"/>
          </p:nvPr>
        </p:nvSpPr>
        <p:spPr>
          <a:xfrm>
            <a:off x="1038225" y="1316038"/>
            <a:ext cx="7796730" cy="3303517"/>
          </a:xfrm>
        </p:spPr>
        <p:txBody>
          <a:bodyPr/>
          <a:lstStyle/>
          <a:p>
            <a:pPr eaLnBrk="1" hangingPunct="1"/>
            <a:r>
              <a:rPr lang="en-US" sz="2800" dirty="0" smtClean="0"/>
              <a:t>Universal demographic characteristics of aging despite the diverse genetic and environmental factors involved.</a:t>
            </a:r>
          </a:p>
          <a:p>
            <a:pPr eaLnBrk="1" hangingPunct="1"/>
            <a:endParaRPr lang="en-US" sz="2800" dirty="0" smtClean="0"/>
          </a:p>
          <a:p>
            <a:pPr eaLnBrk="1" hangingPunct="1"/>
            <a:r>
              <a:rPr lang="en-US" sz="2800" dirty="0" smtClean="0"/>
              <a:t>This universality suggests a common principle underlying the random process of aging.  </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00" name="Title 1"/>
          <p:cNvSpPr>
            <a:spLocks noGrp="1"/>
          </p:cNvSpPr>
          <p:nvPr>
            <p:ph type="title"/>
          </p:nvPr>
        </p:nvSpPr>
        <p:spPr/>
        <p:txBody>
          <a:bodyPr/>
          <a:lstStyle/>
          <a:p>
            <a:r>
              <a:rPr lang="en-US" smtClean="0"/>
              <a:t>Non-aging systems</a:t>
            </a:r>
          </a:p>
        </p:txBody>
      </p:sp>
      <p:graphicFrame>
        <p:nvGraphicFramePr>
          <p:cNvPr id="4098" name="Object 2"/>
          <p:cNvGraphicFramePr>
            <a:graphicFrameLocks noChangeAspect="1"/>
          </p:cNvGraphicFramePr>
          <p:nvPr/>
        </p:nvGraphicFramePr>
        <p:xfrm>
          <a:off x="4089400" y="1233488"/>
          <a:ext cx="1841500" cy="314325"/>
        </p:xfrm>
        <a:graphic>
          <a:graphicData uri="http://schemas.openxmlformats.org/presentationml/2006/ole">
            <p:oleObj spid="_x0000_s294946" name="Equation" r:id="rId3" imgW="889000" imgH="152400" progId="Equation.3">
              <p:embed/>
            </p:oleObj>
          </a:graphicData>
        </a:graphic>
      </p:graphicFrame>
      <p:graphicFrame>
        <p:nvGraphicFramePr>
          <p:cNvPr id="4099" name="Object 4"/>
          <p:cNvGraphicFramePr>
            <a:graphicFrameLocks noChangeAspect="1"/>
          </p:cNvGraphicFramePr>
          <p:nvPr/>
        </p:nvGraphicFramePr>
        <p:xfrm>
          <a:off x="6761163" y="1058863"/>
          <a:ext cx="1487487" cy="484187"/>
        </p:xfrm>
        <a:graphic>
          <a:graphicData uri="http://schemas.openxmlformats.org/presentationml/2006/ole">
            <p:oleObj spid="_x0000_s294947" name="Equation" r:id="rId4" imgW="508000" imgH="165100" progId="Equation.3">
              <p:embed/>
            </p:oleObj>
          </a:graphicData>
        </a:graphic>
      </p:graphicFrame>
      <p:pic>
        <p:nvPicPr>
          <p:cNvPr id="4101" name="Picture 5"/>
          <p:cNvPicPr>
            <a:picLocks noChangeAspect="1" noChangeArrowheads="1"/>
          </p:cNvPicPr>
          <p:nvPr/>
        </p:nvPicPr>
        <p:blipFill>
          <a:blip r:embed="rId5" cstate="print"/>
          <a:srcRect r="48395"/>
          <a:stretch>
            <a:fillRect/>
          </a:stretch>
        </p:blipFill>
        <p:spPr bwMode="auto">
          <a:xfrm>
            <a:off x="1422400" y="1854200"/>
            <a:ext cx="4197350" cy="3362325"/>
          </a:xfrm>
          <a:prstGeom prst="rect">
            <a:avLst/>
          </a:prstGeom>
          <a:noFill/>
          <a:ln w="9525">
            <a:noFill/>
            <a:miter lim="800000"/>
            <a:headEnd/>
            <a:tailEnd/>
          </a:ln>
        </p:spPr>
      </p:pic>
      <p:sp>
        <p:nvSpPr>
          <p:cNvPr id="4102" name="TextBox 7"/>
          <p:cNvSpPr txBox="1">
            <a:spLocks noChangeArrowheads="1"/>
          </p:cNvSpPr>
          <p:nvPr/>
        </p:nvSpPr>
        <p:spPr bwMode="auto">
          <a:xfrm>
            <a:off x="3957638" y="5426075"/>
            <a:ext cx="4567237" cy="369888"/>
          </a:xfrm>
          <a:prstGeom prst="rect">
            <a:avLst/>
          </a:prstGeom>
          <a:noFill/>
          <a:ln w="9525">
            <a:noFill/>
            <a:miter lim="800000"/>
            <a:headEnd/>
            <a:tailEnd/>
          </a:ln>
        </p:spPr>
        <p:txBody>
          <a:bodyPr>
            <a:spAutoFit/>
          </a:bodyPr>
          <a:lstStyle/>
          <a:p>
            <a:r>
              <a:rPr lang="en-US" sz="1800">
                <a:solidFill>
                  <a:schemeClr val="bg2"/>
                </a:solidFill>
              </a:rPr>
              <a:t>De Paepe &amp; Taddei, 2006, Plos Biology</a:t>
            </a:r>
          </a:p>
        </p:txBody>
      </p:sp>
      <p:pic>
        <p:nvPicPr>
          <p:cNvPr id="4103" name="Picture 6"/>
          <p:cNvPicPr>
            <a:picLocks noChangeAspect="1" noChangeArrowheads="1"/>
          </p:cNvPicPr>
          <p:nvPr/>
        </p:nvPicPr>
        <p:blipFill>
          <a:blip r:embed="rId6" cstate="print"/>
          <a:srcRect r="11905" b="5019"/>
          <a:stretch>
            <a:fillRect/>
          </a:stretch>
        </p:blipFill>
        <p:spPr bwMode="auto">
          <a:xfrm>
            <a:off x="6376988" y="2546350"/>
            <a:ext cx="1420812" cy="1766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PVERSION" val="5"/>
  <p:tag name="TPFULLVERSION" val="5.1.0.2296"/>
  <p:tag name="PPTVERSION" val="12"/>
  <p:tag name="TPOS" val="2"/>
</p:tagLst>
</file>

<file path=ppt/theme/theme1.xml><?xml version="1.0" encoding="utf-8"?>
<a:theme xmlns:a="http://schemas.openxmlformats.org/drawingml/2006/main" name="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accent2"/>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accent2"/>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accent2"/>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accent2"/>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22219</TotalTime>
  <Words>4049</Words>
  <Application>Microsoft Macintosh PowerPoint</Application>
  <PresentationFormat>On-screen Show (4:3)</PresentationFormat>
  <Paragraphs>698</Paragraphs>
  <Slides>91</Slides>
  <Notes>32</Notes>
  <HiddenSlides>0</HiddenSlides>
  <MMClips>0</MMClips>
  <ScaleCrop>false</ScaleCrop>
  <HeadingPairs>
    <vt:vector size="6" baseType="variant">
      <vt:variant>
        <vt:lpstr>Design Template</vt:lpstr>
      </vt:variant>
      <vt:variant>
        <vt:i4>2</vt:i4>
      </vt:variant>
      <vt:variant>
        <vt:lpstr>Embedded OLE Servers</vt:lpstr>
      </vt:variant>
      <vt:variant>
        <vt:i4>2</vt:i4>
      </vt:variant>
      <vt:variant>
        <vt:lpstr>Slide Titles</vt:lpstr>
      </vt:variant>
      <vt:variant>
        <vt:i4>91</vt:i4>
      </vt:variant>
    </vt:vector>
  </HeadingPairs>
  <TitlesOfParts>
    <vt:vector size="95" baseType="lpstr">
      <vt:lpstr>Default Design</vt:lpstr>
      <vt:lpstr>1_Default Design</vt:lpstr>
      <vt:lpstr>Equation</vt:lpstr>
      <vt:lpstr>Document</vt:lpstr>
      <vt:lpstr>Emergence of Cellular Aging                               from Gene Networks </vt:lpstr>
      <vt:lpstr>Question: What is it? </vt:lpstr>
      <vt:lpstr>The quantitative definition of aging </vt:lpstr>
      <vt:lpstr>Non-aging systems</vt:lpstr>
      <vt:lpstr>Budding yeast S. cerevisiae is a model of cellular aging</vt:lpstr>
      <vt:lpstr>Assay of replicative life span in yeast</vt:lpstr>
      <vt:lpstr>Assay of chronological life span in yeast</vt:lpstr>
      <vt:lpstr>Yeast life span follows Gompertz model</vt:lpstr>
      <vt:lpstr>Gompertz definition of biological aging </vt:lpstr>
      <vt:lpstr>Yeast aging is a stochastic process to a large extent.   </vt:lpstr>
      <vt:lpstr>A paradox in yeast aging: No aging genes. </vt:lpstr>
      <vt:lpstr>Another paradox of aging:         Universal demographic characteristic of aging.</vt:lpstr>
      <vt:lpstr>What we know about cellular aging in yeast</vt:lpstr>
      <vt:lpstr>What is an emergent property?</vt:lpstr>
      <vt:lpstr>Aging can arise from systems with non-aging components </vt:lpstr>
      <vt:lpstr>Redundancy increases the latency of failure.</vt:lpstr>
      <vt:lpstr>The key of modeling in biology is how to model the phenotype. </vt:lpstr>
      <vt:lpstr>The key phenotype for modeling aging is _____</vt:lpstr>
      <vt:lpstr>A gene/protein network model of cellular aging    </vt:lpstr>
      <vt:lpstr>Network with modules    </vt:lpstr>
      <vt:lpstr>Biological Aging vs. Machine Aging:                   Two different families of mortality rate. </vt:lpstr>
      <vt:lpstr>What are the differences between mass-produced machines and the thousands of babies born on one day? </vt:lpstr>
      <vt:lpstr>Modular networks with stochastic links    </vt:lpstr>
      <vt:lpstr>Modular network with stochastic links  </vt:lpstr>
      <vt:lpstr>Prediction of the network model of cellular aging</vt:lpstr>
      <vt:lpstr>Which groups of people would pass-away at a faster rate, i.e., age faster?</vt:lpstr>
      <vt:lpstr>Active number of interactions, np, influence R0 and G</vt:lpstr>
      <vt:lpstr>Changes of network configuration can lead to the Strehler-Mildvan correlation.</vt:lpstr>
      <vt:lpstr>Empirical evidences that support our network model.</vt:lpstr>
      <vt:lpstr>Robustness and the amount of molecules</vt:lpstr>
      <vt:lpstr>Testing the model:                  Diploid cells age faster than haploid cells</vt:lpstr>
      <vt:lpstr>Tolerance to genomic instability accounts for 30-50% replicative life span variation among strains.</vt:lpstr>
      <vt:lpstr>Trade-off between RLS and tolerance to H2O2 induced genomic instability.</vt:lpstr>
      <vt:lpstr>Summary (Take-home messages)</vt:lpstr>
      <vt:lpstr>On-going studies and half-baked ideas</vt:lpstr>
      <vt:lpstr>Network configuration, error tolerance , and aging dynamics.</vt:lpstr>
      <vt:lpstr>Network configuration</vt:lpstr>
      <vt:lpstr>Preliminary results of power-law effect on aging</vt:lpstr>
      <vt:lpstr>A general framework to study limiting network modules on viability-related phenotypes.</vt:lpstr>
      <vt:lpstr>Using the yeast protein interaction network to evaluate interventions on aging.  </vt:lpstr>
      <vt:lpstr>Synthetic lethality and network aging.</vt:lpstr>
      <vt:lpstr>Network aging as a quantitative trait and implications on missing heritability.</vt:lpstr>
      <vt:lpstr>Acknowledgement</vt:lpstr>
      <vt:lpstr>Slide 44</vt:lpstr>
      <vt:lpstr>Slide 45</vt:lpstr>
      <vt:lpstr>Slide 46</vt:lpstr>
      <vt:lpstr>Changes of network configuration can cause  the Strehler-Mildvan correlation in wild yeast isolates.</vt:lpstr>
      <vt:lpstr>BY deletion mutants</vt:lpstr>
      <vt:lpstr>Influence of robustness on lifespan</vt:lpstr>
      <vt:lpstr>Future directions </vt:lpstr>
      <vt:lpstr>Reducing robustness by inhibition of hsp90 using radicicol lead to smaller G. </vt:lpstr>
      <vt:lpstr>The Rb-E2F bistable switch in G1/S check point</vt:lpstr>
      <vt:lpstr>The Rb-E2F switch is conserved in yeast. </vt:lpstr>
      <vt:lpstr>A non-proliferation model of cellular aging                                          based on G1/S check point.</vt:lpstr>
      <vt:lpstr>A simple model on G1/S check point.</vt:lpstr>
      <vt:lpstr>Slide 56</vt:lpstr>
      <vt:lpstr>Bifurcation and phase diagrams</vt:lpstr>
      <vt:lpstr>To do:   Parameter sensitivity analysis  Incorporating nutrient sensing pathways  Incorporating aging effect</vt:lpstr>
      <vt:lpstr>Nutrient sensing and quiescence (Zaman et al, 2008, ARG)</vt:lpstr>
      <vt:lpstr>Calorie restriction and aging</vt:lpstr>
      <vt:lpstr> Thank you!  May robust gene interactions be  with you all the time.  </vt:lpstr>
      <vt:lpstr>Slide 62</vt:lpstr>
      <vt:lpstr>Slide 63</vt:lpstr>
      <vt:lpstr>Slide 64</vt:lpstr>
      <vt:lpstr>A general theoretic framework for cellular aging</vt:lpstr>
      <vt:lpstr>Detection of aged-dependent change of genomic instability in yeast aging: Loss of heterozygosity at the MET15 locus </vt:lpstr>
      <vt:lpstr>Morphological robustness CV ~ RLS, CLS? </vt:lpstr>
      <vt:lpstr>Some implications of cellular aging as an emergent property of networks.</vt:lpstr>
      <vt:lpstr>Implications of the network aging model (conti’d)</vt:lpstr>
      <vt:lpstr>Antagonistic pleiotropy theory of aging   </vt:lpstr>
      <vt:lpstr>SIR2 deletion: Overloaded gene network? </vt:lpstr>
      <vt:lpstr>Sch9 seems to influence the Gompertz coefficient. </vt:lpstr>
      <vt:lpstr>TOR1 seems to influence the initial mortality rate. </vt:lpstr>
      <vt:lpstr>Prediction of the network model of cellular aging</vt:lpstr>
      <vt:lpstr>Outline</vt:lpstr>
      <vt:lpstr>Testing the model:                  Diploid cells age faster than haploid cells</vt:lpstr>
      <vt:lpstr>Testing the model:           The effect of radicicol on chronological aging</vt:lpstr>
      <vt:lpstr>Effect of radicicol on chronological aging (cont’d)</vt:lpstr>
      <vt:lpstr>Search for loci associated with lifespan in sequenced strains. </vt:lpstr>
      <vt:lpstr>Preliminary results of GWAS on CLS</vt:lpstr>
      <vt:lpstr>FLO9 and its 5’UTR is a major cluster</vt:lpstr>
      <vt:lpstr>PRM9 and 3’UTR</vt:lpstr>
      <vt:lpstr>MAL31</vt:lpstr>
      <vt:lpstr>Outline</vt:lpstr>
      <vt:lpstr>Acknowledgement</vt:lpstr>
      <vt:lpstr>Whole genome duplication in yeasts</vt:lpstr>
      <vt:lpstr>Some implications of cellular aging as an emergent property of networks.</vt:lpstr>
      <vt:lpstr>Human, flies, yeast cells, stem cells, viruses, radioactive isotopes.</vt:lpstr>
      <vt:lpstr>A quantitative definition of (cellular) aging.</vt:lpstr>
      <vt:lpstr>Another paradox in yeast aging: Universality. </vt:lpstr>
      <vt:lpstr>Non-aging systems</vt:lpstr>
    </vt:vector>
  </TitlesOfParts>
  <Company>University of Chicago</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Hong Qin</dc:creator>
  <cp:lastModifiedBy>Hong Qin</cp:lastModifiedBy>
  <cp:revision>5474</cp:revision>
  <dcterms:created xsi:type="dcterms:W3CDTF">2013-10-08T13:03:34Z</dcterms:created>
  <dcterms:modified xsi:type="dcterms:W3CDTF">2013-10-08T13:11:57Z</dcterms:modified>
</cp:coreProperties>
</file>